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2"/>
  </p:notesMasterIdLst>
  <p:sldIdLst>
    <p:sldId id="256" r:id="rId2"/>
    <p:sldId id="537" r:id="rId3"/>
    <p:sldId id="539" r:id="rId4"/>
    <p:sldId id="540" r:id="rId5"/>
    <p:sldId id="509" r:id="rId6"/>
    <p:sldId id="440" r:id="rId7"/>
    <p:sldId id="441" r:id="rId8"/>
    <p:sldId id="443" r:id="rId9"/>
    <p:sldId id="467" r:id="rId10"/>
    <p:sldId id="468" r:id="rId11"/>
    <p:sldId id="469" r:id="rId12"/>
    <p:sldId id="472" r:id="rId13"/>
    <p:sldId id="366" r:id="rId14"/>
    <p:sldId id="444" r:id="rId15"/>
    <p:sldId id="445" r:id="rId16"/>
    <p:sldId id="446" r:id="rId17"/>
    <p:sldId id="447" r:id="rId18"/>
    <p:sldId id="458" r:id="rId19"/>
    <p:sldId id="434" r:id="rId20"/>
    <p:sldId id="451" r:id="rId21"/>
    <p:sldId id="518" r:id="rId22"/>
    <p:sldId id="460" r:id="rId23"/>
    <p:sldId id="533" r:id="rId24"/>
    <p:sldId id="489" r:id="rId25"/>
    <p:sldId id="462" r:id="rId26"/>
    <p:sldId id="490" r:id="rId27"/>
    <p:sldId id="303" r:id="rId28"/>
    <p:sldId id="542" r:id="rId29"/>
    <p:sldId id="407" r:id="rId30"/>
    <p:sldId id="409" r:id="rId31"/>
    <p:sldId id="536" r:id="rId32"/>
    <p:sldId id="535" r:id="rId33"/>
    <p:sldId id="480" r:id="rId34"/>
    <p:sldId id="413" r:id="rId35"/>
    <p:sldId id="507" r:id="rId36"/>
    <p:sldId id="414" r:id="rId37"/>
    <p:sldId id="417" r:id="rId38"/>
    <p:sldId id="419" r:id="rId39"/>
    <p:sldId id="588" r:id="rId40"/>
    <p:sldId id="534" r:id="rId41"/>
    <p:sldId id="493" r:id="rId42"/>
    <p:sldId id="487" r:id="rId43"/>
    <p:sldId id="491" r:id="rId44"/>
    <p:sldId id="499" r:id="rId45"/>
    <p:sldId id="500" r:id="rId46"/>
    <p:sldId id="506" r:id="rId47"/>
    <p:sldId id="501" r:id="rId48"/>
    <p:sldId id="496" r:id="rId49"/>
    <p:sldId id="502" r:id="rId50"/>
    <p:sldId id="494" r:id="rId51"/>
    <p:sldId id="424" r:id="rId52"/>
    <p:sldId id="482" r:id="rId53"/>
    <p:sldId id="531" r:id="rId54"/>
    <p:sldId id="510" r:id="rId55"/>
    <p:sldId id="429" r:id="rId56"/>
    <p:sldId id="474" r:id="rId57"/>
    <p:sldId id="532" r:id="rId58"/>
    <p:sldId id="541" r:id="rId59"/>
    <p:sldId id="586" r:id="rId60"/>
    <p:sldId id="511" r:id="rId61"/>
    <p:sldId id="589" r:id="rId62"/>
    <p:sldId id="512" r:id="rId63"/>
    <p:sldId id="513" r:id="rId64"/>
    <p:sldId id="514" r:id="rId65"/>
    <p:sldId id="515" r:id="rId66"/>
    <p:sldId id="478" r:id="rId67"/>
    <p:sldId id="516" r:id="rId68"/>
    <p:sldId id="547" r:id="rId69"/>
    <p:sldId id="553" r:id="rId70"/>
    <p:sldId id="543" r:id="rId71"/>
    <p:sldId id="548" r:id="rId72"/>
    <p:sldId id="549" r:id="rId73"/>
    <p:sldId id="550" r:id="rId74"/>
    <p:sldId id="551" r:id="rId75"/>
    <p:sldId id="556" r:id="rId76"/>
    <p:sldId id="554" r:id="rId77"/>
    <p:sldId id="557" r:id="rId78"/>
    <p:sldId id="558" r:id="rId79"/>
    <p:sldId id="559" r:id="rId80"/>
    <p:sldId id="560" r:id="rId81"/>
    <p:sldId id="561" r:id="rId82"/>
    <p:sldId id="562" r:id="rId83"/>
    <p:sldId id="563" r:id="rId84"/>
    <p:sldId id="564" r:id="rId85"/>
    <p:sldId id="567" r:id="rId86"/>
    <p:sldId id="565" r:id="rId87"/>
    <p:sldId id="568" r:id="rId88"/>
    <p:sldId id="519" r:id="rId89"/>
    <p:sldId id="569" r:id="rId90"/>
    <p:sldId id="520" r:id="rId91"/>
    <p:sldId id="521" r:id="rId92"/>
    <p:sldId id="570" r:id="rId93"/>
    <p:sldId id="522" r:id="rId94"/>
    <p:sldId id="571" r:id="rId95"/>
    <p:sldId id="525" r:id="rId96"/>
    <p:sldId id="572" r:id="rId97"/>
    <p:sldId id="573" r:id="rId98"/>
    <p:sldId id="574" r:id="rId99"/>
    <p:sldId id="575" r:id="rId100"/>
    <p:sldId id="576" r:id="rId101"/>
    <p:sldId id="577" r:id="rId102"/>
    <p:sldId id="578" r:id="rId103"/>
    <p:sldId id="579" r:id="rId104"/>
    <p:sldId id="580" r:id="rId105"/>
    <p:sldId id="581" r:id="rId106"/>
    <p:sldId id="582" r:id="rId107"/>
    <p:sldId id="583" r:id="rId108"/>
    <p:sldId id="585" r:id="rId109"/>
    <p:sldId id="584" r:id="rId110"/>
    <p:sldId id="530" r:id="rId1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5pPr>
    <a:lvl6pPr marL="2286000" algn="l" defTabSz="914400" rtl="0" eaLnBrk="1" latinLnBrk="0" hangingPunct="1">
      <a:defRPr sz="2400" kern="1200">
        <a:solidFill>
          <a:schemeClr val="tx1"/>
        </a:solidFill>
        <a:latin typeface="Arial MT" pitchFamily="80" charset="0"/>
        <a:ea typeface="ヒラギノ角ゴ Pro W3" charset="-128"/>
        <a:cs typeface="+mn-cs"/>
      </a:defRPr>
    </a:lvl6pPr>
    <a:lvl7pPr marL="2743200" algn="l" defTabSz="914400" rtl="0" eaLnBrk="1" latinLnBrk="0" hangingPunct="1">
      <a:defRPr sz="2400" kern="1200">
        <a:solidFill>
          <a:schemeClr val="tx1"/>
        </a:solidFill>
        <a:latin typeface="Arial MT" pitchFamily="80" charset="0"/>
        <a:ea typeface="ヒラギノ角ゴ Pro W3" charset="-128"/>
        <a:cs typeface="+mn-cs"/>
      </a:defRPr>
    </a:lvl7pPr>
    <a:lvl8pPr marL="3200400" algn="l" defTabSz="914400" rtl="0" eaLnBrk="1" latinLnBrk="0" hangingPunct="1">
      <a:defRPr sz="2400" kern="1200">
        <a:solidFill>
          <a:schemeClr val="tx1"/>
        </a:solidFill>
        <a:latin typeface="Arial MT" pitchFamily="80" charset="0"/>
        <a:ea typeface="ヒラギノ角ゴ Pro W3" charset="-128"/>
        <a:cs typeface="+mn-cs"/>
      </a:defRPr>
    </a:lvl8pPr>
    <a:lvl9pPr marL="3657600" algn="l" defTabSz="914400" rtl="0" eaLnBrk="1" latinLnBrk="0" hangingPunct="1">
      <a:defRPr sz="2400" kern="1200">
        <a:solidFill>
          <a:schemeClr val="tx1"/>
        </a:solidFill>
        <a:latin typeface="Arial MT" pitchFamily="80" charset="0"/>
        <a:ea typeface="ヒラギノ角ゴ Pro W3" charset="-128"/>
        <a:cs typeface="+mn-cs"/>
      </a:defRPr>
    </a:lvl9pPr>
  </p:defaultTextStyle>
  <p:extLst>
    <p:ext uri="{EFAFB233-063F-42B5-8137-9DF3F51BA10A}">
      <p15:sldGuideLst xmlns:p15="http://schemas.microsoft.com/office/powerpoint/2012/main">
        <p15:guide id="1" orient="horz" pos="432">
          <p15:clr>
            <a:srgbClr val="A4A3A4"/>
          </p15:clr>
        </p15:guide>
        <p15:guide id="2" pos="3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42"/>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107" d="100"/>
          <a:sy n="107" d="100"/>
        </p:scale>
        <p:origin x="1716" y="102"/>
      </p:cViewPr>
      <p:guideLst>
        <p:guide orient="horz" pos="432"/>
        <p:guide pos="3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en\Downloads\Durbin%20Data%20JM.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Ben\Downloads\Sullivan_chart.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 Minimum (Noninterest)'!$B$1</c:f>
              <c:strCache>
                <c:ptCount val="1"/>
                <c:pt idx="0">
                  <c:v>Figure 2: Average Minimum Holding Required to Avoid Fees (noninterest-bearing accounts)</c:v>
                </c:pt>
              </c:strCache>
            </c:strRef>
          </c:tx>
          <c:spPr>
            <a:ln w="50800"/>
          </c:spPr>
          <c:marker>
            <c:symbol val="none"/>
          </c:marker>
          <c:cat>
            <c:numRef>
              <c:f>'$ Minimum (Noninterest)'!$A$2:$A$15</c:f>
              <c:numCache>
                <c:formatCode>General</c:formatCode>
                <c:ptCount val="14"/>
                <c:pt idx="0">
                  <c:v>1998</c:v>
                </c:pt>
                <c:pt idx="1">
                  <c:v>1999</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cat>
          <c:val>
            <c:numRef>
              <c:f>'$ Minimum (Noninterest)'!$B$2:$B$15</c:f>
              <c:numCache>
                <c:formatCode>_("$"* #,##0.00_);_("$"* \(#,##0.00\);_("$"* "-"??_);_(@_)</c:formatCode>
                <c:ptCount val="14"/>
                <c:pt idx="0">
                  <c:v>483.75</c:v>
                </c:pt>
                <c:pt idx="1">
                  <c:v>562.27000000000032</c:v>
                </c:pt>
                <c:pt idx="2">
                  <c:v>408.16</c:v>
                </c:pt>
                <c:pt idx="3">
                  <c:v>357.4299999999995</c:v>
                </c:pt>
                <c:pt idx="4">
                  <c:v>245.37</c:v>
                </c:pt>
                <c:pt idx="5">
                  <c:v>206.33</c:v>
                </c:pt>
                <c:pt idx="6">
                  <c:v>267.77999999999975</c:v>
                </c:pt>
                <c:pt idx="7">
                  <c:v>209.72</c:v>
                </c:pt>
                <c:pt idx="8">
                  <c:v>155.49</c:v>
                </c:pt>
                <c:pt idx="9">
                  <c:v>109.28</c:v>
                </c:pt>
                <c:pt idx="10">
                  <c:v>185.75</c:v>
                </c:pt>
                <c:pt idx="11">
                  <c:v>249</c:v>
                </c:pt>
                <c:pt idx="12">
                  <c:v>585</c:v>
                </c:pt>
                <c:pt idx="13">
                  <c:v>723.02</c:v>
                </c:pt>
              </c:numCache>
            </c:numRef>
          </c:val>
          <c:smooth val="0"/>
          <c:extLst>
            <c:ext xmlns:c16="http://schemas.microsoft.com/office/drawing/2014/chart" uri="{C3380CC4-5D6E-409C-BE32-E72D297353CC}">
              <c16:uniqueId val="{00000000-8D2F-4EC5-AC66-4E595C78101F}"/>
            </c:ext>
          </c:extLst>
        </c:ser>
        <c:dLbls>
          <c:showLegendKey val="0"/>
          <c:showVal val="0"/>
          <c:showCatName val="0"/>
          <c:showSerName val="0"/>
          <c:showPercent val="0"/>
          <c:showBubbleSize val="0"/>
        </c:dLbls>
        <c:smooth val="0"/>
        <c:axId val="371577984"/>
        <c:axId val="371579904"/>
      </c:lineChart>
      <c:catAx>
        <c:axId val="371577984"/>
        <c:scaling>
          <c:orientation val="minMax"/>
        </c:scaling>
        <c:delete val="0"/>
        <c:axPos val="b"/>
        <c:numFmt formatCode="General" sourceLinked="1"/>
        <c:majorTickMark val="out"/>
        <c:minorTickMark val="none"/>
        <c:tickLblPos val="nextTo"/>
        <c:txPr>
          <a:bodyPr/>
          <a:lstStyle/>
          <a:p>
            <a:pPr>
              <a:defRPr sz="1200">
                <a:latin typeface="Avenir Book"/>
              </a:defRPr>
            </a:pPr>
            <a:endParaRPr lang="en-US"/>
          </a:p>
        </c:txPr>
        <c:crossAx val="371579904"/>
        <c:crosses val="autoZero"/>
        <c:auto val="1"/>
        <c:lblAlgn val="ctr"/>
        <c:lblOffset val="100"/>
        <c:noMultiLvlLbl val="0"/>
      </c:catAx>
      <c:valAx>
        <c:axId val="371579904"/>
        <c:scaling>
          <c:orientation val="minMax"/>
        </c:scaling>
        <c:delete val="0"/>
        <c:axPos val="l"/>
        <c:majorGridlines/>
        <c:numFmt formatCode="_(&quot;$&quot;* #,##0.00_);_(&quot;$&quot;* \(#,##0.00\);_(&quot;$&quot;* &quot;-&quot;??_);_(@_)" sourceLinked="1"/>
        <c:majorTickMark val="out"/>
        <c:minorTickMark val="none"/>
        <c:tickLblPos val="nextTo"/>
        <c:txPr>
          <a:bodyPr/>
          <a:lstStyle/>
          <a:p>
            <a:pPr>
              <a:defRPr sz="1200">
                <a:latin typeface="Avenir Book"/>
              </a:defRPr>
            </a:pPr>
            <a:endParaRPr lang="en-US"/>
          </a:p>
        </c:txPr>
        <c:crossAx val="37157798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131367292225204E-2"/>
          <c:y val="9.2909108594800296E-2"/>
          <c:w val="0.90303842716711402"/>
          <c:h val="0.78841590616061197"/>
        </c:manualLayout>
      </c:layout>
      <c:barChart>
        <c:barDir val="col"/>
        <c:grouping val="clustered"/>
        <c:varyColors val="0"/>
        <c:ser>
          <c:idx val="0"/>
          <c:order val="0"/>
          <c:tx>
            <c:v>Covered Banks</c:v>
          </c:tx>
          <c:spPr>
            <a:solidFill>
              <a:srgbClr val="9999FF"/>
            </a:solidFill>
            <a:ln w="12700">
              <a:solidFill>
                <a:srgbClr val="000000"/>
              </a:solidFill>
              <a:prstDash val="solid"/>
            </a:ln>
          </c:spPr>
          <c:invertIfNegative val="0"/>
          <c:cat>
            <c:numRef>
              <c:f>[Sullivan_chart.xls]Sheet1!$A$6:$A$7</c:f>
              <c:numCache>
                <c:formatCode>General</c:formatCode>
                <c:ptCount val="2"/>
                <c:pt idx="0">
                  <c:v>2011</c:v>
                </c:pt>
                <c:pt idx="1">
                  <c:v>2012</c:v>
                </c:pt>
              </c:numCache>
            </c:numRef>
          </c:cat>
          <c:val>
            <c:numRef>
              <c:f>[Sullivan_chart.xls]Sheet1!$B$6:$B$7</c:f>
              <c:numCache>
                <c:formatCode>0%</c:formatCode>
                <c:ptCount val="2"/>
                <c:pt idx="0">
                  <c:v>0.51</c:v>
                </c:pt>
                <c:pt idx="1">
                  <c:v>0.27</c:v>
                </c:pt>
              </c:numCache>
            </c:numRef>
          </c:val>
          <c:extLst>
            <c:ext xmlns:c16="http://schemas.microsoft.com/office/drawing/2014/chart" uri="{C3380CC4-5D6E-409C-BE32-E72D297353CC}">
              <c16:uniqueId val="{00000000-1FB8-4324-BADF-C974E6C5AD00}"/>
            </c:ext>
          </c:extLst>
        </c:ser>
        <c:ser>
          <c:idx val="1"/>
          <c:order val="1"/>
          <c:tx>
            <c:v>Exempt Banks</c:v>
          </c:tx>
          <c:spPr>
            <a:solidFill>
              <a:srgbClr val="993366"/>
            </a:solidFill>
            <a:ln w="12700">
              <a:solidFill>
                <a:srgbClr val="000000"/>
              </a:solidFill>
              <a:prstDash val="solid"/>
            </a:ln>
          </c:spPr>
          <c:invertIfNegative val="0"/>
          <c:val>
            <c:numRef>
              <c:f>[Sullivan_chart.xls]Sheet1!$C$6:$C$8</c:f>
              <c:numCache>
                <c:formatCode>0%</c:formatCode>
                <c:ptCount val="3"/>
                <c:pt idx="0">
                  <c:v>0.37000000000000016</c:v>
                </c:pt>
                <c:pt idx="1">
                  <c:v>0.44</c:v>
                </c:pt>
              </c:numCache>
            </c:numRef>
          </c:val>
          <c:extLst>
            <c:ext xmlns:c16="http://schemas.microsoft.com/office/drawing/2014/chart" uri="{C3380CC4-5D6E-409C-BE32-E72D297353CC}">
              <c16:uniqueId val="{00000001-1FB8-4324-BADF-C974E6C5AD00}"/>
            </c:ext>
          </c:extLst>
        </c:ser>
        <c:dLbls>
          <c:showLegendKey val="0"/>
          <c:showVal val="0"/>
          <c:showCatName val="0"/>
          <c:showSerName val="0"/>
          <c:showPercent val="0"/>
          <c:showBubbleSize val="0"/>
        </c:dLbls>
        <c:gapWidth val="150"/>
        <c:axId val="47687168"/>
        <c:axId val="47688704"/>
      </c:barChart>
      <c:catAx>
        <c:axId val="4768716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venir Book"/>
                <a:ea typeface="Arial"/>
                <a:cs typeface="Arial"/>
              </a:defRPr>
            </a:pPr>
            <a:endParaRPr lang="en-US"/>
          </a:p>
        </c:txPr>
        <c:crossAx val="47688704"/>
        <c:crosses val="autoZero"/>
        <c:auto val="1"/>
        <c:lblAlgn val="ctr"/>
        <c:lblOffset val="100"/>
        <c:tickLblSkip val="1"/>
        <c:tickMarkSkip val="1"/>
        <c:noMultiLvlLbl val="0"/>
      </c:catAx>
      <c:valAx>
        <c:axId val="47688704"/>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venir Book"/>
                <a:ea typeface="Arial"/>
                <a:cs typeface="Arial"/>
              </a:defRPr>
            </a:pPr>
            <a:endParaRPr lang="en-US"/>
          </a:p>
        </c:txPr>
        <c:crossAx val="47687168"/>
        <c:crosses val="autoZero"/>
        <c:crossBetween val="between"/>
      </c:valAx>
      <c:spPr>
        <a:noFill/>
        <a:ln w="12700">
          <a:solidFill>
            <a:srgbClr val="808080"/>
          </a:solidFill>
          <a:prstDash val="solid"/>
        </a:ln>
      </c:spPr>
    </c:plotArea>
    <c:legend>
      <c:legendPos val="r"/>
      <c:layout>
        <c:manualLayout>
          <c:xMode val="edge"/>
          <c:yMode val="edge"/>
          <c:x val="0.7232892311858633"/>
          <c:y val="0.47137411162339016"/>
          <c:w val="0.17077338053073313"/>
          <c:h val="0.21190710464891407"/>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venir Book"/>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B087EA1-25BC-442B-B6D6-128C83F0D86A}"/>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dirty="0">
                <a:latin typeface="Arial MT" charset="0"/>
                <a:ea typeface="ヒラギノ角ゴ Pro W3" charset="0"/>
                <a:cs typeface="ヒラギノ角ゴ Pro W3" charset="0"/>
              </a:defRPr>
            </a:lvl1pPr>
          </a:lstStyle>
          <a:p>
            <a:pPr>
              <a:defRPr/>
            </a:pPr>
            <a:endParaRPr lang="en-US"/>
          </a:p>
        </p:txBody>
      </p:sp>
      <p:sp>
        <p:nvSpPr>
          <p:cNvPr id="8195" name="Rectangle 3">
            <a:extLst>
              <a:ext uri="{FF2B5EF4-FFF2-40B4-BE49-F238E27FC236}">
                <a16:creationId xmlns:a16="http://schemas.microsoft.com/office/drawing/2014/main" id="{DCBC7921-E2B0-4EA1-9BD7-3746DDB1A28D}"/>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dirty="0">
                <a:latin typeface="Arial MT" charset="0"/>
                <a:ea typeface="ヒラギノ角ゴ Pro W3" charset="0"/>
                <a:cs typeface="ヒラギノ角ゴ Pro W3" charset="0"/>
              </a:defRPr>
            </a:lvl1pPr>
          </a:lstStyle>
          <a:p>
            <a:pPr>
              <a:defRPr/>
            </a:pPr>
            <a:endParaRPr lang="en-US"/>
          </a:p>
        </p:txBody>
      </p:sp>
      <p:sp>
        <p:nvSpPr>
          <p:cNvPr id="3076" name="Rectangle 4">
            <a:extLst>
              <a:ext uri="{FF2B5EF4-FFF2-40B4-BE49-F238E27FC236}">
                <a16:creationId xmlns:a16="http://schemas.microsoft.com/office/drawing/2014/main" id="{DDA76218-64F1-4D6D-B0B7-DEC19823353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167986FA-5E0F-4D75-AAB3-193366EC9060}"/>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B6870670-DB17-4C12-8CBA-BA1194B3AD21}"/>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dirty="0">
                <a:latin typeface="Arial MT" charset="0"/>
                <a:ea typeface="ヒラギノ角ゴ Pro W3" charset="0"/>
                <a:cs typeface="ヒラギノ角ゴ Pro W3" charset="0"/>
              </a:defRPr>
            </a:lvl1pPr>
          </a:lstStyle>
          <a:p>
            <a:pPr>
              <a:defRPr/>
            </a:pPr>
            <a:endParaRPr lang="en-US"/>
          </a:p>
        </p:txBody>
      </p:sp>
      <p:sp>
        <p:nvSpPr>
          <p:cNvPr id="8199" name="Rectangle 7">
            <a:extLst>
              <a:ext uri="{FF2B5EF4-FFF2-40B4-BE49-F238E27FC236}">
                <a16:creationId xmlns:a16="http://schemas.microsoft.com/office/drawing/2014/main" id="{7FDC71C4-2DA6-4458-BD9F-9E25CD4F9E66}"/>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50E57133-9BB0-4332-916E-315859CD76B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806A0A4-3DE4-4207-BD6B-18F5FE0B68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MT" pitchFamily="80" charset="0"/>
                <a:ea typeface="ヒラギノ角ゴ Pro W3" charset="-128"/>
              </a:defRPr>
            </a:lvl1pPr>
            <a:lvl2pPr marL="742950" indent="-285750">
              <a:defRPr sz="2400">
                <a:solidFill>
                  <a:schemeClr val="tx1"/>
                </a:solidFill>
                <a:latin typeface="Arial MT" pitchFamily="80" charset="0"/>
                <a:ea typeface="ヒラギノ角ゴ Pro W3" charset="-128"/>
              </a:defRPr>
            </a:lvl2pPr>
            <a:lvl3pPr marL="1143000" indent="-228600">
              <a:defRPr sz="2400">
                <a:solidFill>
                  <a:schemeClr val="tx1"/>
                </a:solidFill>
                <a:latin typeface="Arial MT" pitchFamily="80" charset="0"/>
                <a:ea typeface="ヒラギノ角ゴ Pro W3" charset="-128"/>
              </a:defRPr>
            </a:lvl3pPr>
            <a:lvl4pPr marL="1600200" indent="-228600">
              <a:defRPr sz="2400">
                <a:solidFill>
                  <a:schemeClr val="tx1"/>
                </a:solidFill>
                <a:latin typeface="Arial MT" pitchFamily="80" charset="0"/>
                <a:ea typeface="ヒラギノ角ゴ Pro W3" charset="-128"/>
              </a:defRPr>
            </a:lvl4pPr>
            <a:lvl5pPr marL="2057400" indent="-228600">
              <a:defRPr sz="2400">
                <a:solidFill>
                  <a:schemeClr val="tx1"/>
                </a:solidFill>
                <a:latin typeface="Arial MT" pitchFamily="80"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MT" pitchFamily="80"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MT" pitchFamily="80"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MT" pitchFamily="80"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MT" pitchFamily="80" charset="0"/>
                <a:ea typeface="ヒラギノ角ゴ Pro W3" charset="-128"/>
              </a:defRPr>
            </a:lvl9pPr>
          </a:lstStyle>
          <a:p>
            <a:fld id="{A956F28A-B47E-4ECF-88D5-B466388A17D7}" type="slidenum">
              <a:rPr lang="en-US" altLang="en-US" sz="1200" smtClean="0"/>
              <a:pPr/>
              <a:t>1</a:t>
            </a:fld>
            <a:endParaRPr lang="en-US" altLang="en-US" sz="1200"/>
          </a:p>
        </p:txBody>
      </p:sp>
      <p:sp>
        <p:nvSpPr>
          <p:cNvPr id="5123" name="Rectangle 2">
            <a:extLst>
              <a:ext uri="{FF2B5EF4-FFF2-40B4-BE49-F238E27FC236}">
                <a16:creationId xmlns:a16="http://schemas.microsoft.com/office/drawing/2014/main" id="{8634F355-B5B0-4A9A-AE00-5C1BDE1778DA}"/>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494310C3-886D-4C2D-9FD1-600DAA3A22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F7424CB-79DB-4ABD-9271-EBB366A1E6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MT" pitchFamily="80" charset="0"/>
                <a:ea typeface="ヒラギノ角ゴ Pro W3" charset="-128"/>
              </a:defRPr>
            </a:lvl1pPr>
            <a:lvl2pPr marL="742950" indent="-285750">
              <a:defRPr sz="2400">
                <a:solidFill>
                  <a:schemeClr val="tx1"/>
                </a:solidFill>
                <a:latin typeface="Arial MT" pitchFamily="80" charset="0"/>
                <a:ea typeface="ヒラギノ角ゴ Pro W3" charset="-128"/>
              </a:defRPr>
            </a:lvl2pPr>
            <a:lvl3pPr marL="1143000" indent="-228600">
              <a:defRPr sz="2400">
                <a:solidFill>
                  <a:schemeClr val="tx1"/>
                </a:solidFill>
                <a:latin typeface="Arial MT" pitchFamily="80" charset="0"/>
                <a:ea typeface="ヒラギノ角ゴ Pro W3" charset="-128"/>
              </a:defRPr>
            </a:lvl3pPr>
            <a:lvl4pPr marL="1600200" indent="-228600">
              <a:defRPr sz="2400">
                <a:solidFill>
                  <a:schemeClr val="tx1"/>
                </a:solidFill>
                <a:latin typeface="Arial MT" pitchFamily="80" charset="0"/>
                <a:ea typeface="ヒラギノ角ゴ Pro W3" charset="-128"/>
              </a:defRPr>
            </a:lvl4pPr>
            <a:lvl5pPr marL="2057400" indent="-228600">
              <a:defRPr sz="2400">
                <a:solidFill>
                  <a:schemeClr val="tx1"/>
                </a:solidFill>
                <a:latin typeface="Arial MT" pitchFamily="80"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MT" pitchFamily="80"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MT" pitchFamily="80"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MT" pitchFamily="80"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MT" pitchFamily="80" charset="0"/>
                <a:ea typeface="ヒラギノ角ゴ Pro W3" charset="-128"/>
              </a:defRPr>
            </a:lvl9pPr>
          </a:lstStyle>
          <a:p>
            <a:fld id="{91D371D8-3D4F-4413-9BE1-B4BF746929B3}" type="slidenum">
              <a:rPr lang="en-US" altLang="en-US" sz="1200" smtClean="0"/>
              <a:pPr/>
              <a:t>9</a:t>
            </a:fld>
            <a:endParaRPr lang="en-US" altLang="en-US" sz="1200"/>
          </a:p>
        </p:txBody>
      </p:sp>
      <p:sp>
        <p:nvSpPr>
          <p:cNvPr id="14339" name="Rectangle 2">
            <a:extLst>
              <a:ext uri="{FF2B5EF4-FFF2-40B4-BE49-F238E27FC236}">
                <a16:creationId xmlns:a16="http://schemas.microsoft.com/office/drawing/2014/main" id="{D3E8DF5E-3C22-4586-AC77-32D966C52CBF}"/>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9665CA1A-5381-4690-BE31-D15DDFFB27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26B102E-E4DD-4651-8B2D-652921AF690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MT" pitchFamily="80" charset="0"/>
                <a:ea typeface="ヒラギノ角ゴ Pro W3" charset="-128"/>
              </a:defRPr>
            </a:lvl1pPr>
            <a:lvl2pPr marL="742950" indent="-285750">
              <a:defRPr sz="2400">
                <a:solidFill>
                  <a:schemeClr val="tx1"/>
                </a:solidFill>
                <a:latin typeface="Arial MT" pitchFamily="80" charset="0"/>
                <a:ea typeface="ヒラギノ角ゴ Pro W3" charset="-128"/>
              </a:defRPr>
            </a:lvl2pPr>
            <a:lvl3pPr marL="1143000" indent="-228600">
              <a:defRPr sz="2400">
                <a:solidFill>
                  <a:schemeClr val="tx1"/>
                </a:solidFill>
                <a:latin typeface="Arial MT" pitchFamily="80" charset="0"/>
                <a:ea typeface="ヒラギノ角ゴ Pro W3" charset="-128"/>
              </a:defRPr>
            </a:lvl3pPr>
            <a:lvl4pPr marL="1600200" indent="-228600">
              <a:defRPr sz="2400">
                <a:solidFill>
                  <a:schemeClr val="tx1"/>
                </a:solidFill>
                <a:latin typeface="Arial MT" pitchFamily="80" charset="0"/>
                <a:ea typeface="ヒラギノ角ゴ Pro W3" charset="-128"/>
              </a:defRPr>
            </a:lvl4pPr>
            <a:lvl5pPr marL="2057400" indent="-228600">
              <a:defRPr sz="2400">
                <a:solidFill>
                  <a:schemeClr val="tx1"/>
                </a:solidFill>
                <a:latin typeface="Arial MT" pitchFamily="80"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MT" pitchFamily="80"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MT" pitchFamily="80"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MT" pitchFamily="80"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MT" pitchFamily="80" charset="0"/>
                <a:ea typeface="ヒラギノ角ゴ Pro W3" charset="-128"/>
              </a:defRPr>
            </a:lvl9pPr>
          </a:lstStyle>
          <a:p>
            <a:fld id="{9721B1E3-42CA-4196-8EFE-8CDEDE7B36C9}" type="slidenum">
              <a:rPr lang="en-US" altLang="en-US" sz="1200" smtClean="0"/>
              <a:pPr/>
              <a:t>10</a:t>
            </a:fld>
            <a:endParaRPr lang="en-US" altLang="en-US" sz="1200"/>
          </a:p>
        </p:txBody>
      </p:sp>
      <p:sp>
        <p:nvSpPr>
          <p:cNvPr id="16387" name="Rectangle 2">
            <a:extLst>
              <a:ext uri="{FF2B5EF4-FFF2-40B4-BE49-F238E27FC236}">
                <a16:creationId xmlns:a16="http://schemas.microsoft.com/office/drawing/2014/main" id="{384DE6EF-24E0-4868-9F4D-6EA2255305EE}"/>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BB1E282C-6EEE-43CA-A5A4-2840AE0F69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A25113B3-58DD-4330-82D4-BCCDC67493E6}"/>
              </a:ext>
            </a:extLst>
          </p:cNvPr>
          <p:cNvSpPr>
            <a:spLocks noGrp="1" noChangeArrowheads="1"/>
          </p:cNvSpPr>
          <p:nvPr>
            <p:ph type="sldNum" sz="quarter" idx="10"/>
          </p:nvPr>
        </p:nvSpPr>
        <p:spPr>
          <a:ln/>
        </p:spPr>
        <p:txBody>
          <a:bodyPr/>
          <a:lstStyle>
            <a:lvl1pPr>
              <a:defRPr/>
            </a:lvl1pPr>
          </a:lstStyle>
          <a:p>
            <a:pPr>
              <a:defRPr/>
            </a:pPr>
            <a:fld id="{E0B95A7A-C1C9-43A7-BCE2-1F8CA8806352}" type="slidenum">
              <a:rPr lang="en-US" altLang="en-US"/>
              <a:pPr>
                <a:defRPr/>
              </a:pPr>
              <a:t>‹#›</a:t>
            </a:fld>
            <a:endParaRPr lang="en-US" altLang="en-US" dirty="0"/>
          </a:p>
        </p:txBody>
      </p:sp>
    </p:spTree>
    <p:extLst>
      <p:ext uri="{BB962C8B-B14F-4D97-AF65-F5344CB8AC3E}">
        <p14:creationId xmlns:p14="http://schemas.microsoft.com/office/powerpoint/2010/main" val="159924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F716F42-1B06-49E9-ACDD-B72B620694A2}"/>
              </a:ext>
            </a:extLst>
          </p:cNvPr>
          <p:cNvSpPr>
            <a:spLocks noGrp="1" noChangeArrowheads="1"/>
          </p:cNvSpPr>
          <p:nvPr>
            <p:ph type="sldNum" sz="quarter" idx="10"/>
          </p:nvPr>
        </p:nvSpPr>
        <p:spPr>
          <a:ln/>
        </p:spPr>
        <p:txBody>
          <a:bodyPr/>
          <a:lstStyle>
            <a:lvl1pPr>
              <a:defRPr/>
            </a:lvl1pPr>
          </a:lstStyle>
          <a:p>
            <a:pPr>
              <a:defRPr/>
            </a:pPr>
            <a:fld id="{7B85336D-06EE-451A-86A0-DC72E8F19382}" type="slidenum">
              <a:rPr lang="en-US" altLang="en-US"/>
              <a:pPr>
                <a:defRPr/>
              </a:pPr>
              <a:t>‹#›</a:t>
            </a:fld>
            <a:endParaRPr lang="en-US" altLang="en-US" dirty="0"/>
          </a:p>
        </p:txBody>
      </p:sp>
    </p:spTree>
    <p:extLst>
      <p:ext uri="{BB962C8B-B14F-4D97-AF65-F5344CB8AC3E}">
        <p14:creationId xmlns:p14="http://schemas.microsoft.com/office/powerpoint/2010/main" val="98092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199B6B7-10EA-4C11-9E37-C57BCDF217AC}"/>
              </a:ext>
            </a:extLst>
          </p:cNvPr>
          <p:cNvSpPr>
            <a:spLocks noGrp="1" noChangeArrowheads="1"/>
          </p:cNvSpPr>
          <p:nvPr>
            <p:ph type="sldNum" sz="quarter" idx="10"/>
          </p:nvPr>
        </p:nvSpPr>
        <p:spPr>
          <a:ln/>
        </p:spPr>
        <p:txBody>
          <a:bodyPr/>
          <a:lstStyle>
            <a:lvl1pPr>
              <a:defRPr/>
            </a:lvl1pPr>
          </a:lstStyle>
          <a:p>
            <a:pPr>
              <a:defRPr/>
            </a:pPr>
            <a:fld id="{57D27907-997A-448B-8A70-06E8E5C74DCF}" type="slidenum">
              <a:rPr lang="en-US" altLang="en-US"/>
              <a:pPr>
                <a:defRPr/>
              </a:pPr>
              <a:t>‹#›</a:t>
            </a:fld>
            <a:endParaRPr lang="en-US" altLang="en-US" dirty="0"/>
          </a:p>
        </p:txBody>
      </p:sp>
    </p:spTree>
    <p:extLst>
      <p:ext uri="{BB962C8B-B14F-4D97-AF65-F5344CB8AC3E}">
        <p14:creationId xmlns:p14="http://schemas.microsoft.com/office/powerpoint/2010/main" val="153056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416C6-7D53-4E8A-955E-C462004E6AE5}"/>
              </a:ext>
            </a:extLst>
          </p:cNvPr>
          <p:cNvSpPr>
            <a:spLocks noGrp="1"/>
          </p:cNvSpPr>
          <p:nvPr>
            <p:ph type="dt" sz="half" idx="10"/>
          </p:nvPr>
        </p:nvSpPr>
        <p:spPr>
          <a:xfrm>
            <a:off x="6096000" y="6248400"/>
            <a:ext cx="2667000" cy="365125"/>
          </a:xfrm>
          <a:prstGeom prst="rect">
            <a:avLst/>
          </a:prstGeom>
        </p:spPr>
        <p:txBody>
          <a:bodyPr/>
          <a:lstStyle>
            <a:lvl1pPr>
              <a:defRPr/>
            </a:lvl1pPr>
          </a:lstStyle>
          <a:p>
            <a:pPr>
              <a:defRPr/>
            </a:pPr>
            <a:fld id="{DA69ADE8-257D-4E05-B535-C027F891B28D}" type="datetime1">
              <a:rPr lang="en-US"/>
              <a:pPr>
                <a:defRPr/>
              </a:pPr>
              <a:t>2/16/2026</a:t>
            </a:fld>
            <a:endParaRPr lang="en-US" dirty="0"/>
          </a:p>
        </p:txBody>
      </p:sp>
      <p:sp>
        <p:nvSpPr>
          <p:cNvPr id="5" name="Footer Placeholder 4">
            <a:extLst>
              <a:ext uri="{FF2B5EF4-FFF2-40B4-BE49-F238E27FC236}">
                <a16:creationId xmlns:a16="http://schemas.microsoft.com/office/drawing/2014/main" id="{90184DAB-9439-4684-A2EB-541D227C1F1F}"/>
              </a:ext>
            </a:extLst>
          </p:cNvPr>
          <p:cNvSpPr>
            <a:spLocks noGrp="1"/>
          </p:cNvSpPr>
          <p:nvPr>
            <p:ph type="ftr" sz="quarter" idx="11"/>
          </p:nvPr>
        </p:nvSpPr>
        <p:spPr>
          <a:xfrm>
            <a:off x="609600" y="6248400"/>
            <a:ext cx="5421313" cy="365125"/>
          </a:xfrm>
          <a:prstGeom prst="rect">
            <a:avLst/>
          </a:prstGeom>
        </p:spPr>
        <p:txBody>
          <a:bodyPr/>
          <a:lstStyle>
            <a:lvl1pPr>
              <a:defRPr dirty="0"/>
            </a:lvl1pPr>
          </a:lstStyle>
          <a:p>
            <a:pPr>
              <a:defRPr/>
            </a:pPr>
            <a:r>
              <a:rPr lang="en-US"/>
              <a:t>W3C Conference &amp; IPR Summit 2013, Shenzhen, China</a:t>
            </a:r>
          </a:p>
        </p:txBody>
      </p:sp>
      <p:sp>
        <p:nvSpPr>
          <p:cNvPr id="6" name="Slide Number Placeholder 5">
            <a:extLst>
              <a:ext uri="{FF2B5EF4-FFF2-40B4-BE49-F238E27FC236}">
                <a16:creationId xmlns:a16="http://schemas.microsoft.com/office/drawing/2014/main" id="{FD416342-F28E-4B80-9B7D-1F30551B3524}"/>
              </a:ext>
            </a:extLst>
          </p:cNvPr>
          <p:cNvSpPr>
            <a:spLocks noGrp="1"/>
          </p:cNvSpPr>
          <p:nvPr>
            <p:ph type="sldNum" sz="quarter" idx="12"/>
          </p:nvPr>
        </p:nvSpPr>
        <p:spPr/>
        <p:txBody>
          <a:bodyPr/>
          <a:lstStyle>
            <a:lvl1pPr>
              <a:defRPr/>
            </a:lvl1pPr>
          </a:lstStyle>
          <a:p>
            <a:pPr>
              <a:defRPr/>
            </a:pPr>
            <a:fld id="{99C4F2C3-9DE0-4D56-8E15-93D6AD240075}" type="slidenum">
              <a:rPr lang="en-US" altLang="en-US"/>
              <a:pPr>
                <a:defRPr/>
              </a:pPr>
              <a:t>‹#›</a:t>
            </a:fld>
            <a:endParaRPr lang="en-US" altLang="en-US" dirty="0"/>
          </a:p>
        </p:txBody>
      </p:sp>
    </p:spTree>
    <p:extLst>
      <p:ext uri="{BB962C8B-B14F-4D97-AF65-F5344CB8AC3E}">
        <p14:creationId xmlns:p14="http://schemas.microsoft.com/office/powerpoint/2010/main" val="2712748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18385E-FAB0-48F9-B402-972E828019F0}"/>
              </a:ext>
            </a:extLst>
          </p:cNvPr>
          <p:cNvSpPr>
            <a:spLocks noGrp="1" noChangeArrowheads="1"/>
          </p:cNvSpPr>
          <p:nvPr>
            <p:ph type="title"/>
          </p:nvPr>
        </p:nvSpPr>
        <p:spPr bwMode="auto">
          <a:xfrm>
            <a:off x="381000" y="576263"/>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78B8E43-70F1-41D3-AEFE-26E1224A7F05}"/>
              </a:ext>
            </a:extLst>
          </p:cNvPr>
          <p:cNvSpPr>
            <a:spLocks noGrp="1" noChangeArrowheads="1"/>
          </p:cNvSpPr>
          <p:nvPr>
            <p:ph type="body" idx="1"/>
          </p:nvPr>
        </p:nvSpPr>
        <p:spPr bwMode="auto">
          <a:xfrm>
            <a:off x="381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8066E204-30BE-404A-8B45-F9BFC320542A}"/>
              </a:ext>
            </a:extLst>
          </p:cNvPr>
          <p:cNvSpPr>
            <a:spLocks noGrp="1" noChangeArrowheads="1"/>
          </p:cNvSpPr>
          <p:nvPr>
            <p:ph type="sldNum" sz="quarter" idx="4"/>
          </p:nvPr>
        </p:nvSpPr>
        <p:spPr bwMode="auto">
          <a:xfrm>
            <a:off x="304800" y="6477000"/>
            <a:ext cx="1905000" cy="3810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Lucida Grande" charset="0"/>
              </a:defRPr>
            </a:lvl1pPr>
          </a:lstStyle>
          <a:p>
            <a:pPr>
              <a:defRPr/>
            </a:pPr>
            <a:fld id="{F8B53100-C3CE-4F72-87EE-F4F94D602ED8}" type="slidenum">
              <a:rPr lang="en-US" altLang="en-US"/>
              <a:pPr>
                <a:defRPr/>
              </a:pPr>
              <a:t>‹#›</a:t>
            </a:fld>
            <a:endParaRPr lang="en-US" altLang="en-US" dirty="0"/>
          </a:p>
        </p:txBody>
      </p:sp>
      <p:pic>
        <p:nvPicPr>
          <p:cNvPr id="1029" name="Picture 8" descr="LEC 9 PPT FA-2">
            <a:extLst>
              <a:ext uri="{FF2B5EF4-FFF2-40B4-BE49-F238E27FC236}">
                <a16:creationId xmlns:a16="http://schemas.microsoft.com/office/drawing/2014/main" id="{81D7CF11-B9AC-4172-9C4A-05AA1447064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txStyles>
    <p:titleStyle>
      <a:lvl1pPr algn="l" rtl="0" eaLnBrk="0" fontAlgn="base" hangingPunct="0">
        <a:spcBef>
          <a:spcPct val="0"/>
        </a:spcBef>
        <a:spcAft>
          <a:spcPct val="0"/>
        </a:spcAft>
        <a:defRPr sz="2200" b="1">
          <a:solidFill>
            <a:srgbClr val="006642"/>
          </a:solidFill>
          <a:latin typeface="Arial"/>
          <a:ea typeface="+mj-ea"/>
          <a:cs typeface="+mj-cs"/>
        </a:defRPr>
      </a:lvl1pPr>
      <a:lvl2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2pPr>
      <a:lvl3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3pPr>
      <a:lvl4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4pPr>
      <a:lvl5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5pPr>
      <a:lvl6pPr marL="4572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6pPr>
      <a:lvl7pPr marL="9144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7pPr>
      <a:lvl8pPr marL="13716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8pPr>
      <a:lvl9pPr marL="18288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lr>
          <a:srgbClr val="FEC325"/>
        </a:buClr>
        <a:buFont typeface="Wingdings" panose="05000000000000000000" pitchFamily="2" charset="2"/>
        <a:buChar char="§"/>
        <a:defRPr>
          <a:solidFill>
            <a:schemeClr val="tx1"/>
          </a:solidFill>
          <a:latin typeface="Arial"/>
          <a:ea typeface="+mn-ea"/>
          <a:cs typeface="+mn-cs"/>
        </a:defRPr>
      </a:lvl1pPr>
      <a:lvl2pPr marL="742950" indent="-285750" algn="l" rtl="0" eaLnBrk="0" fontAlgn="base" hangingPunct="0">
        <a:spcBef>
          <a:spcPct val="20000"/>
        </a:spcBef>
        <a:spcAft>
          <a:spcPct val="0"/>
        </a:spcAft>
        <a:buClr>
          <a:srgbClr val="FEC325"/>
        </a:buClr>
        <a:buFont typeface="Wingdings" panose="05000000000000000000" pitchFamily="2" charset="2"/>
        <a:buChar char="§"/>
        <a:defRPr sz="1600">
          <a:solidFill>
            <a:schemeClr val="tx1"/>
          </a:solidFill>
          <a:latin typeface="Arial"/>
          <a:ea typeface="+mn-ea"/>
          <a:cs typeface="+mn-cs"/>
        </a:defRPr>
      </a:lvl2pPr>
      <a:lvl3pPr marL="1143000" indent="-228600" algn="l" rtl="0" eaLnBrk="0" fontAlgn="base" hangingPunct="0">
        <a:spcBef>
          <a:spcPct val="20000"/>
        </a:spcBef>
        <a:spcAft>
          <a:spcPct val="0"/>
        </a:spcAft>
        <a:buClr>
          <a:srgbClr val="FEC325"/>
        </a:buClr>
        <a:buFont typeface="Wingdings" panose="05000000000000000000" pitchFamily="2" charset="2"/>
        <a:buChar char="§"/>
        <a:defRPr sz="1400">
          <a:solidFill>
            <a:schemeClr val="tx1"/>
          </a:solidFill>
          <a:latin typeface="Arial"/>
          <a:ea typeface="+mn-ea"/>
          <a:cs typeface="+mn-cs"/>
        </a:defRPr>
      </a:lvl3pPr>
      <a:lvl4pPr marL="1600200" indent="-228600" algn="l" rtl="0" eaLnBrk="0" fontAlgn="base" hangingPunct="0">
        <a:spcBef>
          <a:spcPct val="20000"/>
        </a:spcBef>
        <a:spcAft>
          <a:spcPct val="0"/>
        </a:spcAft>
        <a:buClr>
          <a:srgbClr val="FEC325"/>
        </a:buClr>
        <a:buFont typeface="Wingdings" panose="05000000000000000000" pitchFamily="2" charset="2"/>
        <a:buChar char="§"/>
        <a:defRPr sz="1200">
          <a:solidFill>
            <a:schemeClr val="tx1"/>
          </a:solidFill>
          <a:latin typeface="Arial"/>
          <a:ea typeface="+mn-ea"/>
          <a:cs typeface="+mn-cs"/>
        </a:defRPr>
      </a:lvl4pPr>
      <a:lvl5pPr marL="2057400" indent="-228600" algn="l" rtl="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a:ea typeface="+mn-ea"/>
          <a:cs typeface="+mn-cs"/>
        </a:defRPr>
      </a:lvl5pPr>
      <a:lvl6pPr marL="25146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6pPr>
      <a:lvl7pPr marL="29718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7pPr>
      <a:lvl8pPr marL="34290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8pPr>
      <a:lvl9pPr marL="38862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image" Target="../media/image10.emf"/><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slideLayout" Target="../slideLayouts/slideLayout3.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oleObject" Target="../embeddings/oleObject2.bin"/><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C 9 PPT FA-1.jpg">
            <a:extLst>
              <a:ext uri="{FF2B5EF4-FFF2-40B4-BE49-F238E27FC236}">
                <a16:creationId xmlns:a16="http://schemas.microsoft.com/office/drawing/2014/main" id="{123DC828-1AC4-417B-820D-ECF3303F24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CE119717-1803-4A29-BA37-83C0C0427F8C}"/>
              </a:ext>
            </a:extLst>
          </p:cNvPr>
          <p:cNvSpPr>
            <a:spLocks noGrp="1" noChangeArrowheads="1"/>
          </p:cNvSpPr>
          <p:nvPr>
            <p:ph type="ctrTitle"/>
          </p:nvPr>
        </p:nvSpPr>
        <p:spPr>
          <a:xfrm>
            <a:off x="5715000" y="609600"/>
            <a:ext cx="2590800" cy="3200400"/>
          </a:xfrm>
        </p:spPr>
        <p:txBody>
          <a:bodyPr lIns="0" tIns="0" rIns="0" bIns="0" anchor="t"/>
          <a:lstStyle/>
          <a:p>
            <a:pPr eaLnBrk="1" hangingPunct="1">
              <a:lnSpc>
                <a:spcPts val="2875"/>
              </a:lnSpc>
              <a:spcAft>
                <a:spcPts val="600"/>
              </a:spcAft>
            </a:pPr>
            <a:r>
              <a:rPr lang="en-US" altLang="en-US" sz="2400">
                <a:solidFill>
                  <a:srgbClr val="000000"/>
                </a:solidFill>
                <a:latin typeface="Arial" panose="020B0604020202020204" pitchFamily="34" charset="0"/>
              </a:rPr>
              <a:t>Economics of Payment Cards and Regulation Under EFTA and TILA</a:t>
            </a:r>
          </a:p>
        </p:txBody>
      </p:sp>
      <p:sp>
        <p:nvSpPr>
          <p:cNvPr id="4100" name="Rectangle 3">
            <a:extLst>
              <a:ext uri="{FF2B5EF4-FFF2-40B4-BE49-F238E27FC236}">
                <a16:creationId xmlns:a16="http://schemas.microsoft.com/office/drawing/2014/main" id="{C4AD09F9-CCD8-4B5B-9105-51A42A224E07}"/>
              </a:ext>
            </a:extLst>
          </p:cNvPr>
          <p:cNvSpPr>
            <a:spLocks noGrp="1" noChangeArrowheads="1"/>
          </p:cNvSpPr>
          <p:nvPr>
            <p:ph type="subTitle" idx="1"/>
          </p:nvPr>
        </p:nvSpPr>
        <p:spPr>
          <a:xfrm>
            <a:off x="5715000" y="5257800"/>
            <a:ext cx="2819400" cy="1752600"/>
          </a:xfrm>
        </p:spPr>
        <p:txBody>
          <a:bodyPr lIns="0" tIns="0" rIns="0" bIns="0"/>
          <a:lstStyle/>
          <a:p>
            <a:pPr algn="l" eaLnBrk="1" hangingPunct="1">
              <a:spcBef>
                <a:spcPct val="0"/>
              </a:spcBef>
              <a:spcAft>
                <a:spcPts val="900"/>
              </a:spcAft>
            </a:pPr>
            <a:r>
              <a:rPr lang="en-US" altLang="en-US" sz="1700" b="1">
                <a:solidFill>
                  <a:srgbClr val="006642"/>
                </a:solidFill>
                <a:latin typeface="Arial" panose="020B0604020202020204" pitchFamily="34" charset="0"/>
              </a:rPr>
              <a:t>Presented by</a:t>
            </a:r>
          </a:p>
          <a:p>
            <a:pPr algn="l" eaLnBrk="1" hangingPunct="1">
              <a:spcBef>
                <a:spcPct val="0"/>
              </a:spcBef>
              <a:spcAft>
                <a:spcPts val="2250"/>
              </a:spcAft>
            </a:pPr>
            <a:r>
              <a:rPr lang="en-US" altLang="en-US" sz="1500">
                <a:solidFill>
                  <a:srgbClr val="535353"/>
                </a:solidFill>
                <a:latin typeface="Arial" panose="020B0604020202020204" pitchFamily="34" charset="0"/>
              </a:rPr>
              <a:t>Todd J. Zywicki</a:t>
            </a:r>
            <a:br>
              <a:rPr lang="en-US" altLang="en-US" sz="1500">
                <a:solidFill>
                  <a:srgbClr val="535353"/>
                </a:solidFill>
                <a:latin typeface="Arial" panose="020B0604020202020204" pitchFamily="34" charset="0"/>
              </a:rPr>
            </a:br>
            <a:r>
              <a:rPr lang="en-US" altLang="en-US" sz="1500">
                <a:solidFill>
                  <a:srgbClr val="535353"/>
                </a:solidFill>
                <a:latin typeface="Arial" panose="020B0604020202020204" pitchFamily="34" charset="0"/>
              </a:rPr>
              <a:t>GMU Foundation Professor of Law</a:t>
            </a:r>
            <a:endParaRPr lang="en-US" altLang="en-US">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27269DB-FE78-4841-A1EB-4F757464FEB5}"/>
              </a:ext>
            </a:extLst>
          </p:cNvPr>
          <p:cNvSpPr>
            <a:spLocks noGrp="1" noChangeArrowheads="1"/>
          </p:cNvSpPr>
          <p:nvPr>
            <p:ph type="title"/>
          </p:nvPr>
        </p:nvSpPr>
        <p:spPr/>
        <p:txBody>
          <a:bodyPr/>
          <a:lstStyle/>
          <a:p>
            <a:r>
              <a:rPr lang="en-US" altLang="en-US" sz="2400" dirty="0">
                <a:latin typeface="Arial" panose="020B0604020202020204" pitchFamily="34" charset="0"/>
              </a:rPr>
              <a:t>Benefits to Merchants of Payment Cards</a:t>
            </a:r>
            <a:endParaRPr lang="en-US" altLang="en-US" sz="3800" dirty="0">
              <a:latin typeface="Arial" panose="020B0604020202020204" pitchFamily="34" charset="0"/>
            </a:endParaRPr>
          </a:p>
        </p:txBody>
      </p:sp>
      <p:sp>
        <p:nvSpPr>
          <p:cNvPr id="15363" name="Rectangle 3">
            <a:extLst>
              <a:ext uri="{FF2B5EF4-FFF2-40B4-BE49-F238E27FC236}">
                <a16:creationId xmlns:a16="http://schemas.microsoft.com/office/drawing/2014/main" id="{82272F45-300E-4D12-B798-4B9FC07C8D4C}"/>
              </a:ext>
            </a:extLst>
          </p:cNvPr>
          <p:cNvSpPr>
            <a:spLocks noGrp="1" noChangeArrowheads="1"/>
          </p:cNvSpPr>
          <p:nvPr>
            <p:ph type="body" idx="1"/>
          </p:nvPr>
        </p:nvSpPr>
        <p:spPr>
          <a:xfrm>
            <a:off x="457200" y="1676400"/>
            <a:ext cx="8229600" cy="4454525"/>
          </a:xfrm>
        </p:spPr>
        <p:txBody>
          <a:bodyPr/>
          <a:lstStyle/>
          <a:p>
            <a:pPr>
              <a:lnSpc>
                <a:spcPct val="90000"/>
              </a:lnSpc>
            </a:pPr>
            <a:r>
              <a:rPr lang="en-US" altLang="en-US" sz="2400" dirty="0">
                <a:latin typeface="Arial" panose="020B0604020202020204" pitchFamily="34" charset="0"/>
              </a:rPr>
              <a:t>Consumer liquidity: sales</a:t>
            </a:r>
          </a:p>
          <a:p>
            <a:pPr>
              <a:lnSpc>
                <a:spcPct val="90000"/>
              </a:lnSpc>
            </a:pPr>
            <a:r>
              <a:rPr lang="en-US" altLang="en-US" sz="2400" dirty="0">
                <a:latin typeface="Arial" panose="020B0604020202020204" pitchFamily="34" charset="0"/>
              </a:rPr>
              <a:t>Speed</a:t>
            </a:r>
          </a:p>
          <a:p>
            <a:pPr>
              <a:lnSpc>
                <a:spcPct val="90000"/>
              </a:lnSpc>
            </a:pPr>
            <a:r>
              <a:rPr lang="en-US" altLang="en-US" sz="2400" dirty="0">
                <a:latin typeface="Arial" panose="020B0604020202020204" pitchFamily="34" charset="0"/>
              </a:rPr>
              <a:t>E-Commerce</a:t>
            </a:r>
          </a:p>
          <a:p>
            <a:pPr>
              <a:lnSpc>
                <a:spcPct val="90000"/>
              </a:lnSpc>
            </a:pPr>
            <a:r>
              <a:rPr lang="en-US" altLang="en-US" sz="2400" dirty="0">
                <a:latin typeface="Arial" panose="020B0604020202020204" pitchFamily="34" charset="0"/>
              </a:rPr>
              <a:t>Small business can compete with big retailers</a:t>
            </a:r>
          </a:p>
          <a:p>
            <a:pPr>
              <a:lnSpc>
                <a:spcPct val="90000"/>
              </a:lnSpc>
            </a:pPr>
            <a:r>
              <a:rPr lang="en-US" altLang="en-US" sz="2400" dirty="0">
                <a:latin typeface="Arial" panose="020B0604020202020204" pitchFamily="34" charset="0"/>
              </a:rPr>
              <a:t>Cost of cash:</a:t>
            </a:r>
          </a:p>
          <a:p>
            <a:pPr lvl="1">
              <a:lnSpc>
                <a:spcPct val="90000"/>
              </a:lnSpc>
            </a:pPr>
            <a:r>
              <a:rPr lang="en-US" altLang="en-US" sz="2000" dirty="0">
                <a:latin typeface="Arial" panose="020B0604020202020204" pitchFamily="34" charset="0"/>
              </a:rPr>
              <a:t>Employee handling time, theft, and errors: airlines and metro</a:t>
            </a:r>
          </a:p>
          <a:p>
            <a:pPr lvl="1">
              <a:lnSpc>
                <a:spcPct val="90000"/>
              </a:lnSpc>
            </a:pPr>
            <a:r>
              <a:rPr lang="en-US" altLang="en-US" sz="2000" dirty="0">
                <a:latin typeface="Arial" panose="020B0604020202020204" pitchFamily="34" charset="0"/>
              </a:rPr>
              <a:t>Maintaining cash: safes, armored cars</a:t>
            </a:r>
          </a:p>
          <a:p>
            <a:pPr lvl="1">
              <a:lnSpc>
                <a:spcPct val="90000"/>
              </a:lnSpc>
            </a:pPr>
            <a:r>
              <a:rPr lang="en-US" altLang="en-US" sz="2000" dirty="0">
                <a:latin typeface="Arial" panose="020B0604020202020204" pitchFamily="34" charset="0"/>
              </a:rPr>
              <a:t>Estimated 9.1% of revenue</a:t>
            </a:r>
          </a:p>
          <a:p>
            <a:pPr>
              <a:lnSpc>
                <a:spcPct val="90000"/>
              </a:lnSpc>
            </a:pPr>
            <a:r>
              <a:rPr lang="en-US" altLang="en-US" sz="2400" dirty="0">
                <a:latin typeface="Arial" panose="020B0604020202020204" pitchFamily="34" charset="0"/>
              </a:rPr>
              <a:t>Cost of checks:</a:t>
            </a:r>
          </a:p>
          <a:p>
            <a:pPr lvl="1">
              <a:lnSpc>
                <a:spcPct val="90000"/>
              </a:lnSpc>
            </a:pPr>
            <a:r>
              <a:rPr lang="en-US" altLang="en-US" sz="2000" dirty="0">
                <a:latin typeface="Arial" panose="020B0604020202020204" pitchFamily="34" charset="0"/>
              </a:rPr>
              <a:t>Slow</a:t>
            </a:r>
          </a:p>
          <a:p>
            <a:pPr lvl="1">
              <a:lnSpc>
                <a:spcPct val="90000"/>
              </a:lnSpc>
            </a:pPr>
            <a:r>
              <a:rPr lang="en-US" altLang="en-US" sz="2000" dirty="0">
                <a:latin typeface="Arial" panose="020B0604020202020204" pitchFamily="34" charset="0"/>
              </a:rPr>
              <a:t>Bounce risk</a:t>
            </a:r>
          </a:p>
          <a:p>
            <a:pPr lvl="1">
              <a:lnSpc>
                <a:spcPct val="90000"/>
              </a:lnSpc>
            </a:pPr>
            <a:r>
              <a:rPr lang="en-US" altLang="en-US" sz="2000" dirty="0">
                <a:latin typeface="Arial" panose="020B0604020202020204" pitchFamily="34" charset="0"/>
              </a:rPr>
              <a:t>Travel</a:t>
            </a:r>
            <a:endParaRPr lang="en-US" altLang="en-US" sz="2400" dirty="0">
              <a:latin typeface="Arial" panose="020B0604020202020204" pitchFamily="34" charset="0"/>
            </a:endParaRPr>
          </a:p>
          <a:p>
            <a:pPr>
              <a:lnSpc>
                <a:spcPct val="90000"/>
              </a:lnSpc>
            </a:pPr>
            <a:r>
              <a:rPr lang="en-US" altLang="en-US" sz="2400" dirty="0">
                <a:latin typeface="Arial" panose="020B0604020202020204" pitchFamily="34" charset="0"/>
              </a:rPr>
              <a:t>Credit (covered later in the semester)</a:t>
            </a:r>
          </a:p>
          <a:p>
            <a:pPr>
              <a:lnSpc>
                <a:spcPct val="90000"/>
              </a:lnSpc>
            </a:pPr>
            <a:endParaRPr lang="en-US" altLang="en-US" sz="2000" dirty="0">
              <a:latin typeface="Arial" panose="020B06040202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5E392B01-3CCC-4589-A7CB-23880D1EA344}"/>
              </a:ext>
            </a:extLst>
          </p:cNvPr>
          <p:cNvSpPr>
            <a:spLocks noGrp="1" noChangeArrowheads="1"/>
          </p:cNvSpPr>
          <p:nvPr>
            <p:ph type="title"/>
          </p:nvPr>
        </p:nvSpPr>
        <p:spPr/>
        <p:txBody>
          <a:bodyPr/>
          <a:lstStyle/>
          <a:p>
            <a:r>
              <a:rPr lang="en-US" altLang="en-US">
                <a:latin typeface="Arial" panose="020B0604020202020204" pitchFamily="34" charset="0"/>
              </a:rPr>
              <a:t>Problem 20.7.b</a:t>
            </a:r>
          </a:p>
        </p:txBody>
      </p:sp>
      <p:sp>
        <p:nvSpPr>
          <p:cNvPr id="106499" name="Content Placeholder 2">
            <a:extLst>
              <a:ext uri="{FF2B5EF4-FFF2-40B4-BE49-F238E27FC236}">
                <a16:creationId xmlns:a16="http://schemas.microsoft.com/office/drawing/2014/main" id="{C29927B6-E9FA-4E9D-81FA-FF13ECA67713}"/>
              </a:ext>
            </a:extLst>
          </p:cNvPr>
          <p:cNvSpPr>
            <a:spLocks noGrp="1" noChangeArrowheads="1"/>
          </p:cNvSpPr>
          <p:nvPr>
            <p:ph idx="1"/>
          </p:nvPr>
        </p:nvSpPr>
        <p:spPr>
          <a:xfrm>
            <a:off x="381000" y="1643063"/>
            <a:ext cx="8229600" cy="4452937"/>
          </a:xfrm>
        </p:spPr>
        <p:txBody>
          <a:bodyPr/>
          <a:lstStyle/>
          <a:p>
            <a:r>
              <a:rPr lang="en-US" altLang="en-US">
                <a:latin typeface="Arial" panose="020B0604020202020204" pitchFamily="34" charset="0"/>
              </a:rPr>
              <a:t>Same facts but stolen debit card</a:t>
            </a:r>
          </a:p>
          <a:p>
            <a:r>
              <a:rPr lang="en-US" altLang="en-US">
                <a:latin typeface="Arial" panose="020B0604020202020204" pitchFamily="34" charset="0"/>
              </a:rPr>
              <a:t>15 USC 1693g(a), (e): Liable if card accepted and user can be identified</a:t>
            </a:r>
          </a:p>
          <a:p>
            <a:pPr lvl="1"/>
            <a:r>
              <a:rPr lang="en-US" altLang="en-US">
                <a:latin typeface="Arial" panose="020B0604020202020204" pitchFamily="34" charset="0"/>
              </a:rPr>
              <a:t>Accepted: Yes</a:t>
            </a:r>
          </a:p>
          <a:p>
            <a:pPr lvl="1"/>
            <a:r>
              <a:rPr lang="en-US" altLang="en-US">
                <a:latin typeface="Arial" panose="020B0604020202020204" pitchFamily="34" charset="0"/>
              </a:rPr>
              <a:t>Means of Identification? Maybe. Depends on if PIN or signature</a:t>
            </a:r>
          </a:p>
          <a:p>
            <a:pPr lvl="2"/>
            <a:r>
              <a:rPr lang="en-US" altLang="en-US">
                <a:latin typeface="Arial" panose="020B0604020202020204" pitchFamily="34" charset="0"/>
              </a:rPr>
              <a:t>PIN: Yes—not clear how thief gets the PIN, so unlikely scenario</a:t>
            </a:r>
          </a:p>
          <a:p>
            <a:pPr lvl="2"/>
            <a:r>
              <a:rPr lang="en-US" altLang="en-US">
                <a:latin typeface="Arial" panose="020B0604020202020204" pitchFamily="34" charset="0"/>
              </a:rPr>
              <a:t>Signature: If have a signature or picture, etc.</a:t>
            </a:r>
          </a:p>
          <a:p>
            <a:r>
              <a:rPr lang="en-US" altLang="en-US">
                <a:latin typeface="Arial" panose="020B0604020202020204" pitchFamily="34" charset="0"/>
              </a:rPr>
              <a:t>If accepted and consumer can be identified, then consumer liable for unauthorized transaction as follows:</a:t>
            </a:r>
          </a:p>
          <a:p>
            <a:pPr lvl="1"/>
            <a:r>
              <a:rPr lang="en-US" altLang="en-US">
                <a:latin typeface="Arial" panose="020B0604020202020204" pitchFamily="34" charset="0"/>
              </a:rPr>
              <a:t>15 USC 1693g(a)(1): Liability limited to lesser of $50 or amount of charges if reported within two days</a:t>
            </a:r>
          </a:p>
          <a:p>
            <a:pPr lvl="1"/>
            <a:r>
              <a:rPr lang="en-US" altLang="en-US">
                <a:latin typeface="Arial" panose="020B0604020202020204" pitchFamily="34" charset="0"/>
              </a:rPr>
              <a:t>15 USC 1693g(a)(2): If report within two days after theft but within 60 days of transmittal of periodic statement, then liable for all charges between end of 2 days and the date you provide notice, except liability capped at $500 or amount of the unauthorized transactions (whichever less)</a:t>
            </a:r>
          </a:p>
          <a:p>
            <a:pPr lvl="1"/>
            <a:r>
              <a:rPr lang="en-US" altLang="en-US">
                <a:latin typeface="Arial" panose="020B0604020202020204" pitchFamily="34" charset="0"/>
              </a:rPr>
              <a:t>If fail to report within 60 days of transmittal of bank statement then responsible for all charges</a:t>
            </a:r>
          </a:p>
          <a:p>
            <a:pPr lvl="1"/>
            <a:r>
              <a:rPr lang="en-US" altLang="en-US">
                <a:latin typeface="Arial" panose="020B0604020202020204" pitchFamily="34" charset="0"/>
              </a:rPr>
              <a:t>Unlike CC, there is a contributory negligence element here</a:t>
            </a:r>
          </a:p>
          <a:p>
            <a:endParaRPr lang="en-US" altLang="en-US">
              <a:latin typeface="Arial" panose="020B06040202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FC44A263-664E-46E1-9BFD-EB746A57F5BD}"/>
              </a:ext>
            </a:extLst>
          </p:cNvPr>
          <p:cNvSpPr>
            <a:spLocks noGrp="1" noChangeArrowheads="1"/>
          </p:cNvSpPr>
          <p:nvPr>
            <p:ph type="title"/>
          </p:nvPr>
        </p:nvSpPr>
        <p:spPr/>
        <p:txBody>
          <a:bodyPr/>
          <a:lstStyle/>
          <a:p>
            <a:r>
              <a:rPr lang="en-US" altLang="en-US">
                <a:latin typeface="Arial" panose="020B0604020202020204" pitchFamily="34" charset="0"/>
              </a:rPr>
              <a:t>Problem 20.7.c. and d.</a:t>
            </a:r>
          </a:p>
        </p:txBody>
      </p:sp>
      <p:sp>
        <p:nvSpPr>
          <p:cNvPr id="107523" name="Content Placeholder 2">
            <a:extLst>
              <a:ext uri="{FF2B5EF4-FFF2-40B4-BE49-F238E27FC236}">
                <a16:creationId xmlns:a16="http://schemas.microsoft.com/office/drawing/2014/main" id="{FB77529F-82F7-4246-9F76-F2FCF477B5CD}"/>
              </a:ext>
            </a:extLst>
          </p:cNvPr>
          <p:cNvSpPr>
            <a:spLocks noGrp="1" noChangeArrowheads="1"/>
          </p:cNvSpPr>
          <p:nvPr>
            <p:ph idx="1"/>
          </p:nvPr>
        </p:nvSpPr>
        <p:spPr>
          <a:xfrm>
            <a:off x="381000" y="1752600"/>
            <a:ext cx="8153400" cy="4343400"/>
          </a:xfrm>
        </p:spPr>
        <p:txBody>
          <a:bodyPr/>
          <a:lstStyle/>
          <a:p>
            <a:r>
              <a:rPr lang="en-US" altLang="en-US">
                <a:latin typeface="Arial" panose="020B0604020202020204" pitchFamily="34" charset="0"/>
              </a:rPr>
              <a:t>20.7.c. Now credit card data used CNP environment. Liability?</a:t>
            </a:r>
          </a:p>
          <a:p>
            <a:pPr lvl="1"/>
            <a:r>
              <a:rPr lang="en-US" altLang="en-US">
                <a:latin typeface="Arial" panose="020B0604020202020204" pitchFamily="34" charset="0"/>
              </a:rPr>
              <a:t>No, because no way to verify identity</a:t>
            </a:r>
          </a:p>
          <a:p>
            <a:pPr lvl="1"/>
            <a:r>
              <a:rPr lang="en-US" altLang="en-US">
                <a:latin typeface="Arial" panose="020B0604020202020204" pitchFamily="34" charset="0"/>
              </a:rPr>
              <a:t>15 USC 1643(a)(1)(F), 12 CFR 1026.12(b)(1)(iii)</a:t>
            </a:r>
          </a:p>
          <a:p>
            <a:r>
              <a:rPr lang="en-US" altLang="en-US">
                <a:latin typeface="Arial" panose="020B0604020202020204" pitchFamily="34" charset="0"/>
              </a:rPr>
              <a:t>20.7.d Data from debit card used in CNP. Liability?</a:t>
            </a:r>
          </a:p>
          <a:p>
            <a:pPr lvl="1"/>
            <a:r>
              <a:rPr lang="en-US" altLang="en-US">
                <a:latin typeface="Arial" panose="020B0604020202020204" pitchFamily="34" charset="0"/>
              </a:rPr>
              <a:t>No, Same as CC because no ability to verify identity: </a:t>
            </a:r>
          </a:p>
          <a:p>
            <a:pPr lvl="1"/>
            <a:r>
              <a:rPr lang="en-US" altLang="en-US">
                <a:latin typeface="Arial" panose="020B0604020202020204" pitchFamily="34" charset="0"/>
              </a:rPr>
              <a:t>15 USC 1693g(a)</a:t>
            </a:r>
          </a:p>
          <a:p>
            <a:pPr lvl="1"/>
            <a:r>
              <a:rPr lang="en-US" altLang="en-US">
                <a:latin typeface="Arial" panose="020B0604020202020204" pitchFamily="34" charset="0"/>
              </a:rPr>
              <a:t>Unless PIN debit used for CNP (doesn’t really exist)</a:t>
            </a:r>
          </a:p>
          <a:p>
            <a:endParaRPr lang="en-US" altLang="en-US">
              <a:latin typeface="Arial" panose="020B060402020202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FC89DA8D-0CE1-4FA8-8539-BD6DA114AB9C}"/>
              </a:ext>
            </a:extLst>
          </p:cNvPr>
          <p:cNvSpPr>
            <a:spLocks noGrp="1" noChangeArrowheads="1"/>
          </p:cNvSpPr>
          <p:nvPr>
            <p:ph type="title"/>
          </p:nvPr>
        </p:nvSpPr>
        <p:spPr/>
        <p:txBody>
          <a:bodyPr/>
          <a:lstStyle/>
          <a:p>
            <a:r>
              <a:rPr lang="en-US" altLang="en-US">
                <a:latin typeface="Arial" panose="020B0604020202020204" pitchFamily="34" charset="0"/>
              </a:rPr>
              <a:t>Problem 20.8.</a:t>
            </a:r>
          </a:p>
        </p:txBody>
      </p:sp>
      <p:sp>
        <p:nvSpPr>
          <p:cNvPr id="108547" name="Content Placeholder 2">
            <a:extLst>
              <a:ext uri="{FF2B5EF4-FFF2-40B4-BE49-F238E27FC236}">
                <a16:creationId xmlns:a16="http://schemas.microsoft.com/office/drawing/2014/main" id="{30177172-44F4-4AD0-9729-053F219AAA32}"/>
              </a:ext>
            </a:extLst>
          </p:cNvPr>
          <p:cNvSpPr>
            <a:spLocks noGrp="1" noChangeArrowheads="1"/>
          </p:cNvSpPr>
          <p:nvPr>
            <p:ph idx="1"/>
          </p:nvPr>
        </p:nvSpPr>
        <p:spPr>
          <a:xfrm>
            <a:off x="381000" y="1676400"/>
            <a:ext cx="8229600" cy="4419600"/>
          </a:xfrm>
        </p:spPr>
        <p:txBody>
          <a:bodyPr/>
          <a:lstStyle/>
          <a:p>
            <a:r>
              <a:rPr lang="en-US" altLang="en-US">
                <a:latin typeface="Arial" panose="020B0604020202020204" pitchFamily="34" charset="0"/>
              </a:rPr>
              <a:t>Boris Levitin has stolen your card data and created a new card.</a:t>
            </a:r>
          </a:p>
          <a:p>
            <a:r>
              <a:rPr lang="en-US" altLang="en-US">
                <a:latin typeface="Arial" panose="020B0604020202020204" pitchFamily="34" charset="0"/>
              </a:rPr>
              <a:t>Note that the installation of the chip in your card has largely removed this ability to create new cards from stolen data, which was easy to do when magnetic stripe</a:t>
            </a:r>
          </a:p>
          <a:p>
            <a:r>
              <a:rPr lang="en-US" altLang="en-US">
                <a:latin typeface="Arial" panose="020B0604020202020204" pitchFamily="34" charset="0"/>
              </a:rPr>
              <a:t>20.8.a. Boris makes a purchase at Best Buy</a:t>
            </a:r>
          </a:p>
          <a:p>
            <a:r>
              <a:rPr lang="en-US" altLang="en-US">
                <a:latin typeface="Arial" panose="020B0604020202020204" pitchFamily="34" charset="0"/>
              </a:rPr>
              <a:t>20.8.b. When you learn of it</a:t>
            </a:r>
          </a:p>
          <a:p>
            <a:r>
              <a:rPr lang="en-US" altLang="en-US">
                <a:latin typeface="Arial" panose="020B0604020202020204" pitchFamily="34" charset="0"/>
              </a:rPr>
              <a:t>20.8.c. Debit card with recurring charge</a:t>
            </a:r>
          </a:p>
          <a:p>
            <a:r>
              <a:rPr lang="en-US" altLang="en-US">
                <a:latin typeface="Arial" panose="020B0604020202020204" pitchFamily="34" charset="0"/>
              </a:rPr>
              <a:t>20.8.d. Used the stolen digits to shop at Amazon</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59F59A49-1804-423B-927B-AE0A636158D2}"/>
              </a:ext>
            </a:extLst>
          </p:cNvPr>
          <p:cNvSpPr>
            <a:spLocks noGrp="1" noChangeArrowheads="1"/>
          </p:cNvSpPr>
          <p:nvPr>
            <p:ph type="title"/>
          </p:nvPr>
        </p:nvSpPr>
        <p:spPr/>
        <p:txBody>
          <a:bodyPr/>
          <a:lstStyle/>
          <a:p>
            <a:r>
              <a:rPr lang="en-US" altLang="en-US">
                <a:latin typeface="Arial" panose="020B0604020202020204" pitchFamily="34" charset="0"/>
              </a:rPr>
              <a:t>Problem 20.8.a.</a:t>
            </a:r>
          </a:p>
        </p:txBody>
      </p:sp>
      <p:sp>
        <p:nvSpPr>
          <p:cNvPr id="109571" name="Content Placeholder 2">
            <a:extLst>
              <a:ext uri="{FF2B5EF4-FFF2-40B4-BE49-F238E27FC236}">
                <a16:creationId xmlns:a16="http://schemas.microsoft.com/office/drawing/2014/main" id="{FEA9A728-7DA7-4B07-954F-BBF68C5704FB}"/>
              </a:ext>
            </a:extLst>
          </p:cNvPr>
          <p:cNvSpPr>
            <a:spLocks noGrp="1" noChangeArrowheads="1"/>
          </p:cNvSpPr>
          <p:nvPr>
            <p:ph idx="1"/>
          </p:nvPr>
        </p:nvSpPr>
        <p:spPr>
          <a:xfrm>
            <a:off x="381000" y="1643063"/>
            <a:ext cx="8229600" cy="4452937"/>
          </a:xfrm>
        </p:spPr>
        <p:txBody>
          <a:bodyPr/>
          <a:lstStyle/>
          <a:p>
            <a:r>
              <a:rPr lang="en-US" altLang="en-US">
                <a:latin typeface="Arial" panose="020B0604020202020204" pitchFamily="34" charset="0"/>
              </a:rPr>
              <a:t>Boris makes a purchase at Best Buy</a:t>
            </a:r>
          </a:p>
          <a:p>
            <a:r>
              <a:rPr lang="en-US" altLang="en-US">
                <a:latin typeface="Arial" panose="020B0604020202020204" pitchFamily="34" charset="0"/>
              </a:rPr>
              <a:t>What’s the issue? 15 USC 1643(a)(1): Is this an accepted credit card (1643(a)(1)(A)) and has the issuer provided a means of identification (1643(a)(1)(F))?</a:t>
            </a:r>
          </a:p>
          <a:p>
            <a:r>
              <a:rPr lang="en-US" altLang="en-US">
                <a:latin typeface="Arial" panose="020B0604020202020204" pitchFamily="34" charset="0"/>
              </a:rPr>
              <a:t>Probably not “accepted.” The one and only accepted card is still in your wallet. This card does not seem to have been “received” by you</a:t>
            </a:r>
          </a:p>
          <a:p>
            <a:r>
              <a:rPr lang="en-US" altLang="en-US">
                <a:latin typeface="Arial" panose="020B0604020202020204" pitchFamily="34" charset="0"/>
              </a:rPr>
              <a:t>Also seems like there is no means of “identifying” the user as a cardholder because you haven’t signed the card nor is there a photo or PIN</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A11A7882-1777-4163-B05A-FB99B73EDFA1}"/>
              </a:ext>
            </a:extLst>
          </p:cNvPr>
          <p:cNvSpPr>
            <a:spLocks noGrp="1" noChangeArrowheads="1"/>
          </p:cNvSpPr>
          <p:nvPr>
            <p:ph type="title"/>
          </p:nvPr>
        </p:nvSpPr>
        <p:spPr/>
        <p:txBody>
          <a:bodyPr/>
          <a:lstStyle/>
          <a:p>
            <a:r>
              <a:rPr lang="en-US" altLang="en-US">
                <a:latin typeface="Arial" panose="020B0604020202020204" pitchFamily="34" charset="0"/>
              </a:rPr>
              <a:t>Problem 20.8.b.</a:t>
            </a:r>
          </a:p>
        </p:txBody>
      </p:sp>
      <p:sp>
        <p:nvSpPr>
          <p:cNvPr id="110595" name="Content Placeholder 2">
            <a:extLst>
              <a:ext uri="{FF2B5EF4-FFF2-40B4-BE49-F238E27FC236}">
                <a16:creationId xmlns:a16="http://schemas.microsoft.com/office/drawing/2014/main" id="{918DAD82-9CD5-44CF-A6E4-2954E3AEF433}"/>
              </a:ext>
            </a:extLst>
          </p:cNvPr>
          <p:cNvSpPr>
            <a:spLocks noGrp="1" noChangeArrowheads="1"/>
          </p:cNvSpPr>
          <p:nvPr>
            <p:ph idx="1"/>
          </p:nvPr>
        </p:nvSpPr>
        <p:spPr>
          <a:xfrm>
            <a:off x="381000" y="1643063"/>
            <a:ext cx="8305800" cy="4452937"/>
          </a:xfrm>
        </p:spPr>
        <p:txBody>
          <a:bodyPr/>
          <a:lstStyle/>
          <a:p>
            <a:r>
              <a:rPr lang="en-US" altLang="en-US">
                <a:latin typeface="Arial" panose="020B0604020202020204" pitchFamily="34" charset="0"/>
              </a:rPr>
              <a:t>You wait 150 days after learning about unauthorized use before report it. Does that matter?</a:t>
            </a:r>
          </a:p>
          <a:p>
            <a:r>
              <a:rPr lang="en-US" altLang="en-US">
                <a:latin typeface="Arial" panose="020B0604020202020204" pitchFamily="34" charset="0"/>
              </a:rPr>
              <a:t>No—assuming you either didn’t “accept” the card or issuer did not provide a means of “identifying” yourself, still no liability</a:t>
            </a:r>
          </a:p>
          <a:p>
            <a:r>
              <a:rPr lang="en-US" altLang="en-US">
                <a:latin typeface="Arial" panose="020B0604020202020204" pitchFamily="34" charset="0"/>
              </a:rPr>
              <a:t>15 USC 1643(d)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136B7B4D-C2B0-4A0A-B493-F4A151DA69C0}"/>
              </a:ext>
            </a:extLst>
          </p:cNvPr>
          <p:cNvSpPr>
            <a:spLocks noGrp="1" noChangeArrowheads="1"/>
          </p:cNvSpPr>
          <p:nvPr>
            <p:ph type="title"/>
          </p:nvPr>
        </p:nvSpPr>
        <p:spPr/>
        <p:txBody>
          <a:bodyPr/>
          <a:lstStyle/>
          <a:p>
            <a:r>
              <a:rPr lang="en-US" altLang="en-US">
                <a:latin typeface="Arial" panose="020B0604020202020204" pitchFamily="34" charset="0"/>
              </a:rPr>
              <a:t>Problem 20.8.c.</a:t>
            </a:r>
          </a:p>
        </p:txBody>
      </p:sp>
      <p:sp>
        <p:nvSpPr>
          <p:cNvPr id="111619" name="Content Placeholder 2">
            <a:extLst>
              <a:ext uri="{FF2B5EF4-FFF2-40B4-BE49-F238E27FC236}">
                <a16:creationId xmlns:a16="http://schemas.microsoft.com/office/drawing/2014/main" id="{3A8B1981-C542-4516-8C13-60BCF52E0B71}"/>
              </a:ext>
            </a:extLst>
          </p:cNvPr>
          <p:cNvSpPr>
            <a:spLocks noGrp="1" noChangeArrowheads="1"/>
          </p:cNvSpPr>
          <p:nvPr>
            <p:ph idx="1"/>
          </p:nvPr>
        </p:nvSpPr>
        <p:spPr>
          <a:xfrm>
            <a:off x="381000" y="1643063"/>
            <a:ext cx="8229600" cy="4452937"/>
          </a:xfrm>
        </p:spPr>
        <p:txBody>
          <a:bodyPr/>
          <a:lstStyle/>
          <a:p>
            <a:r>
              <a:rPr lang="en-US" altLang="en-US">
                <a:latin typeface="Arial" panose="020B0604020202020204" pitchFamily="34" charset="0"/>
              </a:rPr>
              <a:t>Debit card: Now EFTA applies</a:t>
            </a:r>
          </a:p>
          <a:p>
            <a:r>
              <a:rPr lang="en-US" altLang="en-US">
                <a:latin typeface="Arial" panose="020B0604020202020204" pitchFamily="34" charset="0"/>
              </a:rPr>
              <a:t>EFTA, 15 USC 1643(a)(1): card must still be “accepted” (1643(a)(1)(A)) and “identification” (1643(a)(1)(F)) </a:t>
            </a:r>
          </a:p>
          <a:p>
            <a:r>
              <a:rPr lang="en-US" altLang="en-US">
                <a:latin typeface="Arial" panose="020B0604020202020204" pitchFamily="34" charset="0"/>
              </a:rPr>
              <a:t>Reg E: 12 CFR 1005.6(a): Contributory negligence limit on $50 liability limit (not entirety of liability)</a:t>
            </a:r>
          </a:p>
          <a:p>
            <a:r>
              <a:rPr lang="en-US" altLang="en-US">
                <a:latin typeface="Arial" panose="020B0604020202020204" pitchFamily="34" charset="0"/>
              </a:rPr>
              <a:t>Was card “accepted”? 15 USC 1693a(1): “card, code, or other means of access”—does it have to be the card or are the digits enough (“code”)?</a:t>
            </a:r>
          </a:p>
          <a:p>
            <a:pPr lvl="1"/>
            <a:r>
              <a:rPr lang="en-US" altLang="en-US">
                <a:latin typeface="Arial" panose="020B0604020202020204" pitchFamily="34" charset="0"/>
              </a:rPr>
              <a:t>Note that digital wallets (like ApplePay) use the digits, not the physical card, so possible digits might potentially qualify as the “accepted” card</a:t>
            </a:r>
          </a:p>
          <a:p>
            <a:r>
              <a:rPr lang="en-US" altLang="en-US">
                <a:latin typeface="Arial" panose="020B0604020202020204" pitchFamily="34" charset="0"/>
              </a:rPr>
              <a:t>If so, what about ID? 15 USC 1693g(a): Might sign original card but “cloned”? Official Interpretation 6(a) allows PIN</a:t>
            </a:r>
          </a:p>
          <a:p>
            <a:endParaRPr lang="en-US" altLang="en-US">
              <a:latin typeface="Arial" panose="020B060402020202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0D623B33-B7CB-4E25-B02D-34269D5C4DA7}"/>
              </a:ext>
            </a:extLst>
          </p:cNvPr>
          <p:cNvSpPr>
            <a:spLocks noGrp="1" noChangeArrowheads="1"/>
          </p:cNvSpPr>
          <p:nvPr>
            <p:ph type="title"/>
          </p:nvPr>
        </p:nvSpPr>
        <p:spPr/>
        <p:txBody>
          <a:bodyPr/>
          <a:lstStyle/>
          <a:p>
            <a:r>
              <a:rPr lang="en-US" altLang="en-US">
                <a:latin typeface="Arial" panose="020B0604020202020204" pitchFamily="34" charset="0"/>
              </a:rPr>
              <a:t>Problem 20.8.c. (continued)</a:t>
            </a:r>
          </a:p>
        </p:txBody>
      </p:sp>
      <p:sp>
        <p:nvSpPr>
          <p:cNvPr id="112643" name="Content Placeholder 2">
            <a:extLst>
              <a:ext uri="{FF2B5EF4-FFF2-40B4-BE49-F238E27FC236}">
                <a16:creationId xmlns:a16="http://schemas.microsoft.com/office/drawing/2014/main" id="{E649B357-6909-4046-919C-72F25198DB26}"/>
              </a:ext>
            </a:extLst>
          </p:cNvPr>
          <p:cNvSpPr>
            <a:spLocks noGrp="1" noChangeArrowheads="1"/>
          </p:cNvSpPr>
          <p:nvPr>
            <p:ph idx="1"/>
          </p:nvPr>
        </p:nvSpPr>
        <p:spPr>
          <a:xfrm>
            <a:off x="381000" y="1676400"/>
            <a:ext cx="8153400" cy="4419600"/>
          </a:xfrm>
        </p:spPr>
        <p:txBody>
          <a:bodyPr/>
          <a:lstStyle/>
          <a:p>
            <a:r>
              <a:rPr lang="en-US" altLang="en-US">
                <a:latin typeface="Arial" panose="020B0604020202020204" pitchFamily="34" charset="0"/>
              </a:rPr>
              <a:t>What if tests satisfied for liability (“accepted” and “means of identification”). How much is consumer’s liability?</a:t>
            </a:r>
          </a:p>
          <a:p>
            <a:pPr lvl="1"/>
            <a:r>
              <a:rPr lang="en-US" altLang="en-US">
                <a:latin typeface="Arial" panose="020B0604020202020204" pitchFamily="34" charset="0"/>
              </a:rPr>
              <a:t>If consumer properly notifies bank with 2 business days of learning of loss then $50 cap</a:t>
            </a:r>
          </a:p>
          <a:p>
            <a:pPr lvl="1"/>
            <a:r>
              <a:rPr lang="en-US" altLang="en-US">
                <a:latin typeface="Arial" panose="020B0604020202020204" pitchFamily="34" charset="0"/>
              </a:rPr>
              <a:t>If does not notify within 2 business days after learning of loss, then liable for any amount </a:t>
            </a:r>
            <a:r>
              <a:rPr lang="en-US" altLang="en-US" i="1">
                <a:latin typeface="Arial" panose="020B0604020202020204" pitchFamily="34" charset="0"/>
              </a:rPr>
              <a:t>after</a:t>
            </a:r>
            <a:r>
              <a:rPr lang="en-US" altLang="en-US">
                <a:latin typeface="Arial" panose="020B0604020202020204" pitchFamily="34" charset="0"/>
              </a:rPr>
              <a:t> those two business days up to $500 that bank can show would have avoided if proper notice</a:t>
            </a:r>
          </a:p>
          <a:p>
            <a:pPr lvl="1"/>
            <a:r>
              <a:rPr lang="en-US" altLang="en-US">
                <a:latin typeface="Arial" panose="020B0604020202020204" pitchFamily="34" charset="0"/>
              </a:rPr>
              <a:t>12 CFR 1005.06(b)(2): ex., if card stolen on Monday, $100 in unauthorized transactions on Tuesday and $700 on Friday before consumer notifies bank, then consumer liable for $500 ($50 on Tuesday (within first two days) and $450 for Friday because of $500 total cap)</a:t>
            </a:r>
          </a:p>
          <a:p>
            <a:pPr lvl="1"/>
            <a:r>
              <a:rPr lang="en-US" altLang="en-US">
                <a:latin typeface="Arial" panose="020B0604020202020204" pitchFamily="34" charset="0"/>
              </a:rPr>
              <a:t>But if $700 on Tuesday and $100 Friday, then total liability of $150 ($50+$100)</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2112AA1A-14F8-4E09-84E5-F2203F1A82F9}"/>
              </a:ext>
            </a:extLst>
          </p:cNvPr>
          <p:cNvSpPr>
            <a:spLocks noGrp="1" noChangeArrowheads="1"/>
          </p:cNvSpPr>
          <p:nvPr>
            <p:ph type="title"/>
          </p:nvPr>
        </p:nvSpPr>
        <p:spPr/>
        <p:txBody>
          <a:bodyPr/>
          <a:lstStyle/>
          <a:p>
            <a:r>
              <a:rPr lang="en-US" altLang="en-US">
                <a:latin typeface="Arial" panose="020B0604020202020204" pitchFamily="34" charset="0"/>
              </a:rPr>
              <a:t>Problem 20.8.c (continued)</a:t>
            </a:r>
          </a:p>
        </p:txBody>
      </p:sp>
      <p:sp>
        <p:nvSpPr>
          <p:cNvPr id="113667" name="Content Placeholder 2">
            <a:extLst>
              <a:ext uri="{FF2B5EF4-FFF2-40B4-BE49-F238E27FC236}">
                <a16:creationId xmlns:a16="http://schemas.microsoft.com/office/drawing/2014/main" id="{78C179B1-4850-462C-B258-7B965C0E0357}"/>
              </a:ext>
            </a:extLst>
          </p:cNvPr>
          <p:cNvSpPr>
            <a:spLocks noGrp="1" noChangeArrowheads="1"/>
          </p:cNvSpPr>
          <p:nvPr>
            <p:ph idx="1"/>
          </p:nvPr>
        </p:nvSpPr>
        <p:spPr>
          <a:xfrm>
            <a:off x="368300" y="1643063"/>
            <a:ext cx="8318500" cy="4452937"/>
          </a:xfrm>
        </p:spPr>
        <p:txBody>
          <a:bodyPr/>
          <a:lstStyle/>
          <a:p>
            <a:r>
              <a:rPr lang="en-US" altLang="en-US">
                <a:latin typeface="Arial" panose="020B0604020202020204" pitchFamily="34" charset="0"/>
              </a:rPr>
              <a:t>What about here—the statement transmitted 13 days after the fraud and you looked at it two days later but you didn’t report it for 150 days? </a:t>
            </a:r>
          </a:p>
          <a:p>
            <a:pPr lvl="1"/>
            <a:r>
              <a:rPr lang="en-US" altLang="en-US">
                <a:latin typeface="Arial" panose="020B0604020202020204" pitchFamily="34" charset="0"/>
              </a:rPr>
              <a:t>You are well outside the two day notice window from actual knowledge so kicks up to $500 liability cap</a:t>
            </a:r>
          </a:p>
          <a:p>
            <a:r>
              <a:rPr lang="en-US" altLang="en-US">
                <a:latin typeface="Arial" panose="020B0604020202020204" pitchFamily="34" charset="0"/>
              </a:rPr>
              <a:t>Review: Lost/stolen cards</a:t>
            </a:r>
          </a:p>
          <a:p>
            <a:pPr lvl="1"/>
            <a:r>
              <a:rPr lang="en-US" altLang="en-US">
                <a:latin typeface="Arial" panose="020B0604020202020204" pitchFamily="34" charset="0"/>
              </a:rPr>
              <a:t>If you report unauthorized transfer within 2 business days after learning of loss/theft then $50 cap</a:t>
            </a:r>
          </a:p>
          <a:p>
            <a:pPr lvl="1"/>
            <a:r>
              <a:rPr lang="en-US" altLang="en-US">
                <a:latin typeface="Arial" panose="020B0604020202020204" pitchFamily="34" charset="0"/>
              </a:rPr>
              <a:t>If you report unauthorized transfer more than 2 days after learning of loss/theft but within 60 days of banks </a:t>
            </a:r>
            <a:r>
              <a:rPr lang="en-US" altLang="en-US" i="1">
                <a:latin typeface="Arial" panose="020B0604020202020204" pitchFamily="34" charset="0"/>
              </a:rPr>
              <a:t>transmittal</a:t>
            </a:r>
            <a:r>
              <a:rPr lang="en-US" altLang="en-US">
                <a:latin typeface="Arial" panose="020B0604020202020204" pitchFamily="34" charset="0"/>
              </a:rPr>
              <a:t> of the statement, $500 or amount bank can show would’ve been avoided during 60 day window</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5ADDE702-02AD-461D-84D0-721D3B88DB87}"/>
              </a:ext>
            </a:extLst>
          </p:cNvPr>
          <p:cNvSpPr>
            <a:spLocks noGrp="1" noChangeArrowheads="1"/>
          </p:cNvSpPr>
          <p:nvPr>
            <p:ph type="title"/>
          </p:nvPr>
        </p:nvSpPr>
        <p:spPr/>
        <p:txBody>
          <a:bodyPr/>
          <a:lstStyle/>
          <a:p>
            <a:r>
              <a:rPr lang="en-US" altLang="en-US">
                <a:latin typeface="Arial" panose="020B0604020202020204" pitchFamily="34" charset="0"/>
              </a:rPr>
              <a:t>Problem 20.8.c.</a:t>
            </a:r>
          </a:p>
        </p:txBody>
      </p:sp>
      <p:sp>
        <p:nvSpPr>
          <p:cNvPr id="114691" name="Content Placeholder 2">
            <a:extLst>
              <a:ext uri="{FF2B5EF4-FFF2-40B4-BE49-F238E27FC236}">
                <a16:creationId xmlns:a16="http://schemas.microsoft.com/office/drawing/2014/main" id="{0A6A2BD7-57E2-47A3-A0FD-FA996C79AF77}"/>
              </a:ext>
            </a:extLst>
          </p:cNvPr>
          <p:cNvSpPr>
            <a:spLocks noGrp="1" noChangeArrowheads="1"/>
          </p:cNvSpPr>
          <p:nvPr>
            <p:ph idx="1"/>
          </p:nvPr>
        </p:nvSpPr>
        <p:spPr>
          <a:xfrm>
            <a:off x="381000" y="1676400"/>
            <a:ext cx="8229600" cy="4419600"/>
          </a:xfrm>
        </p:spPr>
        <p:txBody>
          <a:bodyPr/>
          <a:lstStyle/>
          <a:p>
            <a:r>
              <a:rPr lang="en-US" altLang="en-US">
                <a:latin typeface="Arial" panose="020B0604020202020204" pitchFamily="34" charset="0"/>
              </a:rPr>
              <a:t>What about if </a:t>
            </a:r>
            <a:r>
              <a:rPr lang="en-US" altLang="en-US" i="1">
                <a:latin typeface="Arial" panose="020B0604020202020204" pitchFamily="34" charset="0"/>
              </a:rPr>
              <a:t>not</a:t>
            </a:r>
            <a:r>
              <a:rPr lang="en-US" altLang="en-US">
                <a:latin typeface="Arial" panose="020B0604020202020204" pitchFamily="34" charset="0"/>
              </a:rPr>
              <a:t> lost/stolen (stolen digits).</a:t>
            </a:r>
          </a:p>
          <a:p>
            <a:r>
              <a:rPr lang="en-US" altLang="en-US">
                <a:latin typeface="Arial" panose="020B0604020202020204" pitchFamily="34" charset="0"/>
              </a:rPr>
              <a:t>“60-Day Statement” Rule (15 USC 1693g(a)(2)) (“notwithstanding the foregoing”):</a:t>
            </a:r>
          </a:p>
          <a:p>
            <a:pPr lvl="1"/>
            <a:r>
              <a:rPr lang="en-US" altLang="en-US">
                <a:latin typeface="Arial" panose="020B0604020202020204" pitchFamily="34" charset="0"/>
              </a:rPr>
              <a:t>60 days from transmittal of statement to report error</a:t>
            </a:r>
          </a:p>
          <a:p>
            <a:pPr lvl="1"/>
            <a:r>
              <a:rPr lang="en-US" altLang="en-US">
                <a:latin typeface="Arial" panose="020B0604020202020204" pitchFamily="34" charset="0"/>
              </a:rPr>
              <a:t>So here the periodic statement was transmitted 13 days after the charge + 60 days = 73 days</a:t>
            </a:r>
          </a:p>
          <a:p>
            <a:pPr lvl="1"/>
            <a:r>
              <a:rPr lang="en-US" altLang="en-US">
                <a:latin typeface="Arial" panose="020B0604020202020204" pitchFamily="34" charset="0"/>
              </a:rPr>
              <a:t>If report within 60 days of statement transmittal then zero liability</a:t>
            </a:r>
          </a:p>
          <a:p>
            <a:pPr lvl="1"/>
            <a:r>
              <a:rPr lang="en-US" altLang="en-US">
                <a:latin typeface="Arial" panose="020B0604020202020204" pitchFamily="34" charset="0"/>
              </a:rPr>
              <a:t>Unlimited liability for any charges more than 60 days after transmittal until you give notice</a:t>
            </a:r>
          </a:p>
          <a:p>
            <a:r>
              <a:rPr lang="en-US" altLang="en-US">
                <a:latin typeface="Arial" panose="020B0604020202020204" pitchFamily="34" charset="0"/>
              </a:rPr>
              <a:t>Here? </a:t>
            </a:r>
          </a:p>
          <a:p>
            <a:pPr lvl="1"/>
            <a:r>
              <a:rPr lang="en-US" altLang="en-US">
                <a:latin typeface="Arial" panose="020B0604020202020204" pitchFamily="34" charset="0"/>
              </a:rPr>
              <a:t>$500 cap for tv using stolen card</a:t>
            </a:r>
          </a:p>
          <a:p>
            <a:pPr lvl="1"/>
            <a:r>
              <a:rPr lang="en-US" altLang="en-US">
                <a:latin typeface="Arial" panose="020B0604020202020204" pitchFamily="34" charset="0"/>
              </a:rPr>
              <a:t>Responsible for all Netflix charges because even though made within 60 days after card stolen and transmittal, the clock starts ticking 60 days after transmittal (so days 73, 103, and 133 all within 150 days)</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C21F04D5-4EA9-4A40-9C2D-1CFD94A1673F}"/>
              </a:ext>
            </a:extLst>
          </p:cNvPr>
          <p:cNvSpPr>
            <a:spLocks noGrp="1" noChangeArrowheads="1"/>
          </p:cNvSpPr>
          <p:nvPr>
            <p:ph type="title"/>
          </p:nvPr>
        </p:nvSpPr>
        <p:spPr/>
        <p:txBody>
          <a:bodyPr/>
          <a:lstStyle/>
          <a:p>
            <a:r>
              <a:rPr lang="en-US" altLang="en-US">
                <a:latin typeface="Arial" panose="020B0604020202020204" pitchFamily="34" charset="0"/>
              </a:rPr>
              <a:t>Problem 20.8.d.</a:t>
            </a:r>
          </a:p>
        </p:txBody>
      </p:sp>
      <p:sp>
        <p:nvSpPr>
          <p:cNvPr id="115715" name="Content Placeholder 2">
            <a:extLst>
              <a:ext uri="{FF2B5EF4-FFF2-40B4-BE49-F238E27FC236}">
                <a16:creationId xmlns:a16="http://schemas.microsoft.com/office/drawing/2014/main" id="{B54CBFBA-D6EE-4DAE-9B3A-C5E0F9A9AF99}"/>
              </a:ext>
            </a:extLst>
          </p:cNvPr>
          <p:cNvSpPr>
            <a:spLocks noGrp="1" noChangeArrowheads="1"/>
          </p:cNvSpPr>
          <p:nvPr>
            <p:ph idx="1"/>
          </p:nvPr>
        </p:nvSpPr>
        <p:spPr/>
        <p:txBody>
          <a:bodyPr/>
          <a:lstStyle/>
          <a:p>
            <a:r>
              <a:rPr lang="en-US" altLang="en-US">
                <a:latin typeface="Arial" panose="020B0604020202020204" pitchFamily="34" charset="0"/>
              </a:rPr>
              <a:t>Used stolen digits to make purchase at Amazon</a:t>
            </a:r>
          </a:p>
          <a:p>
            <a:r>
              <a:rPr lang="en-US" altLang="en-US">
                <a:latin typeface="Arial" panose="020B0604020202020204" pitchFamily="34" charset="0"/>
              </a:rPr>
              <a:t>No liability because CNP: NO means of identification: 1693g(a)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7F9C5ED-EB05-4E3B-80F7-F987B3E51C59}"/>
              </a:ext>
            </a:extLst>
          </p:cNvPr>
          <p:cNvSpPr>
            <a:spLocks noGrp="1" noChangeArrowheads="1"/>
          </p:cNvSpPr>
          <p:nvPr>
            <p:ph type="title"/>
          </p:nvPr>
        </p:nvSpPr>
        <p:spPr/>
        <p:txBody>
          <a:bodyPr/>
          <a:lstStyle/>
          <a:p>
            <a:r>
              <a:rPr lang="en-US" altLang="en-US">
                <a:latin typeface="Arial" panose="020B0604020202020204" pitchFamily="34" charset="0"/>
              </a:rPr>
              <a:t>Social Benefits</a:t>
            </a:r>
          </a:p>
        </p:txBody>
      </p:sp>
      <p:sp>
        <p:nvSpPr>
          <p:cNvPr id="17411" name="Rectangle 3">
            <a:extLst>
              <a:ext uri="{FF2B5EF4-FFF2-40B4-BE49-F238E27FC236}">
                <a16:creationId xmlns:a16="http://schemas.microsoft.com/office/drawing/2014/main" id="{AFEF0FB6-84A1-4B11-B87C-03C6F2EA3E3D}"/>
              </a:ext>
            </a:extLst>
          </p:cNvPr>
          <p:cNvSpPr>
            <a:spLocks noGrp="1" noChangeArrowheads="1"/>
          </p:cNvSpPr>
          <p:nvPr>
            <p:ph type="body" idx="1"/>
          </p:nvPr>
        </p:nvSpPr>
        <p:spPr>
          <a:xfrm>
            <a:off x="381000" y="1752600"/>
            <a:ext cx="8153400" cy="4343400"/>
          </a:xfrm>
        </p:spPr>
        <p:txBody>
          <a:bodyPr/>
          <a:lstStyle/>
          <a:p>
            <a:r>
              <a:rPr lang="en-US" altLang="en-US" sz="2400">
                <a:latin typeface="Arial" panose="020B0604020202020204" pitchFamily="34" charset="0"/>
              </a:rPr>
              <a:t>Estimated that can save at least 1% of GDP by switching to electronic payments</a:t>
            </a:r>
          </a:p>
          <a:p>
            <a:r>
              <a:rPr lang="en-US" altLang="en-US" sz="2400">
                <a:latin typeface="Arial" panose="020B0604020202020204" pitchFamily="34" charset="0"/>
              </a:rPr>
              <a:t>Tax evasion and criminal behavior</a:t>
            </a:r>
          </a:p>
          <a:p>
            <a:r>
              <a:rPr lang="en-US" altLang="en-US" sz="2400">
                <a:latin typeface="Arial" panose="020B0604020202020204" pitchFamily="34" charset="0"/>
              </a:rPr>
              <a:t>Public health: Covid</a:t>
            </a:r>
          </a:p>
          <a:p>
            <a:r>
              <a:rPr lang="en-US" altLang="en-US" sz="2400">
                <a:latin typeface="Arial" panose="020B0604020202020204" pitchFamily="34" charset="0"/>
              </a:rPr>
              <a:t>Speed/efficiency of payments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8A89AF5F-5B3D-49F3-87D3-657A2AF50453}"/>
              </a:ext>
            </a:extLst>
          </p:cNvPr>
          <p:cNvSpPr>
            <a:spLocks noGrp="1" noChangeArrowheads="1"/>
          </p:cNvSpPr>
          <p:nvPr>
            <p:ph type="title"/>
          </p:nvPr>
        </p:nvSpPr>
        <p:spPr/>
        <p:txBody>
          <a:bodyPr/>
          <a:lstStyle/>
          <a:p>
            <a:r>
              <a:rPr lang="en-US" altLang="en-US">
                <a:latin typeface="Arial" panose="020B0604020202020204" pitchFamily="34" charset="0"/>
              </a:rPr>
              <a:t>Problem 20.13</a:t>
            </a:r>
          </a:p>
        </p:txBody>
      </p:sp>
      <p:sp>
        <p:nvSpPr>
          <p:cNvPr id="116739" name="Content Placeholder 2">
            <a:extLst>
              <a:ext uri="{FF2B5EF4-FFF2-40B4-BE49-F238E27FC236}">
                <a16:creationId xmlns:a16="http://schemas.microsoft.com/office/drawing/2014/main" id="{A8B6696C-EFA3-402E-9866-31A26E095397}"/>
              </a:ext>
            </a:extLst>
          </p:cNvPr>
          <p:cNvSpPr>
            <a:spLocks noGrp="1" noChangeArrowheads="1"/>
          </p:cNvSpPr>
          <p:nvPr>
            <p:ph idx="1"/>
          </p:nvPr>
        </p:nvSpPr>
        <p:spPr>
          <a:xfrm>
            <a:off x="381000" y="1643063"/>
            <a:ext cx="8305800" cy="4757737"/>
          </a:xfrm>
        </p:spPr>
        <p:txBody>
          <a:bodyPr/>
          <a:lstStyle/>
          <a:p>
            <a:r>
              <a:rPr lang="en-US" altLang="en-US">
                <a:latin typeface="Arial" panose="020B0604020202020204" pitchFamily="34" charset="0"/>
              </a:rPr>
              <a:t>12 CFR 1026.13(a)(6): Right to request additional clarification of the charge</a:t>
            </a:r>
          </a:p>
          <a:p>
            <a:r>
              <a:rPr lang="en-US" altLang="en-US">
                <a:latin typeface="Arial" panose="020B0604020202020204" pitchFamily="34" charset="0"/>
              </a:rPr>
              <a:t>12 CFR 1026.13(d)(1): Right to withhold payment pending clarification of the charge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testo 2">
            <a:extLst>
              <a:ext uri="{FF2B5EF4-FFF2-40B4-BE49-F238E27FC236}">
                <a16:creationId xmlns:a16="http://schemas.microsoft.com/office/drawing/2014/main" id="{94EAAE6D-2414-4CF2-B7E3-E7AB3ED2049B}"/>
              </a:ext>
            </a:extLst>
          </p:cNvPr>
          <p:cNvSpPr txBox="1">
            <a:spLocks/>
          </p:cNvSpPr>
          <p:nvPr>
            <p:custDataLst>
              <p:tags r:id="rId2"/>
            </p:custDataLst>
          </p:nvPr>
        </p:nvSpPr>
        <p:spPr bwMode="auto">
          <a:xfrm>
            <a:off x="276225" y="2012950"/>
            <a:ext cx="5492750" cy="3490913"/>
          </a:xfrm>
          <a:prstGeom prst="rect">
            <a:avLst/>
          </a:prstGeom>
          <a:noFill/>
          <a:ln w="9525">
            <a:solidFill>
              <a:srgbClr val="A5A5A5"/>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95250" indent="-95250">
              <a:spcBef>
                <a:spcPct val="20000"/>
              </a:spcBef>
              <a:buClr>
                <a:srgbClr val="FEC325"/>
              </a:buClr>
              <a:buFont typeface="Wingdings" panose="05000000000000000000" pitchFamily="2" charset="2"/>
              <a:buChar char="§"/>
              <a:defRPr>
                <a:solidFill>
                  <a:schemeClr val="tx1"/>
                </a:solidFill>
                <a:latin typeface="Arial" panose="020B0604020202020204" pitchFamily="34" charset="0"/>
                <a:ea typeface="ヒラギノ角ゴ Pro W3" charset="-128"/>
              </a:defRPr>
            </a:lvl1pPr>
            <a:lvl2pPr marL="742950" indent="-285750">
              <a:spcBef>
                <a:spcPct val="20000"/>
              </a:spcBef>
              <a:buClr>
                <a:srgbClr val="FEC325"/>
              </a:buClr>
              <a:buFont typeface="Wingdings" panose="05000000000000000000" pitchFamily="2" charset="2"/>
              <a:buChar char="§"/>
              <a:defRPr sz="1600">
                <a:solidFill>
                  <a:schemeClr val="tx1"/>
                </a:solidFill>
                <a:latin typeface="Arial" panose="020B0604020202020204" pitchFamily="34" charset="0"/>
                <a:ea typeface="ヒラギノ角ゴ Pro W3" charset="-128"/>
              </a:defRPr>
            </a:lvl2pPr>
            <a:lvl3pPr marL="1143000" indent="-228600">
              <a:spcBef>
                <a:spcPct val="20000"/>
              </a:spcBef>
              <a:buClr>
                <a:srgbClr val="FEC325"/>
              </a:buClr>
              <a:buFont typeface="Wingdings" panose="05000000000000000000" pitchFamily="2" charset="2"/>
              <a:buChar char="§"/>
              <a:defRPr sz="1400">
                <a:solidFill>
                  <a:schemeClr val="tx1"/>
                </a:solidFill>
                <a:latin typeface="Arial" panose="020B0604020202020204" pitchFamily="34" charset="0"/>
                <a:ea typeface="ヒラギノ角ゴ Pro W3" charset="-128"/>
              </a:defRPr>
            </a:lvl3pPr>
            <a:lvl4pPr marL="1600200" indent="-228600">
              <a:spcBef>
                <a:spcPct val="20000"/>
              </a:spcBef>
              <a:buClr>
                <a:srgbClr val="FEC325"/>
              </a:buClr>
              <a:buFont typeface="Wingdings" panose="05000000000000000000" pitchFamily="2" charset="2"/>
              <a:buChar char="§"/>
              <a:defRPr sz="1200">
                <a:solidFill>
                  <a:schemeClr val="tx1"/>
                </a:solidFill>
                <a:latin typeface="Arial" panose="020B0604020202020204" pitchFamily="34" charset="0"/>
                <a:ea typeface="ヒラギノ角ゴ Pro W3" charset="-128"/>
              </a:defRPr>
            </a:lvl4pPr>
            <a:lvl5pPr marL="2057400" indent="-228600">
              <a:spcBef>
                <a:spcPct val="20000"/>
              </a:spcBef>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9pPr>
          </a:lstStyle>
          <a:p>
            <a:pPr eaLnBrk="1" hangingPunct="1">
              <a:spcBef>
                <a:spcPct val="0"/>
              </a:spcBef>
              <a:buClrTx/>
              <a:buFont typeface="Arial" panose="020B0604020202020204" pitchFamily="34" charset="0"/>
              <a:buNone/>
            </a:pPr>
            <a:endParaRPr lang="it-IT" altLang="en-US" sz="1200">
              <a:solidFill>
                <a:srgbClr val="000000"/>
              </a:solidFill>
            </a:endParaRPr>
          </a:p>
        </p:txBody>
      </p:sp>
      <p:graphicFrame>
        <p:nvGraphicFramePr>
          <p:cNvPr id="18435" name="Object 188">
            <a:extLst>
              <a:ext uri="{FF2B5EF4-FFF2-40B4-BE49-F238E27FC236}">
                <a16:creationId xmlns:a16="http://schemas.microsoft.com/office/drawing/2014/main" id="{A528E916-1E60-4818-9D96-112F94F5D9C6}"/>
              </a:ext>
            </a:extLst>
          </p:cNvPr>
          <p:cNvGraphicFramePr>
            <a:graphicFrameLocks noChangeAspect="1"/>
          </p:cNvGraphicFramePr>
          <p:nvPr>
            <p:custDataLst>
              <p:tags r:id="rId3"/>
            </p:custDataLst>
          </p:nvPr>
        </p:nvGraphicFramePr>
        <p:xfrm>
          <a:off x="727075" y="3198813"/>
          <a:ext cx="4900613" cy="1841500"/>
        </p:xfrm>
        <a:graphic>
          <a:graphicData uri="http://schemas.openxmlformats.org/presentationml/2006/ole">
            <mc:AlternateContent xmlns:mc="http://schemas.openxmlformats.org/markup-compatibility/2006">
              <mc:Choice xmlns:v="urn:schemas-microsoft-com:vml" Requires="v">
                <p:oleObj spid="_x0000_s18467" name="Chart" r:id="rId29" imgW="5305537" imgH="1847925" progId="MSGraph.Chart.8">
                  <p:embed followColorScheme="full"/>
                </p:oleObj>
              </mc:Choice>
              <mc:Fallback>
                <p:oleObj name="Chart" r:id="rId29" imgW="5305537" imgH="1847925" progId="MSGraph.Chart.8">
                  <p:embed followColorScheme="full"/>
                  <p:pic>
                    <p:nvPicPr>
                      <p:cNvPr id="0" name="Object 18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27075" y="3198813"/>
                        <a:ext cx="490061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6" name="Object 61" hidden="1">
            <a:extLst>
              <a:ext uri="{FF2B5EF4-FFF2-40B4-BE49-F238E27FC236}">
                <a16:creationId xmlns:a16="http://schemas.microsoft.com/office/drawing/2014/main" id="{D309E15E-48D7-4FB9-A3E9-F8E3C82F0BBC}"/>
              </a:ext>
            </a:extLst>
          </p:cNvPr>
          <p:cNvGraphicFramePr>
            <a:graphicFrameLocks noChangeAspect="1"/>
          </p:cNvGraphicFramePr>
          <p:nvPr>
            <p:custDataLst>
              <p:tags r:id="rId4"/>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8468" name="think-cell Slide" r:id="rId31" imgW="360" imgH="360" progId="">
                  <p:embed/>
                </p:oleObj>
              </mc:Choice>
              <mc:Fallback>
                <p:oleObj name="think-cell Slide" r:id="rId31" imgW="360" imgH="360" progId="">
                  <p:embed/>
                  <p:pic>
                    <p:nvPicPr>
                      <p:cNvPr id="0" name="Object 61"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 name="Rectangle 59" hidden="1">
            <a:extLst>
              <a:ext uri="{FF2B5EF4-FFF2-40B4-BE49-F238E27FC236}">
                <a16:creationId xmlns:a16="http://schemas.microsoft.com/office/drawing/2014/main" id="{DD79A05D-FCA6-4803-8641-26474BB1AE8E}"/>
              </a:ext>
            </a:extLst>
          </p:cNvPr>
          <p:cNvSpPr/>
          <p:nvPr>
            <p:custDataLst>
              <p:tags r:id="rId5"/>
            </p:custDataLst>
          </p:nvPr>
        </p:nvSpPr>
        <p:spPr bwMode="auto">
          <a:xfrm>
            <a:off x="0" y="0"/>
            <a:ext cx="146050" cy="158750"/>
          </a:xfrm>
          <a:prstGeom prst="rect">
            <a:avLst/>
          </a:prstGeom>
          <a:solidFill>
            <a:schemeClr val="bg1"/>
          </a:solid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defRPr/>
            </a:pPr>
            <a:endParaRPr lang="en-GB" sz="800" dirty="0">
              <a:solidFill>
                <a:schemeClr val="tx1"/>
              </a:solidFill>
              <a:sym typeface="+mn-lt"/>
            </a:endParaRPr>
          </a:p>
        </p:txBody>
      </p:sp>
      <p:sp>
        <p:nvSpPr>
          <p:cNvPr id="19" name="Rectangle 18">
            <a:extLst>
              <a:ext uri="{FF2B5EF4-FFF2-40B4-BE49-F238E27FC236}">
                <a16:creationId xmlns:a16="http://schemas.microsoft.com/office/drawing/2014/main" id="{6AD88D67-571A-4F45-AC85-0EB962C1EC0A}"/>
              </a:ext>
            </a:extLst>
          </p:cNvPr>
          <p:cNvSpPr/>
          <p:nvPr>
            <p:custDataLst>
              <p:tags r:id="rId6"/>
            </p:custDataLst>
          </p:nvPr>
        </p:nvSpPr>
        <p:spPr bwMode="auto">
          <a:xfrm>
            <a:off x="5157788" y="2276475"/>
            <a:ext cx="466725"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r">
              <a:defRPr/>
            </a:pPr>
            <a:endParaRPr lang="en-GB" sz="1200" dirty="0">
              <a:solidFill>
                <a:schemeClr val="tx1"/>
              </a:solidFill>
              <a:sym typeface="+mn-lt"/>
            </a:endParaRPr>
          </a:p>
        </p:txBody>
      </p:sp>
      <p:sp>
        <p:nvSpPr>
          <p:cNvPr id="84" name="Triangolo isoscele 2">
            <a:extLst>
              <a:ext uri="{FF2B5EF4-FFF2-40B4-BE49-F238E27FC236}">
                <a16:creationId xmlns:a16="http://schemas.microsoft.com/office/drawing/2014/main" id="{E683A0F2-6AE2-4A03-AC82-0156A560D557}"/>
              </a:ext>
            </a:extLst>
          </p:cNvPr>
          <p:cNvSpPr/>
          <p:nvPr>
            <p:custDataLst>
              <p:tags r:id="rId7"/>
            </p:custDataLst>
          </p:nvPr>
        </p:nvSpPr>
        <p:spPr>
          <a:xfrm rot="5400000">
            <a:off x="4666457" y="3612356"/>
            <a:ext cx="2767012" cy="200025"/>
          </a:xfrm>
          <a:prstGeom prst="triangle">
            <a:avLst/>
          </a:prstGeom>
          <a:solidFill>
            <a:schemeClr val="accent3"/>
          </a:solid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lstStyle/>
          <a:p>
            <a:pPr>
              <a:defRPr/>
            </a:pPr>
            <a:endParaRPr lang="it-IT" sz="1200" dirty="0">
              <a:solidFill>
                <a:schemeClr val="tx1"/>
              </a:solidFill>
            </a:endParaRPr>
          </a:p>
        </p:txBody>
      </p:sp>
      <p:sp>
        <p:nvSpPr>
          <p:cNvPr id="18440" name="Segnaposto testo 2">
            <a:extLst>
              <a:ext uri="{FF2B5EF4-FFF2-40B4-BE49-F238E27FC236}">
                <a16:creationId xmlns:a16="http://schemas.microsoft.com/office/drawing/2014/main" id="{C722B813-4175-4C4F-88E4-1226512A4F9C}"/>
              </a:ext>
            </a:extLst>
          </p:cNvPr>
          <p:cNvSpPr txBox="1">
            <a:spLocks/>
          </p:cNvSpPr>
          <p:nvPr>
            <p:custDataLst>
              <p:tags r:id="rId8"/>
            </p:custDataLst>
          </p:nvPr>
        </p:nvSpPr>
        <p:spPr bwMode="auto">
          <a:xfrm>
            <a:off x="6330950" y="2519363"/>
            <a:ext cx="2497138" cy="2387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spAutoFit/>
          </a:bodyPr>
          <a:lstStyle>
            <a:lvl1pPr marL="95250" indent="-95250">
              <a:spcBef>
                <a:spcPct val="20000"/>
              </a:spcBef>
              <a:buClr>
                <a:srgbClr val="FEC325"/>
              </a:buClr>
              <a:buFont typeface="Wingdings" panose="05000000000000000000" pitchFamily="2" charset="2"/>
              <a:buChar char="§"/>
              <a:defRPr>
                <a:solidFill>
                  <a:schemeClr val="tx1"/>
                </a:solidFill>
                <a:latin typeface="Arial" panose="020B0604020202020204" pitchFamily="34" charset="0"/>
                <a:ea typeface="ヒラギノ角ゴ Pro W3" charset="-128"/>
              </a:defRPr>
            </a:lvl1pPr>
            <a:lvl2pPr marL="742950" indent="-285750">
              <a:spcBef>
                <a:spcPct val="20000"/>
              </a:spcBef>
              <a:buClr>
                <a:srgbClr val="FEC325"/>
              </a:buClr>
              <a:buFont typeface="Wingdings" panose="05000000000000000000" pitchFamily="2" charset="2"/>
              <a:buChar char="§"/>
              <a:defRPr sz="1600">
                <a:solidFill>
                  <a:schemeClr val="tx1"/>
                </a:solidFill>
                <a:latin typeface="Arial" panose="020B0604020202020204" pitchFamily="34" charset="0"/>
                <a:ea typeface="ヒラギノ角ゴ Pro W3" charset="-128"/>
              </a:defRPr>
            </a:lvl2pPr>
            <a:lvl3pPr marL="1143000" indent="-228600">
              <a:spcBef>
                <a:spcPct val="20000"/>
              </a:spcBef>
              <a:buClr>
                <a:srgbClr val="FEC325"/>
              </a:buClr>
              <a:buFont typeface="Wingdings" panose="05000000000000000000" pitchFamily="2" charset="2"/>
              <a:buChar char="§"/>
              <a:defRPr sz="1400">
                <a:solidFill>
                  <a:schemeClr val="tx1"/>
                </a:solidFill>
                <a:latin typeface="Arial" panose="020B0604020202020204" pitchFamily="34" charset="0"/>
                <a:ea typeface="ヒラギノ角ゴ Pro W3" charset="-128"/>
              </a:defRPr>
            </a:lvl3pPr>
            <a:lvl4pPr marL="1600200" indent="-228600">
              <a:spcBef>
                <a:spcPct val="20000"/>
              </a:spcBef>
              <a:buClr>
                <a:srgbClr val="FEC325"/>
              </a:buClr>
              <a:buFont typeface="Wingdings" panose="05000000000000000000" pitchFamily="2" charset="2"/>
              <a:buChar char="§"/>
              <a:defRPr sz="1200">
                <a:solidFill>
                  <a:schemeClr val="tx1"/>
                </a:solidFill>
                <a:latin typeface="Arial" panose="020B0604020202020204" pitchFamily="34" charset="0"/>
                <a:ea typeface="ヒラギノ角ゴ Pro W3" charset="-128"/>
              </a:defRPr>
            </a:lvl4pPr>
            <a:lvl5pPr marL="2057400" indent="-228600">
              <a:spcBef>
                <a:spcPct val="20000"/>
              </a:spcBef>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9pPr>
          </a:lstStyle>
          <a:p>
            <a:pPr eaLnBrk="1" hangingPunct="1">
              <a:buClrTx/>
              <a:buFont typeface="Arial" panose="020B0604020202020204" pitchFamily="34" charset="0"/>
              <a:buChar char="•"/>
            </a:pPr>
            <a:r>
              <a:rPr lang="en-GB" altLang="en-US" sz="1600">
                <a:latin typeface="Arial MT" pitchFamily="80" charset="0"/>
              </a:rPr>
              <a:t>Cash is difficult to trace and anonymous and so facilitates the underreporting of sales</a:t>
            </a:r>
          </a:p>
          <a:p>
            <a:pPr eaLnBrk="1" hangingPunct="1">
              <a:buClrTx/>
              <a:buFont typeface="Arial" panose="020B0604020202020204" pitchFamily="34" charset="0"/>
              <a:buChar char="•"/>
            </a:pPr>
            <a:r>
              <a:rPr lang="en-GB" altLang="en-US" sz="1600">
                <a:latin typeface="Arial MT" pitchFamily="80" charset="0"/>
              </a:rPr>
              <a:t>Countries with large unbanked populations tend to have big shadow economies</a:t>
            </a:r>
          </a:p>
          <a:p>
            <a:pPr eaLnBrk="1" hangingPunct="1">
              <a:buClrTx/>
              <a:buFont typeface="Arial" panose="020B0604020202020204" pitchFamily="34" charset="0"/>
              <a:buChar char="•"/>
            </a:pPr>
            <a:r>
              <a:rPr lang="en-GB" altLang="en-US" sz="1600">
                <a:latin typeface="Arial MT" pitchFamily="80" charset="0"/>
              </a:rPr>
              <a:t>Cash is a key enabler of the shadow economy</a:t>
            </a:r>
          </a:p>
        </p:txBody>
      </p:sp>
      <p:sp>
        <p:nvSpPr>
          <p:cNvPr id="154" name="Segnaposto testo 2">
            <a:extLst>
              <a:ext uri="{FF2B5EF4-FFF2-40B4-BE49-F238E27FC236}">
                <a16:creationId xmlns:a16="http://schemas.microsoft.com/office/drawing/2014/main" id="{BB4DEE38-B737-4A88-B915-E532DD660C13}"/>
              </a:ext>
            </a:extLst>
          </p:cNvPr>
          <p:cNvSpPr txBox="1">
            <a:spLocks/>
          </p:cNvSpPr>
          <p:nvPr>
            <p:custDataLst>
              <p:tags r:id="rId9"/>
            </p:custDataLst>
          </p:nvPr>
        </p:nvSpPr>
        <p:spPr>
          <a:xfrm>
            <a:off x="276225" y="2012950"/>
            <a:ext cx="5492750" cy="550863"/>
          </a:xfrm>
          <a:prstGeom prst="rect">
            <a:avLst/>
          </a:prstGeom>
          <a:solidFill>
            <a:schemeClr val="accent3"/>
          </a:solidFill>
          <a:ln>
            <a:solidFill>
              <a:schemeClr val="accent3"/>
            </a:solidFill>
          </a:ln>
          <a:effectLst/>
        </p:spPr>
        <p:txBody>
          <a:bodyPr lIns="36000" tIns="36000" rIns="36000" bIns="36000" anchor="ctr"/>
          <a:lstStyle>
            <a:defPPr>
              <a:defRPr lang="it-IT"/>
            </a:defPPr>
            <a:lvl1pPr>
              <a:defRPr sz="1400" b="1">
                <a:solidFill>
                  <a:schemeClr val="bg1"/>
                </a:solidFill>
              </a:defRPr>
            </a:lvl1pPr>
          </a:lstStyle>
          <a:p>
            <a:pPr eaLnBrk="1" fontAlgn="auto" hangingPunct="1">
              <a:spcBef>
                <a:spcPts val="0"/>
              </a:spcBef>
              <a:spcAft>
                <a:spcPts val="0"/>
              </a:spcAft>
              <a:defRPr/>
            </a:pPr>
            <a:r>
              <a:rPr lang="en-GB" sz="1600" kern="0" dirty="0">
                <a:solidFill>
                  <a:srgbClr val="FFFFFF"/>
                </a:solidFill>
              </a:rPr>
              <a:t>Use of electronic payments and the shadow economy in Europe</a:t>
            </a:r>
          </a:p>
        </p:txBody>
      </p:sp>
      <p:cxnSp>
        <p:nvCxnSpPr>
          <p:cNvPr id="54" name="Straight Connector 53">
            <a:extLst>
              <a:ext uri="{FF2B5EF4-FFF2-40B4-BE49-F238E27FC236}">
                <a16:creationId xmlns:a16="http://schemas.microsoft.com/office/drawing/2014/main" id="{0A118C9F-6FE9-48DD-86D5-0E7C1396C092}"/>
              </a:ext>
            </a:extLst>
          </p:cNvPr>
          <p:cNvCxnSpPr/>
          <p:nvPr>
            <p:custDataLst>
              <p:tags r:id="rId10"/>
            </p:custDataLst>
          </p:nvPr>
        </p:nvCxnSpPr>
        <p:spPr bwMode="auto">
          <a:xfrm>
            <a:off x="1439863" y="3452813"/>
            <a:ext cx="2760662" cy="1390650"/>
          </a:xfrm>
          <a:prstGeom prst="line">
            <a:avLst/>
          </a:prstGeom>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cxnSp>
      <p:sp>
        <p:nvSpPr>
          <p:cNvPr id="216" name="Rectangle 215">
            <a:extLst>
              <a:ext uri="{FF2B5EF4-FFF2-40B4-BE49-F238E27FC236}">
                <a16:creationId xmlns:a16="http://schemas.microsoft.com/office/drawing/2014/main" id="{666C542F-4B05-4B1D-AB6E-3F99453F73CD}"/>
              </a:ext>
            </a:extLst>
          </p:cNvPr>
          <p:cNvSpPr/>
          <p:nvPr>
            <p:custDataLst>
              <p:tags r:id="rId11"/>
            </p:custDataLst>
          </p:nvPr>
        </p:nvSpPr>
        <p:spPr bwMode="auto">
          <a:xfrm>
            <a:off x="3095625" y="4992688"/>
            <a:ext cx="190500"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fld id="{DB41985D-18EE-4B1C-9763-621BA335F404}" type="datetime'''3''''''''0'''''''''''''''''''''''''''''''''">
              <a:rPr lang="en-US" sz="1200">
                <a:solidFill>
                  <a:schemeClr val="tx1"/>
                </a:solidFill>
              </a:rPr>
              <a:pPr algn="ctr">
                <a:defRPr/>
              </a:pPr>
              <a:t>30</a:t>
            </a:fld>
            <a:r>
              <a:rPr lang="en-US" sz="1200" dirty="0">
                <a:solidFill>
                  <a:schemeClr val="tx1"/>
                </a:solidFill>
              </a:rPr>
              <a:t>%</a:t>
            </a:r>
            <a:endParaRPr lang="en-GB" sz="1200" dirty="0">
              <a:solidFill>
                <a:schemeClr val="tx1"/>
              </a:solidFill>
              <a:latin typeface="Arial"/>
              <a:sym typeface="Arial"/>
            </a:endParaRPr>
          </a:p>
        </p:txBody>
      </p:sp>
      <p:sp>
        <p:nvSpPr>
          <p:cNvPr id="215" name="Rectangle 214">
            <a:extLst>
              <a:ext uri="{FF2B5EF4-FFF2-40B4-BE49-F238E27FC236}">
                <a16:creationId xmlns:a16="http://schemas.microsoft.com/office/drawing/2014/main" id="{82806D61-B133-4265-BFC8-176DE3E12249}"/>
              </a:ext>
            </a:extLst>
          </p:cNvPr>
          <p:cNvSpPr/>
          <p:nvPr>
            <p:custDataLst>
              <p:tags r:id="rId12"/>
            </p:custDataLst>
          </p:nvPr>
        </p:nvSpPr>
        <p:spPr bwMode="auto">
          <a:xfrm>
            <a:off x="2314575" y="4992688"/>
            <a:ext cx="188913"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r>
              <a:rPr lang="en-US" sz="1200" dirty="0">
                <a:solidFill>
                  <a:schemeClr val="tx1"/>
                </a:solidFill>
              </a:rPr>
              <a:t>20%</a:t>
            </a:r>
            <a:endParaRPr lang="en-GB" sz="1200" dirty="0">
              <a:solidFill>
                <a:schemeClr val="tx1"/>
              </a:solidFill>
              <a:latin typeface="Arial"/>
              <a:sym typeface="Arial"/>
            </a:endParaRPr>
          </a:p>
        </p:txBody>
      </p:sp>
      <p:sp>
        <p:nvSpPr>
          <p:cNvPr id="214" name="Rectangle 213">
            <a:extLst>
              <a:ext uri="{FF2B5EF4-FFF2-40B4-BE49-F238E27FC236}">
                <a16:creationId xmlns:a16="http://schemas.microsoft.com/office/drawing/2014/main" id="{F557EF4B-786D-41F9-8D54-4755B463A3A0}"/>
              </a:ext>
            </a:extLst>
          </p:cNvPr>
          <p:cNvSpPr/>
          <p:nvPr>
            <p:custDataLst>
              <p:tags r:id="rId13"/>
            </p:custDataLst>
          </p:nvPr>
        </p:nvSpPr>
        <p:spPr bwMode="auto">
          <a:xfrm>
            <a:off x="1539875" y="4992688"/>
            <a:ext cx="188913"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fld id="{F5681E2D-1FA6-445E-B692-8FAB3EEC4221}" type="datetime'''''''''''''''''''''''''''''''''''''1''''''''0'''">
              <a:rPr lang="en-US" sz="1200">
                <a:solidFill>
                  <a:schemeClr val="tx1"/>
                </a:solidFill>
              </a:rPr>
              <a:pPr algn="ctr">
                <a:defRPr/>
              </a:pPr>
              <a:t>10</a:t>
            </a:fld>
            <a:r>
              <a:rPr lang="en-US" sz="1200" dirty="0">
                <a:solidFill>
                  <a:schemeClr val="tx1"/>
                </a:solidFill>
                <a:latin typeface="Arial"/>
                <a:sym typeface="Arial"/>
              </a:rPr>
              <a:t>%</a:t>
            </a:r>
            <a:endParaRPr lang="en-GB" sz="1200" dirty="0">
              <a:solidFill>
                <a:schemeClr val="tx1"/>
              </a:solidFill>
              <a:latin typeface="Arial"/>
              <a:sym typeface="Arial"/>
            </a:endParaRPr>
          </a:p>
        </p:txBody>
      </p:sp>
      <p:sp>
        <p:nvSpPr>
          <p:cNvPr id="213" name="Rectangle 212">
            <a:extLst>
              <a:ext uri="{FF2B5EF4-FFF2-40B4-BE49-F238E27FC236}">
                <a16:creationId xmlns:a16="http://schemas.microsoft.com/office/drawing/2014/main" id="{D9D06044-641C-40E0-B53C-D6FEE8145AA0}"/>
              </a:ext>
            </a:extLst>
          </p:cNvPr>
          <p:cNvSpPr/>
          <p:nvPr>
            <p:custDataLst>
              <p:tags r:id="rId14"/>
            </p:custDataLst>
          </p:nvPr>
        </p:nvSpPr>
        <p:spPr bwMode="auto">
          <a:xfrm>
            <a:off x="825500" y="4992688"/>
            <a:ext cx="52388"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fld id="{DF6D5B4C-F8EF-4ACC-88E9-EC871EA8E964}" type="datetime'''''''''''''''''''''''''0'''''''''''''''''''''">
              <a:rPr lang="en-US" sz="1200">
                <a:solidFill>
                  <a:schemeClr val="tx1"/>
                </a:solidFill>
              </a:rPr>
              <a:pPr algn="ctr">
                <a:defRPr/>
              </a:pPr>
              <a:t>0</a:t>
            </a:fld>
            <a:endParaRPr lang="en-GB" sz="1200" dirty="0">
              <a:solidFill>
                <a:schemeClr val="tx1"/>
              </a:solidFill>
              <a:latin typeface="Arial"/>
              <a:sym typeface="Arial"/>
            </a:endParaRPr>
          </a:p>
        </p:txBody>
      </p:sp>
      <p:sp>
        <p:nvSpPr>
          <p:cNvPr id="192" name="Rectangle 191">
            <a:extLst>
              <a:ext uri="{FF2B5EF4-FFF2-40B4-BE49-F238E27FC236}">
                <a16:creationId xmlns:a16="http://schemas.microsoft.com/office/drawing/2014/main" id="{F3741A98-BB2A-4014-A167-14BF3274BB3F}"/>
              </a:ext>
            </a:extLst>
          </p:cNvPr>
          <p:cNvSpPr/>
          <p:nvPr>
            <p:custDataLst>
              <p:tags r:id="rId15"/>
            </p:custDataLst>
          </p:nvPr>
        </p:nvSpPr>
        <p:spPr bwMode="auto">
          <a:xfrm>
            <a:off x="501650" y="2813050"/>
            <a:ext cx="700088" cy="3667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lstStyle/>
          <a:p>
            <a:pPr algn="ctr">
              <a:defRPr/>
            </a:pPr>
            <a:fld id="{54088880-420C-43CB-B52C-5D5AA4E4B695}" type="datetime'Aver''age ''# ''&#10;o''f'' transac''''tions/&#10;inha''bi''tant/year'">
              <a:rPr lang="en-US" sz="1200">
                <a:solidFill>
                  <a:schemeClr val="tx1"/>
                </a:solidFill>
              </a:rPr>
              <a:pPr algn="ctr">
                <a:defRPr/>
              </a:pPr>
              <a:t>Average # 
of transactions/
inhabitant/year</a:t>
            </a:fld>
            <a:endParaRPr lang="en-GB" sz="1200" dirty="0">
              <a:solidFill>
                <a:schemeClr val="tx1"/>
              </a:solidFill>
              <a:sym typeface="+mn-lt"/>
            </a:endParaRPr>
          </a:p>
        </p:txBody>
      </p:sp>
      <p:sp>
        <p:nvSpPr>
          <p:cNvPr id="211" name="Rectangle 210">
            <a:extLst>
              <a:ext uri="{FF2B5EF4-FFF2-40B4-BE49-F238E27FC236}">
                <a16:creationId xmlns:a16="http://schemas.microsoft.com/office/drawing/2014/main" id="{DFA55AC7-EC1A-4B6D-B80C-A00EE4E705C6}"/>
              </a:ext>
            </a:extLst>
          </p:cNvPr>
          <p:cNvSpPr/>
          <p:nvPr>
            <p:custDataLst>
              <p:tags r:id="rId16"/>
            </p:custDataLst>
          </p:nvPr>
        </p:nvSpPr>
        <p:spPr bwMode="auto">
          <a:xfrm>
            <a:off x="619125" y="3230563"/>
            <a:ext cx="158750"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84D875A8-A0B1-4394-B899-8E99C2FD0C04}" type="datetime'''''''''''''''''''''3''''''''0''''''''''''''''''0'">
              <a:rPr lang="en-US" sz="1200">
                <a:solidFill>
                  <a:schemeClr val="tx1"/>
                </a:solidFill>
              </a:rPr>
              <a:pPr algn="r">
                <a:defRPr/>
              </a:pPr>
              <a:t>300</a:t>
            </a:fld>
            <a:endParaRPr lang="en-GB" sz="1200" dirty="0">
              <a:solidFill>
                <a:schemeClr val="tx1"/>
              </a:solidFill>
              <a:latin typeface="Arial"/>
              <a:sym typeface="Arial"/>
            </a:endParaRPr>
          </a:p>
        </p:txBody>
      </p:sp>
      <p:sp>
        <p:nvSpPr>
          <p:cNvPr id="210" name="Rectangle 209">
            <a:extLst>
              <a:ext uri="{FF2B5EF4-FFF2-40B4-BE49-F238E27FC236}">
                <a16:creationId xmlns:a16="http://schemas.microsoft.com/office/drawing/2014/main" id="{72D59975-1A86-4C17-BCEB-CC06CC80AABB}"/>
              </a:ext>
            </a:extLst>
          </p:cNvPr>
          <p:cNvSpPr/>
          <p:nvPr>
            <p:custDataLst>
              <p:tags r:id="rId17"/>
            </p:custDataLst>
          </p:nvPr>
        </p:nvSpPr>
        <p:spPr bwMode="auto">
          <a:xfrm>
            <a:off x="619125" y="3497263"/>
            <a:ext cx="158750"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3D7353C9-265A-4A02-9116-8FA97676C384}" type="datetime'''''''2''''5''''''''''''''''0'''''''''''''''''''''''''''''">
              <a:rPr lang="en-US" sz="1200">
                <a:solidFill>
                  <a:schemeClr val="tx1"/>
                </a:solidFill>
              </a:rPr>
              <a:pPr algn="r">
                <a:defRPr/>
              </a:pPr>
              <a:t>250</a:t>
            </a:fld>
            <a:endParaRPr lang="en-GB" sz="1200" dirty="0">
              <a:solidFill>
                <a:schemeClr val="tx1"/>
              </a:solidFill>
              <a:latin typeface="Arial"/>
              <a:sym typeface="Arial"/>
            </a:endParaRPr>
          </a:p>
        </p:txBody>
      </p:sp>
      <p:sp>
        <p:nvSpPr>
          <p:cNvPr id="209" name="Rectangle 208">
            <a:extLst>
              <a:ext uri="{FF2B5EF4-FFF2-40B4-BE49-F238E27FC236}">
                <a16:creationId xmlns:a16="http://schemas.microsoft.com/office/drawing/2014/main" id="{5B2F56F3-9C07-4B48-A1A6-AFC1E6FA6AAF}"/>
              </a:ext>
            </a:extLst>
          </p:cNvPr>
          <p:cNvSpPr/>
          <p:nvPr>
            <p:custDataLst>
              <p:tags r:id="rId18"/>
            </p:custDataLst>
          </p:nvPr>
        </p:nvSpPr>
        <p:spPr bwMode="auto">
          <a:xfrm>
            <a:off x="619125" y="3763963"/>
            <a:ext cx="158750"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35564749-686D-44B9-ABBB-6E102F2D555C}" type="datetime'''2''''''''''''''''''''''''''00'''''''''''''''''''''''''''''">
              <a:rPr lang="en-US" sz="1200">
                <a:solidFill>
                  <a:schemeClr val="tx1"/>
                </a:solidFill>
              </a:rPr>
              <a:pPr algn="r">
                <a:defRPr/>
              </a:pPr>
              <a:t>200</a:t>
            </a:fld>
            <a:endParaRPr lang="en-GB" sz="1200" dirty="0">
              <a:solidFill>
                <a:schemeClr val="tx1"/>
              </a:solidFill>
              <a:latin typeface="Arial"/>
              <a:sym typeface="Arial"/>
            </a:endParaRPr>
          </a:p>
        </p:txBody>
      </p:sp>
      <p:sp>
        <p:nvSpPr>
          <p:cNvPr id="208" name="Rectangle 207">
            <a:extLst>
              <a:ext uri="{FF2B5EF4-FFF2-40B4-BE49-F238E27FC236}">
                <a16:creationId xmlns:a16="http://schemas.microsoft.com/office/drawing/2014/main" id="{4CF71A64-6D34-45A3-BCA0-FFD43728052E}"/>
              </a:ext>
            </a:extLst>
          </p:cNvPr>
          <p:cNvSpPr/>
          <p:nvPr>
            <p:custDataLst>
              <p:tags r:id="rId19"/>
            </p:custDataLst>
          </p:nvPr>
        </p:nvSpPr>
        <p:spPr bwMode="auto">
          <a:xfrm>
            <a:off x="619125" y="4040188"/>
            <a:ext cx="158750"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8391454B-9D51-411D-80A0-6634F53C9603}" type="datetime'''''''1''''''''''''''''''''''''''''''''''50'''''''''">
              <a:rPr lang="en-US" sz="1200">
                <a:solidFill>
                  <a:schemeClr val="tx1"/>
                </a:solidFill>
              </a:rPr>
              <a:pPr algn="r">
                <a:defRPr/>
              </a:pPr>
              <a:t>150</a:t>
            </a:fld>
            <a:endParaRPr lang="en-GB" sz="1200" dirty="0">
              <a:solidFill>
                <a:schemeClr val="tx1"/>
              </a:solidFill>
              <a:latin typeface="Arial"/>
              <a:sym typeface="Arial"/>
            </a:endParaRPr>
          </a:p>
        </p:txBody>
      </p:sp>
      <p:sp>
        <p:nvSpPr>
          <p:cNvPr id="207" name="Rectangle 206">
            <a:extLst>
              <a:ext uri="{FF2B5EF4-FFF2-40B4-BE49-F238E27FC236}">
                <a16:creationId xmlns:a16="http://schemas.microsoft.com/office/drawing/2014/main" id="{A933801C-64E8-4E03-BD0F-FCAC31052AAD}"/>
              </a:ext>
            </a:extLst>
          </p:cNvPr>
          <p:cNvSpPr/>
          <p:nvPr>
            <p:custDataLst>
              <p:tags r:id="rId20"/>
            </p:custDataLst>
          </p:nvPr>
        </p:nvSpPr>
        <p:spPr bwMode="auto">
          <a:xfrm>
            <a:off x="619125" y="4306888"/>
            <a:ext cx="158750"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959D29DA-A98E-4F5A-B136-8CD11C21064F}" type="datetime'''''''''''''''''1''''''''''''''''''0''''''''''''''0'">
              <a:rPr lang="en-US" sz="1200">
                <a:solidFill>
                  <a:schemeClr val="tx1"/>
                </a:solidFill>
              </a:rPr>
              <a:pPr algn="r">
                <a:defRPr/>
              </a:pPr>
              <a:t>100</a:t>
            </a:fld>
            <a:endParaRPr lang="en-GB" sz="1200" dirty="0">
              <a:solidFill>
                <a:schemeClr val="tx1"/>
              </a:solidFill>
              <a:latin typeface="Arial"/>
              <a:sym typeface="Arial"/>
            </a:endParaRPr>
          </a:p>
        </p:txBody>
      </p:sp>
      <p:sp>
        <p:nvSpPr>
          <p:cNvPr id="206" name="Rectangle 205">
            <a:extLst>
              <a:ext uri="{FF2B5EF4-FFF2-40B4-BE49-F238E27FC236}">
                <a16:creationId xmlns:a16="http://schemas.microsoft.com/office/drawing/2014/main" id="{23DDC4DE-1129-4722-AE88-20BFB12995BB}"/>
              </a:ext>
            </a:extLst>
          </p:cNvPr>
          <p:cNvSpPr/>
          <p:nvPr>
            <p:custDataLst>
              <p:tags r:id="rId21"/>
            </p:custDataLst>
          </p:nvPr>
        </p:nvSpPr>
        <p:spPr bwMode="auto">
          <a:xfrm>
            <a:off x="673100" y="4573588"/>
            <a:ext cx="104775"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7CEF42F6-C9D8-435E-8F10-BC236EB3B21C}" type="datetime'''''''''''''''''''''''''''''''''''''''''5''''0'">
              <a:rPr lang="en-US" sz="1200">
                <a:solidFill>
                  <a:schemeClr val="tx1"/>
                </a:solidFill>
              </a:rPr>
              <a:pPr algn="r">
                <a:defRPr/>
              </a:pPr>
              <a:t>50</a:t>
            </a:fld>
            <a:endParaRPr lang="en-GB" sz="1200" dirty="0">
              <a:solidFill>
                <a:schemeClr val="tx1"/>
              </a:solidFill>
              <a:latin typeface="Arial"/>
              <a:sym typeface="Arial"/>
            </a:endParaRPr>
          </a:p>
        </p:txBody>
      </p:sp>
      <p:sp>
        <p:nvSpPr>
          <p:cNvPr id="198" name="Rectangle 197">
            <a:extLst>
              <a:ext uri="{FF2B5EF4-FFF2-40B4-BE49-F238E27FC236}">
                <a16:creationId xmlns:a16="http://schemas.microsoft.com/office/drawing/2014/main" id="{F3FF2B3A-BFBA-44CF-9223-762E14337039}"/>
              </a:ext>
            </a:extLst>
          </p:cNvPr>
          <p:cNvSpPr/>
          <p:nvPr>
            <p:custDataLst>
              <p:tags r:id="rId22"/>
            </p:custDataLst>
          </p:nvPr>
        </p:nvSpPr>
        <p:spPr bwMode="auto">
          <a:xfrm>
            <a:off x="725488" y="4840288"/>
            <a:ext cx="52387" cy="12223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a:defRPr/>
            </a:pPr>
            <a:fld id="{E19E84CE-3468-409A-A9A1-B69D9E565203}" type="datetime'''''''0'''''''''''''''''''''''''''">
              <a:rPr lang="en-GB" sz="1200">
                <a:solidFill>
                  <a:schemeClr val="tx1"/>
                </a:solidFill>
                <a:latin typeface="Arial"/>
                <a:sym typeface="Arial"/>
              </a:rPr>
              <a:pPr algn="r">
                <a:defRPr/>
              </a:pPr>
              <a:t>0</a:t>
            </a:fld>
            <a:endParaRPr lang="en-GB" sz="1200" dirty="0">
              <a:solidFill>
                <a:schemeClr val="tx1"/>
              </a:solidFill>
              <a:latin typeface="Arial"/>
              <a:sym typeface="Arial"/>
            </a:endParaRPr>
          </a:p>
        </p:txBody>
      </p:sp>
      <p:sp>
        <p:nvSpPr>
          <p:cNvPr id="205" name="Rectangle 204">
            <a:extLst>
              <a:ext uri="{FF2B5EF4-FFF2-40B4-BE49-F238E27FC236}">
                <a16:creationId xmlns:a16="http://schemas.microsoft.com/office/drawing/2014/main" id="{D1718F07-FE73-4229-B430-61ED11AE4647}"/>
              </a:ext>
            </a:extLst>
          </p:cNvPr>
          <p:cNvSpPr/>
          <p:nvPr>
            <p:custDataLst>
              <p:tags r:id="rId23"/>
            </p:custDataLst>
          </p:nvPr>
        </p:nvSpPr>
        <p:spPr bwMode="auto">
          <a:xfrm>
            <a:off x="5043488" y="5165725"/>
            <a:ext cx="581025" cy="122238"/>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r">
              <a:defRPr/>
            </a:pPr>
            <a:fld id="{9842A7FD-BA9C-479D-9851-A9C1CE26CE8B}" type="datetime'''''SE'''' %'''''''''' ''o''''f'''''''''''' G''''DP'''">
              <a:rPr lang="en-US" sz="1200">
                <a:solidFill>
                  <a:schemeClr val="tx1"/>
                </a:solidFill>
              </a:rPr>
              <a:pPr algn="r">
                <a:defRPr/>
              </a:pPr>
              <a:t>SE % of GDP</a:t>
            </a:fld>
            <a:endParaRPr lang="en-GB" sz="1200" dirty="0">
              <a:solidFill>
                <a:schemeClr val="tx1"/>
              </a:solidFill>
              <a:sym typeface="+mn-lt"/>
            </a:endParaRPr>
          </a:p>
        </p:txBody>
      </p:sp>
      <p:sp>
        <p:nvSpPr>
          <p:cNvPr id="219" name="Rectangle 218">
            <a:extLst>
              <a:ext uri="{FF2B5EF4-FFF2-40B4-BE49-F238E27FC236}">
                <a16:creationId xmlns:a16="http://schemas.microsoft.com/office/drawing/2014/main" id="{A4A6A5EE-DB27-428C-9237-E2B905B3C19D}"/>
              </a:ext>
            </a:extLst>
          </p:cNvPr>
          <p:cNvSpPr/>
          <p:nvPr>
            <p:custDataLst>
              <p:tags r:id="rId24"/>
            </p:custDataLst>
          </p:nvPr>
        </p:nvSpPr>
        <p:spPr bwMode="auto">
          <a:xfrm>
            <a:off x="5435600" y="4992688"/>
            <a:ext cx="188913"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fld id="{982C26F4-13E6-434F-B74A-F94D09199CDC}" type="datetime'''''''6''''''''''''''''''''''''''''0'''''''''">
              <a:rPr lang="en-US" sz="1200">
                <a:solidFill>
                  <a:schemeClr val="tx1"/>
                </a:solidFill>
              </a:rPr>
              <a:pPr algn="ctr">
                <a:defRPr/>
              </a:pPr>
              <a:t>60</a:t>
            </a:fld>
            <a:r>
              <a:rPr lang="en-US" sz="1200" dirty="0">
                <a:solidFill>
                  <a:schemeClr val="tx1"/>
                </a:solidFill>
              </a:rPr>
              <a:t>%</a:t>
            </a:r>
            <a:endParaRPr lang="en-GB" sz="1200" dirty="0">
              <a:solidFill>
                <a:schemeClr val="tx1"/>
              </a:solidFill>
              <a:latin typeface="Arial"/>
              <a:sym typeface="Arial"/>
            </a:endParaRPr>
          </a:p>
        </p:txBody>
      </p:sp>
      <p:sp>
        <p:nvSpPr>
          <p:cNvPr id="218" name="Rectangle 217">
            <a:extLst>
              <a:ext uri="{FF2B5EF4-FFF2-40B4-BE49-F238E27FC236}">
                <a16:creationId xmlns:a16="http://schemas.microsoft.com/office/drawing/2014/main" id="{207659D4-5FD1-4E1A-BF25-27D35298FBED}"/>
              </a:ext>
            </a:extLst>
          </p:cNvPr>
          <p:cNvSpPr/>
          <p:nvPr>
            <p:custDataLst>
              <p:tags r:id="rId25"/>
            </p:custDataLst>
          </p:nvPr>
        </p:nvSpPr>
        <p:spPr bwMode="auto">
          <a:xfrm>
            <a:off x="4652963" y="4992688"/>
            <a:ext cx="188912"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fld id="{D69CBA7B-CFF1-4C09-AD63-2B09ABC429CA}" type="datetime'''5''''''''''''''''''''''''''''''''''''''''0'''''''''''">
              <a:rPr lang="en-US" sz="1200">
                <a:solidFill>
                  <a:schemeClr val="tx1"/>
                </a:solidFill>
              </a:rPr>
              <a:pPr algn="ctr">
                <a:defRPr/>
              </a:pPr>
              <a:t>50</a:t>
            </a:fld>
            <a:r>
              <a:rPr lang="en-US" sz="1200" dirty="0">
                <a:solidFill>
                  <a:schemeClr val="tx1"/>
                </a:solidFill>
              </a:rPr>
              <a:t>%</a:t>
            </a:r>
            <a:endParaRPr lang="en-GB" sz="1200" dirty="0">
              <a:solidFill>
                <a:schemeClr val="tx1"/>
              </a:solidFill>
              <a:latin typeface="Arial"/>
              <a:sym typeface="Arial"/>
            </a:endParaRPr>
          </a:p>
        </p:txBody>
      </p:sp>
      <p:sp>
        <p:nvSpPr>
          <p:cNvPr id="217" name="Rectangle 216">
            <a:extLst>
              <a:ext uri="{FF2B5EF4-FFF2-40B4-BE49-F238E27FC236}">
                <a16:creationId xmlns:a16="http://schemas.microsoft.com/office/drawing/2014/main" id="{316C2B09-221F-43C9-856F-AA34EEA8D216}"/>
              </a:ext>
            </a:extLst>
          </p:cNvPr>
          <p:cNvSpPr/>
          <p:nvPr>
            <p:custDataLst>
              <p:tags r:id="rId26"/>
            </p:custDataLst>
          </p:nvPr>
        </p:nvSpPr>
        <p:spPr bwMode="auto">
          <a:xfrm>
            <a:off x="3878263" y="4992688"/>
            <a:ext cx="188912" cy="122237"/>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a:defRPr/>
            </a:pPr>
            <a:fld id="{E08B928D-C587-40AF-9BC0-304EFE61CA58}" type="datetime'''''''''''4''''''''''''''''''''''0'''''''''''">
              <a:rPr lang="en-US" sz="1200">
                <a:solidFill>
                  <a:schemeClr val="tx1"/>
                </a:solidFill>
              </a:rPr>
              <a:pPr algn="ctr">
                <a:defRPr/>
              </a:pPr>
              <a:t>40</a:t>
            </a:fld>
            <a:r>
              <a:rPr lang="en-US" sz="1200" dirty="0">
                <a:solidFill>
                  <a:schemeClr val="tx1"/>
                </a:solidFill>
              </a:rPr>
              <a:t>%</a:t>
            </a:r>
            <a:endParaRPr lang="en-GB" sz="1200" dirty="0">
              <a:solidFill>
                <a:schemeClr val="tx1"/>
              </a:solidFill>
              <a:latin typeface="Arial"/>
              <a:sym typeface="Arial"/>
            </a:endParaRPr>
          </a:p>
        </p:txBody>
      </p:sp>
      <p:sp>
        <p:nvSpPr>
          <p:cNvPr id="18459" name="TextBox 54">
            <a:extLst>
              <a:ext uri="{FF2B5EF4-FFF2-40B4-BE49-F238E27FC236}">
                <a16:creationId xmlns:a16="http://schemas.microsoft.com/office/drawing/2014/main" id="{D073A2B7-BA74-4DDF-9D16-41EFE0AAD906}"/>
              </a:ext>
            </a:extLst>
          </p:cNvPr>
          <p:cNvSpPr txBox="1">
            <a:spLocks noChangeArrowheads="1"/>
          </p:cNvSpPr>
          <p:nvPr>
            <p:custDataLst>
              <p:tags r:id="rId27"/>
            </p:custDataLst>
          </p:nvPr>
        </p:nvSpPr>
        <p:spPr bwMode="auto">
          <a:xfrm>
            <a:off x="4103688" y="3224213"/>
            <a:ext cx="1236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EC325"/>
              </a:buClr>
              <a:buFont typeface="Wingdings" panose="05000000000000000000" pitchFamily="2" charset="2"/>
              <a:buChar char="§"/>
              <a:defRPr>
                <a:solidFill>
                  <a:schemeClr val="tx1"/>
                </a:solidFill>
                <a:latin typeface="Arial" panose="020B0604020202020204" pitchFamily="34" charset="0"/>
                <a:ea typeface="ヒラギノ角ゴ Pro W3" charset="-128"/>
              </a:defRPr>
            </a:lvl1pPr>
            <a:lvl2pPr marL="742950" indent="-285750">
              <a:spcBef>
                <a:spcPct val="20000"/>
              </a:spcBef>
              <a:buClr>
                <a:srgbClr val="FEC325"/>
              </a:buClr>
              <a:buFont typeface="Wingdings" panose="05000000000000000000" pitchFamily="2" charset="2"/>
              <a:buChar char="§"/>
              <a:defRPr sz="1600">
                <a:solidFill>
                  <a:schemeClr val="tx1"/>
                </a:solidFill>
                <a:latin typeface="Arial" panose="020B0604020202020204" pitchFamily="34" charset="0"/>
                <a:ea typeface="ヒラギノ角ゴ Pro W3" charset="-128"/>
              </a:defRPr>
            </a:lvl2pPr>
            <a:lvl3pPr marL="1143000" indent="-228600">
              <a:spcBef>
                <a:spcPct val="20000"/>
              </a:spcBef>
              <a:buClr>
                <a:srgbClr val="FEC325"/>
              </a:buClr>
              <a:buFont typeface="Wingdings" panose="05000000000000000000" pitchFamily="2" charset="2"/>
              <a:buChar char="§"/>
              <a:defRPr sz="1400">
                <a:solidFill>
                  <a:schemeClr val="tx1"/>
                </a:solidFill>
                <a:latin typeface="Arial" panose="020B0604020202020204" pitchFamily="34" charset="0"/>
                <a:ea typeface="ヒラギノ角ゴ Pro W3" charset="-128"/>
              </a:defRPr>
            </a:lvl3pPr>
            <a:lvl4pPr marL="1600200" indent="-228600">
              <a:spcBef>
                <a:spcPct val="20000"/>
              </a:spcBef>
              <a:buClr>
                <a:srgbClr val="FEC325"/>
              </a:buClr>
              <a:buFont typeface="Wingdings" panose="05000000000000000000" pitchFamily="2" charset="2"/>
              <a:buChar char="§"/>
              <a:defRPr sz="1200">
                <a:solidFill>
                  <a:schemeClr val="tx1"/>
                </a:solidFill>
                <a:latin typeface="Arial" panose="020B0604020202020204" pitchFamily="34" charset="0"/>
                <a:ea typeface="ヒラギノ角ゴ Pro W3" charset="-128"/>
              </a:defRPr>
            </a:lvl4pPr>
            <a:lvl5pPr marL="2057400" indent="-228600">
              <a:spcBef>
                <a:spcPct val="20000"/>
              </a:spcBef>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9pPr>
          </a:lstStyle>
          <a:p>
            <a:pPr>
              <a:spcBef>
                <a:spcPct val="0"/>
              </a:spcBef>
              <a:buClrTx/>
              <a:buFontTx/>
              <a:buNone/>
            </a:pPr>
            <a:r>
              <a:rPr lang="en-GB" altLang="en-US" sz="1200">
                <a:latin typeface="Arial MT" pitchFamily="80" charset="0"/>
              </a:rPr>
              <a:t>Correlation: 0.56</a:t>
            </a:r>
          </a:p>
        </p:txBody>
      </p:sp>
      <p:sp>
        <p:nvSpPr>
          <p:cNvPr id="18460" name="Rectangle 2">
            <a:extLst>
              <a:ext uri="{FF2B5EF4-FFF2-40B4-BE49-F238E27FC236}">
                <a16:creationId xmlns:a16="http://schemas.microsoft.com/office/drawing/2014/main" id="{A2DF4D45-1BA8-436E-B38C-3F966762176A}"/>
              </a:ext>
            </a:extLst>
          </p:cNvPr>
          <p:cNvSpPr>
            <a:spLocks noGrp="1" noChangeArrowheads="1"/>
          </p:cNvSpPr>
          <p:nvPr>
            <p:ph type="title" idx="4294967295"/>
          </p:nvPr>
        </p:nvSpPr>
        <p:spPr/>
        <p:txBody>
          <a:bodyPr/>
          <a:lstStyle/>
          <a:p>
            <a:pPr eaLnBrk="1" hangingPunct="1"/>
            <a:r>
              <a:rPr lang="en-US" altLang="en-US" sz="2400">
                <a:latin typeface="Arial" panose="020B0604020202020204" pitchFamily="34" charset="0"/>
              </a:rPr>
              <a:t>Interchange fees and fiscalisation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B91111-E35C-4292-8AC4-C43AC2A0E0D6}"/>
              </a:ext>
            </a:extLst>
          </p:cNvPr>
          <p:cNvSpPr>
            <a:spLocks noGrp="1" noChangeArrowheads="1"/>
          </p:cNvSpPr>
          <p:nvPr>
            <p:ph type="title"/>
          </p:nvPr>
        </p:nvSpPr>
        <p:spPr>
          <a:xfrm>
            <a:off x="381000" y="609600"/>
            <a:ext cx="7772400" cy="1066800"/>
          </a:xfrm>
        </p:spPr>
        <p:txBody>
          <a:bodyPr/>
          <a:lstStyle/>
          <a:p>
            <a:r>
              <a:rPr lang="en-US" altLang="en-US">
                <a:latin typeface="Arial" panose="020B0604020202020204" pitchFamily="34" charset="0"/>
              </a:rPr>
              <a:t>Economics Of Interchange Fees</a:t>
            </a:r>
          </a:p>
        </p:txBody>
      </p:sp>
      <p:sp>
        <p:nvSpPr>
          <p:cNvPr id="19459" name="Rectangle 3">
            <a:extLst>
              <a:ext uri="{FF2B5EF4-FFF2-40B4-BE49-F238E27FC236}">
                <a16:creationId xmlns:a16="http://schemas.microsoft.com/office/drawing/2014/main" id="{40C5DB57-8144-4C38-AE7A-EB6259724446}"/>
              </a:ext>
            </a:extLst>
          </p:cNvPr>
          <p:cNvSpPr>
            <a:spLocks noGrp="1" noChangeArrowheads="1"/>
          </p:cNvSpPr>
          <p:nvPr>
            <p:ph type="body" idx="1"/>
          </p:nvPr>
        </p:nvSpPr>
        <p:spPr/>
        <p:txBody>
          <a:bodyPr/>
          <a:lstStyle/>
          <a:p>
            <a:r>
              <a:rPr lang="en-US" altLang="en-US" sz="2400">
                <a:latin typeface="Arial" panose="020B0604020202020204" pitchFamily="34" charset="0"/>
              </a:rPr>
              <a:t>Two-Sided Markets: Jean Tirole</a:t>
            </a:r>
          </a:p>
          <a:p>
            <a:r>
              <a:rPr lang="en-US" altLang="en-US" sz="2400">
                <a:latin typeface="Arial" panose="020B0604020202020204" pitchFamily="34" charset="0"/>
              </a:rPr>
              <a:t>Platform balances two sides</a:t>
            </a:r>
          </a:p>
          <a:p>
            <a:r>
              <a:rPr lang="en-US" altLang="en-US" sz="2400">
                <a:latin typeface="Arial" panose="020B0604020202020204" pitchFamily="34" charset="0"/>
              </a:rPr>
              <a:t>Lower cost for consumers encourages card ownership, higher cost for merchants discourages card acceptance</a:t>
            </a:r>
          </a:p>
          <a:p>
            <a:r>
              <a:rPr lang="en-US" altLang="en-US" sz="2400">
                <a:latin typeface="Arial" panose="020B0604020202020204" pitchFamily="34" charset="0"/>
              </a:rPr>
              <a:t>Pricing is Different</a:t>
            </a:r>
          </a:p>
          <a:p>
            <a:r>
              <a:rPr lang="en-US" altLang="en-US" sz="2400">
                <a:latin typeface="Arial" panose="020B0604020202020204" pitchFamily="34" charset="0"/>
              </a:rPr>
              <a:t>Getting prices right difficult: technology, tax evasion, labor costs, etc.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857C711-FE09-409E-8A84-2009DB7197E6}"/>
              </a:ext>
            </a:extLst>
          </p:cNvPr>
          <p:cNvSpPr>
            <a:spLocks noGrp="1" noChangeArrowheads="1"/>
          </p:cNvSpPr>
          <p:nvPr>
            <p:ph type="title"/>
          </p:nvPr>
        </p:nvSpPr>
        <p:spPr/>
        <p:txBody>
          <a:bodyPr/>
          <a:lstStyle/>
          <a:p>
            <a:r>
              <a:rPr lang="en-US" altLang="en-US">
                <a:latin typeface="Arial" panose="020B0604020202020204" pitchFamily="34" charset="0"/>
              </a:rPr>
              <a:t>Search Engine</a:t>
            </a:r>
          </a:p>
        </p:txBody>
      </p:sp>
      <p:sp>
        <p:nvSpPr>
          <p:cNvPr id="20483" name="Rectangle 3">
            <a:extLst>
              <a:ext uri="{FF2B5EF4-FFF2-40B4-BE49-F238E27FC236}">
                <a16:creationId xmlns:a16="http://schemas.microsoft.com/office/drawing/2014/main" id="{CF5149F6-6E1A-4863-91EF-DAE64FC0EB0D}"/>
              </a:ext>
            </a:extLst>
          </p:cNvPr>
          <p:cNvSpPr>
            <a:spLocks noGrp="1" noChangeArrowheads="1"/>
          </p:cNvSpPr>
          <p:nvPr>
            <p:ph type="body" idx="1"/>
          </p:nvPr>
        </p:nvSpPr>
        <p:spPr/>
        <p:txBody>
          <a:bodyPr/>
          <a:lstStyle/>
          <a:p>
            <a:pPr>
              <a:buFont typeface="Wingdings" panose="05000000000000000000" pitchFamily="2" charset="2"/>
              <a:buNone/>
            </a:pPr>
            <a:r>
              <a:rPr lang="en-US" altLang="en-US">
                <a:latin typeface="Arial" panose="020B0604020202020204" pitchFamily="34" charset="0"/>
              </a:rPr>
              <a:t> </a:t>
            </a:r>
          </a:p>
        </p:txBody>
      </p:sp>
      <p:pic>
        <p:nvPicPr>
          <p:cNvPr id="20484" name="Picture 5" descr="Screenshot 2016-06-04 18">
            <a:extLst>
              <a:ext uri="{FF2B5EF4-FFF2-40B4-BE49-F238E27FC236}">
                <a16:creationId xmlns:a16="http://schemas.microsoft.com/office/drawing/2014/main" id="{17F571D8-1942-44B0-ABEC-493E72CF6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524000"/>
            <a:ext cx="8674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AA191E4-31AD-4016-9810-E1520AAB152B}"/>
              </a:ext>
            </a:extLst>
          </p:cNvPr>
          <p:cNvSpPr>
            <a:spLocks noGrp="1" noChangeArrowheads="1"/>
          </p:cNvSpPr>
          <p:nvPr>
            <p:ph type="title"/>
          </p:nvPr>
        </p:nvSpPr>
        <p:spPr/>
        <p:txBody>
          <a:bodyPr/>
          <a:lstStyle/>
          <a:p>
            <a:r>
              <a:rPr lang="en-US" altLang="en-US">
                <a:latin typeface="Arial" panose="020B0604020202020204" pitchFamily="34" charset="0"/>
              </a:rPr>
              <a:t>Newspaper</a:t>
            </a:r>
          </a:p>
        </p:txBody>
      </p:sp>
      <p:sp>
        <p:nvSpPr>
          <p:cNvPr id="21507" name="Rectangle 3">
            <a:extLst>
              <a:ext uri="{FF2B5EF4-FFF2-40B4-BE49-F238E27FC236}">
                <a16:creationId xmlns:a16="http://schemas.microsoft.com/office/drawing/2014/main" id="{6EE772F1-41FF-4865-A0C7-C9FC072EA873}"/>
              </a:ext>
            </a:extLst>
          </p:cNvPr>
          <p:cNvSpPr>
            <a:spLocks noGrp="1" noChangeArrowheads="1"/>
          </p:cNvSpPr>
          <p:nvPr>
            <p:ph type="body" idx="1"/>
          </p:nvPr>
        </p:nvSpPr>
        <p:spPr/>
        <p:txBody>
          <a:bodyPr/>
          <a:lstStyle/>
          <a:p>
            <a:pPr>
              <a:buFont typeface="Wingdings" panose="05000000000000000000" pitchFamily="2" charset="2"/>
              <a:buNone/>
            </a:pPr>
            <a:r>
              <a:rPr lang="en-US" altLang="en-US">
                <a:latin typeface="Arial" panose="020B0604020202020204" pitchFamily="34" charset="0"/>
              </a:rPr>
              <a:t> </a:t>
            </a:r>
          </a:p>
        </p:txBody>
      </p:sp>
      <p:sp>
        <p:nvSpPr>
          <p:cNvPr id="21508" name="AutoShape 5" descr="Image result for washington post front page picture">
            <a:extLst>
              <a:ext uri="{FF2B5EF4-FFF2-40B4-BE49-F238E27FC236}">
                <a16:creationId xmlns:a16="http://schemas.microsoft.com/office/drawing/2014/main" id="{67E7F22E-FA1C-45A5-8CB5-8EF10ED0BE55}"/>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EC325"/>
              </a:buClr>
              <a:buFont typeface="Wingdings" panose="05000000000000000000" pitchFamily="2" charset="2"/>
              <a:buChar char="§"/>
              <a:defRPr>
                <a:solidFill>
                  <a:schemeClr val="tx1"/>
                </a:solidFill>
                <a:latin typeface="Arial" panose="020B0604020202020204" pitchFamily="34" charset="0"/>
                <a:ea typeface="ヒラギノ角ゴ Pro W3" charset="-128"/>
              </a:defRPr>
            </a:lvl1pPr>
            <a:lvl2pPr marL="742950" indent="-285750">
              <a:spcBef>
                <a:spcPct val="20000"/>
              </a:spcBef>
              <a:buClr>
                <a:srgbClr val="FEC325"/>
              </a:buClr>
              <a:buFont typeface="Wingdings" panose="05000000000000000000" pitchFamily="2" charset="2"/>
              <a:buChar char="§"/>
              <a:defRPr sz="1600">
                <a:solidFill>
                  <a:schemeClr val="tx1"/>
                </a:solidFill>
                <a:latin typeface="Arial" panose="020B0604020202020204" pitchFamily="34" charset="0"/>
                <a:ea typeface="ヒラギノ角ゴ Pro W3" charset="-128"/>
              </a:defRPr>
            </a:lvl2pPr>
            <a:lvl3pPr marL="1143000" indent="-228600">
              <a:spcBef>
                <a:spcPct val="20000"/>
              </a:spcBef>
              <a:buClr>
                <a:srgbClr val="FEC325"/>
              </a:buClr>
              <a:buFont typeface="Wingdings" panose="05000000000000000000" pitchFamily="2" charset="2"/>
              <a:buChar char="§"/>
              <a:defRPr sz="1400">
                <a:solidFill>
                  <a:schemeClr val="tx1"/>
                </a:solidFill>
                <a:latin typeface="Arial" panose="020B0604020202020204" pitchFamily="34" charset="0"/>
                <a:ea typeface="ヒラギノ角ゴ Pro W3" charset="-128"/>
              </a:defRPr>
            </a:lvl3pPr>
            <a:lvl4pPr marL="1600200" indent="-228600">
              <a:spcBef>
                <a:spcPct val="20000"/>
              </a:spcBef>
              <a:buClr>
                <a:srgbClr val="FEC325"/>
              </a:buClr>
              <a:buFont typeface="Wingdings" panose="05000000000000000000" pitchFamily="2" charset="2"/>
              <a:buChar char="§"/>
              <a:defRPr sz="1200">
                <a:solidFill>
                  <a:schemeClr val="tx1"/>
                </a:solidFill>
                <a:latin typeface="Arial" panose="020B0604020202020204" pitchFamily="34" charset="0"/>
                <a:ea typeface="ヒラギノ角ゴ Pro W3" charset="-128"/>
              </a:defRPr>
            </a:lvl4pPr>
            <a:lvl5pPr marL="2057400" indent="-228600">
              <a:spcBef>
                <a:spcPct val="20000"/>
              </a:spcBef>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9pPr>
          </a:lstStyle>
          <a:p>
            <a:pPr>
              <a:spcBef>
                <a:spcPct val="0"/>
              </a:spcBef>
              <a:buClrTx/>
              <a:buFontTx/>
              <a:buNone/>
            </a:pPr>
            <a:endParaRPr lang="en-US" altLang="en-US">
              <a:latin typeface="Arial MT" pitchFamily="80" charset="0"/>
            </a:endParaRPr>
          </a:p>
        </p:txBody>
      </p:sp>
      <p:sp>
        <p:nvSpPr>
          <p:cNvPr id="21509" name="Rectangle 3">
            <a:extLst>
              <a:ext uri="{FF2B5EF4-FFF2-40B4-BE49-F238E27FC236}">
                <a16:creationId xmlns:a16="http://schemas.microsoft.com/office/drawing/2014/main" id="{D0C36C22-5D22-45D3-8DEB-BC6BBF87B228}"/>
              </a:ext>
            </a:extLst>
          </p:cNvPr>
          <p:cNvSpPr txBox="1">
            <a:spLocks noChangeArrowheads="1"/>
          </p:cNvSpPr>
          <p:nvPr/>
        </p:nvSpPr>
        <p:spPr bwMode="auto">
          <a:xfrm>
            <a:off x="4572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EC325"/>
              </a:buClr>
              <a:buFont typeface="Wingdings" panose="05000000000000000000" pitchFamily="2" charset="2"/>
              <a:buChar char="§"/>
              <a:defRPr>
                <a:solidFill>
                  <a:schemeClr val="tx1"/>
                </a:solidFill>
                <a:latin typeface="Arial" panose="020B0604020202020204" pitchFamily="34" charset="0"/>
                <a:ea typeface="ヒラギノ角ゴ Pro W3" charset="-128"/>
              </a:defRPr>
            </a:lvl1pPr>
            <a:lvl2pPr marL="742950" indent="-285750">
              <a:spcBef>
                <a:spcPct val="20000"/>
              </a:spcBef>
              <a:buClr>
                <a:srgbClr val="FEC325"/>
              </a:buClr>
              <a:buFont typeface="Wingdings" panose="05000000000000000000" pitchFamily="2" charset="2"/>
              <a:buChar char="§"/>
              <a:defRPr sz="1600">
                <a:solidFill>
                  <a:schemeClr val="tx1"/>
                </a:solidFill>
                <a:latin typeface="Arial" panose="020B0604020202020204" pitchFamily="34" charset="0"/>
                <a:ea typeface="ヒラギノ角ゴ Pro W3" charset="-128"/>
              </a:defRPr>
            </a:lvl2pPr>
            <a:lvl3pPr marL="1143000" indent="-228600">
              <a:spcBef>
                <a:spcPct val="20000"/>
              </a:spcBef>
              <a:buClr>
                <a:srgbClr val="FEC325"/>
              </a:buClr>
              <a:buFont typeface="Wingdings" panose="05000000000000000000" pitchFamily="2" charset="2"/>
              <a:buChar char="§"/>
              <a:defRPr sz="1400">
                <a:solidFill>
                  <a:schemeClr val="tx1"/>
                </a:solidFill>
                <a:latin typeface="Arial" panose="020B0604020202020204" pitchFamily="34" charset="0"/>
                <a:ea typeface="ヒラギノ角ゴ Pro W3" charset="-128"/>
              </a:defRPr>
            </a:lvl3pPr>
            <a:lvl4pPr marL="1600200" indent="-228600">
              <a:spcBef>
                <a:spcPct val="20000"/>
              </a:spcBef>
              <a:buClr>
                <a:srgbClr val="FEC325"/>
              </a:buClr>
              <a:buFont typeface="Wingdings" panose="05000000000000000000" pitchFamily="2" charset="2"/>
              <a:buChar char="§"/>
              <a:defRPr sz="1200">
                <a:solidFill>
                  <a:schemeClr val="tx1"/>
                </a:solidFill>
                <a:latin typeface="Arial" panose="020B0604020202020204" pitchFamily="34" charset="0"/>
                <a:ea typeface="ヒラギノ角ゴ Pro W3" charset="-128"/>
              </a:defRPr>
            </a:lvl4pPr>
            <a:lvl5pPr marL="2057400" indent="-228600">
              <a:spcBef>
                <a:spcPct val="20000"/>
              </a:spcBef>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9pPr>
          </a:lstStyle>
          <a:p>
            <a:pPr>
              <a:buFont typeface="Wingdings" panose="05000000000000000000" pitchFamily="2" charset="2"/>
              <a:buNone/>
            </a:pPr>
            <a:r>
              <a:rPr lang="en-US" altLang="en-US"/>
              <a:t> </a:t>
            </a:r>
          </a:p>
        </p:txBody>
      </p:sp>
      <p:pic>
        <p:nvPicPr>
          <p:cNvPr id="21510" name="Picture 7" descr="trumpwins-page-001">
            <a:extLst>
              <a:ext uri="{FF2B5EF4-FFF2-40B4-BE49-F238E27FC236}">
                <a16:creationId xmlns:a16="http://schemas.microsoft.com/office/drawing/2014/main" id="{1D8FC7D1-0B7E-4E7A-A6F7-72DA88B4C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90600"/>
            <a:ext cx="533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60F3A6F-97F3-421D-A1C8-9CF4498D80DB}"/>
              </a:ext>
            </a:extLst>
          </p:cNvPr>
          <p:cNvSpPr>
            <a:spLocks noGrp="1" noChangeArrowheads="1"/>
          </p:cNvSpPr>
          <p:nvPr>
            <p:ph type="title"/>
          </p:nvPr>
        </p:nvSpPr>
        <p:spPr/>
        <p:txBody>
          <a:bodyPr/>
          <a:lstStyle/>
          <a:p>
            <a:r>
              <a:rPr lang="en-US" altLang="en-US">
                <a:latin typeface="Arial" panose="020B0604020202020204" pitchFamily="34" charset="0"/>
              </a:rPr>
              <a:t>Newspaper: Reality</a:t>
            </a:r>
          </a:p>
        </p:txBody>
      </p:sp>
      <p:sp>
        <p:nvSpPr>
          <p:cNvPr id="22531" name="Rectangle 3">
            <a:extLst>
              <a:ext uri="{FF2B5EF4-FFF2-40B4-BE49-F238E27FC236}">
                <a16:creationId xmlns:a16="http://schemas.microsoft.com/office/drawing/2014/main" id="{0D8D9F51-19F6-4CDA-BAF9-45CC479C568D}"/>
              </a:ext>
            </a:extLst>
          </p:cNvPr>
          <p:cNvSpPr>
            <a:spLocks noGrp="1" noChangeArrowheads="1"/>
          </p:cNvSpPr>
          <p:nvPr>
            <p:ph type="body" idx="1"/>
          </p:nvPr>
        </p:nvSpPr>
        <p:spPr/>
        <p:txBody>
          <a:bodyPr/>
          <a:lstStyle/>
          <a:p>
            <a:pPr>
              <a:buFont typeface="Wingdings" panose="05000000000000000000" pitchFamily="2" charset="2"/>
              <a:buNone/>
            </a:pPr>
            <a:r>
              <a:rPr lang="en-US" altLang="en-US">
                <a:latin typeface="Arial" panose="020B0604020202020204" pitchFamily="34" charset="0"/>
              </a:rPr>
              <a:t> </a:t>
            </a:r>
          </a:p>
        </p:txBody>
      </p:sp>
      <p:pic>
        <p:nvPicPr>
          <p:cNvPr id="22532" name="Picture 5" descr="1968-GTCS-ad-cutter-ford01">
            <a:extLst>
              <a:ext uri="{FF2B5EF4-FFF2-40B4-BE49-F238E27FC236}">
                <a16:creationId xmlns:a16="http://schemas.microsoft.com/office/drawing/2014/main" id="{177B448B-5470-4E3C-A5A7-EB6A60A8D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66008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E1594CA-65D0-49D0-96B0-9F21377C0B85}"/>
              </a:ext>
            </a:extLst>
          </p:cNvPr>
          <p:cNvSpPr>
            <a:spLocks noGrp="1" noChangeArrowheads="1"/>
          </p:cNvSpPr>
          <p:nvPr>
            <p:ph type="title"/>
          </p:nvPr>
        </p:nvSpPr>
        <p:spPr/>
        <p:txBody>
          <a:bodyPr/>
          <a:lstStyle/>
          <a:p>
            <a:r>
              <a:rPr lang="en-US" altLang="en-US">
                <a:latin typeface="Arial" panose="020B0604020202020204" pitchFamily="34" charset="0"/>
              </a:rPr>
              <a:t>Interchange Fees: Pricing</a:t>
            </a:r>
          </a:p>
        </p:txBody>
      </p:sp>
      <p:sp>
        <p:nvSpPr>
          <p:cNvPr id="23555" name="Rectangle 3">
            <a:extLst>
              <a:ext uri="{FF2B5EF4-FFF2-40B4-BE49-F238E27FC236}">
                <a16:creationId xmlns:a16="http://schemas.microsoft.com/office/drawing/2014/main" id="{7ED91191-5397-4D65-B44E-A48DF477944F}"/>
              </a:ext>
            </a:extLst>
          </p:cNvPr>
          <p:cNvSpPr>
            <a:spLocks noGrp="1" noChangeArrowheads="1"/>
          </p:cNvSpPr>
          <p:nvPr>
            <p:ph type="body" idx="1"/>
          </p:nvPr>
        </p:nvSpPr>
        <p:spPr>
          <a:xfrm>
            <a:off x="381000" y="1643063"/>
            <a:ext cx="8305800" cy="4833937"/>
          </a:xfrm>
        </p:spPr>
        <p:txBody>
          <a:bodyPr/>
          <a:lstStyle/>
          <a:p>
            <a:r>
              <a:rPr lang="en-US" altLang="en-US" sz="2400">
                <a:latin typeface="Arial" panose="020B0604020202020204" pitchFamily="34" charset="0"/>
              </a:rPr>
              <a:t>Payments are Coasian: Costs only if both sides play, “It takes two to transact”</a:t>
            </a:r>
          </a:p>
          <a:p>
            <a:r>
              <a:rPr lang="en-US" altLang="en-US" sz="2400">
                <a:latin typeface="Arial" panose="020B0604020202020204" pitchFamily="34" charset="0"/>
              </a:rPr>
              <a:t>Price does NOT equal marginal cost: Price can be zero or negative even</a:t>
            </a:r>
          </a:p>
          <a:p>
            <a:r>
              <a:rPr lang="en-US" altLang="en-US" sz="2400">
                <a:latin typeface="Arial" panose="020B0604020202020204" pitchFamily="34" charset="0"/>
              </a:rPr>
              <a:t>More inelastic side of the market tends to bear the cost: Advertisers subsidize readers and search engines</a:t>
            </a:r>
          </a:p>
          <a:p>
            <a:r>
              <a:rPr lang="en-US" altLang="en-US" sz="2400">
                <a:latin typeface="Arial" panose="020B0604020202020204" pitchFamily="34" charset="0"/>
              </a:rPr>
              <a:t>But parties will only continue to participate if they still get benefits &gt; costs</a:t>
            </a:r>
          </a:p>
          <a:p>
            <a:r>
              <a:rPr lang="en-US" altLang="en-US" sz="2400">
                <a:latin typeface="Arial" panose="020B0604020202020204" pitchFamily="34" charset="0"/>
              </a:rPr>
              <a:t>Prices of other payments subsidized by taxpayers (cash) or consumers (checks)</a:t>
            </a:r>
          </a:p>
          <a:p>
            <a:r>
              <a:rPr lang="en-US" altLang="en-US" sz="2400">
                <a:latin typeface="Arial" panose="020B0604020202020204" pitchFamily="34" charset="0"/>
              </a:rPr>
              <a:t>Cross-subsidies among consumers common: those who buy at the stand subsidize those who subscribe</a:t>
            </a:r>
          </a:p>
          <a:p>
            <a:endParaRPr lang="en-US" altLang="en-US" sz="24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FC85F6A-464E-4067-AF9F-3649ABA730DA}"/>
              </a:ext>
            </a:extLst>
          </p:cNvPr>
          <p:cNvSpPr>
            <a:spLocks noGrp="1" noChangeArrowheads="1"/>
          </p:cNvSpPr>
          <p:nvPr>
            <p:ph type="title"/>
          </p:nvPr>
        </p:nvSpPr>
        <p:spPr/>
        <p:txBody>
          <a:bodyPr/>
          <a:lstStyle/>
          <a:p>
            <a:r>
              <a:rPr lang="en-US" altLang="en-US">
                <a:latin typeface="Arial" panose="020B0604020202020204" pitchFamily="34" charset="0"/>
              </a:rPr>
              <a:t>Zero or Negative Price</a:t>
            </a:r>
          </a:p>
        </p:txBody>
      </p:sp>
      <p:sp>
        <p:nvSpPr>
          <p:cNvPr id="24579" name="Rectangle 3">
            <a:extLst>
              <a:ext uri="{FF2B5EF4-FFF2-40B4-BE49-F238E27FC236}">
                <a16:creationId xmlns:a16="http://schemas.microsoft.com/office/drawing/2014/main" id="{318AE9E5-A328-4CA3-82C5-B6935E51DBFD}"/>
              </a:ext>
            </a:extLst>
          </p:cNvPr>
          <p:cNvSpPr>
            <a:spLocks noGrp="1" noChangeArrowheads="1"/>
          </p:cNvSpPr>
          <p:nvPr>
            <p:ph type="body" idx="1"/>
          </p:nvPr>
        </p:nvSpPr>
        <p:spPr/>
        <p:txBody>
          <a:bodyPr/>
          <a:lstStyle/>
          <a:p>
            <a:pPr>
              <a:buFont typeface="Wingdings" panose="05000000000000000000" pitchFamily="2" charset="2"/>
              <a:buNone/>
            </a:pPr>
            <a:r>
              <a:rPr lang="en-US" altLang="en-US">
                <a:latin typeface="Arial" panose="020B0604020202020204" pitchFamily="34" charset="0"/>
              </a:rPr>
              <a:t> </a:t>
            </a:r>
          </a:p>
        </p:txBody>
      </p:sp>
      <p:pic>
        <p:nvPicPr>
          <p:cNvPr id="24580" name="Picture 5" descr="08-1156-ladies-night-bar-antigua">
            <a:extLst>
              <a:ext uri="{FF2B5EF4-FFF2-40B4-BE49-F238E27FC236}">
                <a16:creationId xmlns:a16="http://schemas.microsoft.com/office/drawing/2014/main" id="{C029762E-DCCF-4905-8D12-6DE9A8008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6F55F9F-2B47-4893-A3BA-6161DC70ADAE}"/>
              </a:ext>
            </a:extLst>
          </p:cNvPr>
          <p:cNvSpPr>
            <a:spLocks noGrp="1" noChangeArrowheads="1"/>
          </p:cNvSpPr>
          <p:nvPr>
            <p:ph type="title"/>
          </p:nvPr>
        </p:nvSpPr>
        <p:spPr/>
        <p:txBody>
          <a:bodyPr/>
          <a:lstStyle/>
          <a:p>
            <a:r>
              <a:rPr lang="en-US" altLang="en-US">
                <a:latin typeface="Arial" panose="020B0604020202020204" pitchFamily="34" charset="0"/>
              </a:rPr>
              <a:t>Arguments for Regulation of Interchange Fees</a:t>
            </a:r>
          </a:p>
        </p:txBody>
      </p:sp>
      <p:sp>
        <p:nvSpPr>
          <p:cNvPr id="25603" name="Content Placeholder 2">
            <a:extLst>
              <a:ext uri="{FF2B5EF4-FFF2-40B4-BE49-F238E27FC236}">
                <a16:creationId xmlns:a16="http://schemas.microsoft.com/office/drawing/2014/main" id="{7E8F1276-A635-497B-A372-5A99F24CECC9}"/>
              </a:ext>
            </a:extLst>
          </p:cNvPr>
          <p:cNvSpPr>
            <a:spLocks noGrp="1" noChangeArrowheads="1"/>
          </p:cNvSpPr>
          <p:nvPr>
            <p:ph idx="1"/>
          </p:nvPr>
        </p:nvSpPr>
        <p:spPr/>
        <p:txBody>
          <a:bodyPr/>
          <a:lstStyle/>
          <a:p>
            <a:r>
              <a:rPr lang="en-US" altLang="en-US" sz="2400">
                <a:latin typeface="Arial" panose="020B0604020202020204" pitchFamily="34" charset="0"/>
              </a:rPr>
              <a:t>Efficiency: “Too Much” competition and prices “too low” for consumers, i.e., rewards are bad</a:t>
            </a:r>
          </a:p>
          <a:p>
            <a:pPr lvl="1"/>
            <a:r>
              <a:rPr lang="en-US" altLang="en-US" sz="2200">
                <a:latin typeface="Arial" panose="020B0604020202020204" pitchFamily="34" charset="0"/>
              </a:rPr>
              <a:t>Yet merchants subsidize too: Target Red Card</a:t>
            </a:r>
          </a:p>
          <a:p>
            <a:r>
              <a:rPr lang="en-US" altLang="en-US" sz="2400">
                <a:latin typeface="Arial" panose="020B0604020202020204" pitchFamily="34" charset="0"/>
              </a:rPr>
              <a:t>“Monopoly” power: “Too little” competition and prices are “too high” for merchants</a:t>
            </a:r>
          </a:p>
          <a:p>
            <a:pPr lvl="1"/>
            <a:r>
              <a:rPr lang="en-US" altLang="en-US" sz="2200">
                <a:latin typeface="Arial" panose="020B0604020202020204" pitchFamily="34" charset="0"/>
              </a:rPr>
              <a:t>But would more competition lead to higher or lower rates</a:t>
            </a:r>
          </a:p>
          <a:p>
            <a:r>
              <a:rPr lang="en-US" altLang="en-US" sz="2400">
                <a:latin typeface="Arial" panose="020B0604020202020204" pitchFamily="34" charset="0"/>
              </a:rPr>
              <a:t>“Fairness”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21ADAD0-57AC-45D4-87AF-124CEA9344A3}"/>
              </a:ext>
            </a:extLst>
          </p:cNvPr>
          <p:cNvSpPr>
            <a:spLocks noGrp="1" noChangeArrowheads="1"/>
          </p:cNvSpPr>
          <p:nvPr>
            <p:ph type="title"/>
          </p:nvPr>
        </p:nvSpPr>
        <p:spPr/>
        <p:txBody>
          <a:bodyPr/>
          <a:lstStyle/>
          <a:p>
            <a:r>
              <a:rPr lang="en-US" altLang="en-US">
                <a:latin typeface="Arial" panose="020B0604020202020204" pitchFamily="34" charset="0"/>
              </a:rPr>
              <a:t>Market Share of Consumer Payments</a:t>
            </a:r>
            <a:br>
              <a:rPr lang="en-US" altLang="en-US">
                <a:latin typeface="Arial" panose="020B0604020202020204" pitchFamily="34" charset="0"/>
              </a:rPr>
            </a:br>
            <a:r>
              <a:rPr lang="en-US" altLang="en-US">
                <a:latin typeface="Arial" panose="020B0604020202020204" pitchFamily="34" charset="0"/>
              </a:rPr>
              <a:t>(# Transactions)</a:t>
            </a:r>
          </a:p>
        </p:txBody>
      </p:sp>
      <p:pic>
        <p:nvPicPr>
          <p:cNvPr id="6147" name="Content Placeholder 3">
            <a:extLst>
              <a:ext uri="{FF2B5EF4-FFF2-40B4-BE49-F238E27FC236}">
                <a16:creationId xmlns:a16="http://schemas.microsoft.com/office/drawing/2014/main" id="{FB97C5C0-148A-4020-B899-C8B629D364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39775" y="1981200"/>
            <a:ext cx="7054850" cy="41148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F13E4D8-163E-4A1A-A8C9-98F42A855F01}"/>
              </a:ext>
            </a:extLst>
          </p:cNvPr>
          <p:cNvSpPr>
            <a:spLocks noGrp="1" noChangeArrowheads="1"/>
          </p:cNvSpPr>
          <p:nvPr>
            <p:ph type="title"/>
          </p:nvPr>
        </p:nvSpPr>
        <p:spPr/>
        <p:txBody>
          <a:bodyPr/>
          <a:lstStyle/>
          <a:p>
            <a:r>
              <a:rPr lang="en-US" altLang="en-US">
                <a:latin typeface="Arial" panose="020B0604020202020204" pitchFamily="34" charset="0"/>
              </a:rPr>
              <a:t>Monopoly/Duopoly?</a:t>
            </a:r>
          </a:p>
        </p:txBody>
      </p:sp>
      <p:sp>
        <p:nvSpPr>
          <p:cNvPr id="26627" name="Rectangle 3">
            <a:extLst>
              <a:ext uri="{FF2B5EF4-FFF2-40B4-BE49-F238E27FC236}">
                <a16:creationId xmlns:a16="http://schemas.microsoft.com/office/drawing/2014/main" id="{BBE53A03-FBDB-4286-9EC1-979DC571397D}"/>
              </a:ext>
            </a:extLst>
          </p:cNvPr>
          <p:cNvSpPr>
            <a:spLocks noGrp="1" noChangeArrowheads="1"/>
          </p:cNvSpPr>
          <p:nvPr>
            <p:ph type="body" idx="1"/>
          </p:nvPr>
        </p:nvSpPr>
        <p:spPr>
          <a:xfrm>
            <a:off x="381000" y="1752600"/>
            <a:ext cx="8305800" cy="4572000"/>
          </a:xfrm>
        </p:spPr>
        <p:txBody>
          <a:bodyPr/>
          <a:lstStyle/>
          <a:p>
            <a:pPr>
              <a:lnSpc>
                <a:spcPct val="90000"/>
              </a:lnSpc>
            </a:pPr>
            <a:r>
              <a:rPr lang="en-US" altLang="en-US" sz="2400">
                <a:latin typeface="Arial" panose="020B0604020202020204" pitchFamily="34" charset="0"/>
              </a:rPr>
              <a:t>Durbin: “The debit interchange system is not a properly functioning market. For years, card-issuing banks like Chase have agreed to let the Visa and MasterCard duopoly fix the interchange fee rates that banks receive from merchants each time a debit card is swiped. The banks get the fees but they do not set the fees. This system of price-fixing by Visa and MasterCard on behalf of thousands of banks has gone entirely unregulated.”</a:t>
            </a:r>
          </a:p>
          <a:p>
            <a:pPr>
              <a:lnSpc>
                <a:spcPct val="90000"/>
              </a:lnSpc>
            </a:pPr>
            <a:r>
              <a:rPr lang="en-US" altLang="en-US" sz="2400">
                <a:latin typeface="Arial" panose="020B0604020202020204" pitchFamily="34" charset="0"/>
              </a:rPr>
              <a:t>“Because Visa and MasterCard have enormous market power and control around 80 percent of the debit cards in consumers’ wallets, merchants cannot realistically say no to accepting Visa and MasterCard and have no leverage to negotiate fee rates with them.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1791C0C-0008-4359-B625-36940718D04C}"/>
              </a:ext>
            </a:extLst>
          </p:cNvPr>
          <p:cNvSpPr>
            <a:spLocks noGrp="1" noChangeArrowheads="1"/>
          </p:cNvSpPr>
          <p:nvPr>
            <p:ph type="title"/>
          </p:nvPr>
        </p:nvSpPr>
        <p:spPr/>
        <p:txBody>
          <a:bodyPr/>
          <a:lstStyle/>
          <a:p>
            <a:r>
              <a:rPr lang="en-US" altLang="en-US" i="1">
                <a:latin typeface="Arial" panose="020B0604020202020204" pitchFamily="34" charset="0"/>
              </a:rPr>
              <a:t>Ohio v. Amex</a:t>
            </a:r>
            <a:r>
              <a:rPr lang="en-US" altLang="en-US">
                <a:latin typeface="Arial" panose="020B0604020202020204" pitchFamily="34" charset="0"/>
              </a:rPr>
              <a:t> (2018)</a:t>
            </a:r>
            <a:endParaRPr lang="en-US" altLang="en-US" i="1">
              <a:latin typeface="Arial" panose="020B0604020202020204" pitchFamily="34" charset="0"/>
            </a:endParaRPr>
          </a:p>
        </p:txBody>
      </p:sp>
      <p:sp>
        <p:nvSpPr>
          <p:cNvPr id="27651" name="Content Placeholder 2">
            <a:extLst>
              <a:ext uri="{FF2B5EF4-FFF2-40B4-BE49-F238E27FC236}">
                <a16:creationId xmlns:a16="http://schemas.microsoft.com/office/drawing/2014/main" id="{D09CDEB4-C7F1-4E4B-BAEE-23365290EDC6}"/>
              </a:ext>
            </a:extLst>
          </p:cNvPr>
          <p:cNvSpPr>
            <a:spLocks noGrp="1" noChangeArrowheads="1"/>
          </p:cNvSpPr>
          <p:nvPr>
            <p:ph idx="1"/>
          </p:nvPr>
        </p:nvSpPr>
        <p:spPr/>
        <p:txBody>
          <a:bodyPr/>
          <a:lstStyle/>
          <a:p>
            <a:r>
              <a:rPr lang="en-US" altLang="en-US">
                <a:latin typeface="Arial" panose="020B0604020202020204" pitchFamily="34" charset="0"/>
              </a:rPr>
              <a:t>Competition in two-sided market</a:t>
            </a:r>
          </a:p>
          <a:p>
            <a:endParaRPr lang="en-US" altLang="en-US">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2A0BCCC-921C-49B7-8215-244AE14FC493}"/>
              </a:ext>
            </a:extLst>
          </p:cNvPr>
          <p:cNvSpPr>
            <a:spLocks noGrp="1" noChangeArrowheads="1"/>
          </p:cNvSpPr>
          <p:nvPr>
            <p:ph type="title"/>
          </p:nvPr>
        </p:nvSpPr>
        <p:spPr/>
        <p:txBody>
          <a:bodyPr/>
          <a:lstStyle/>
          <a:p>
            <a:r>
              <a:rPr lang="en-US" altLang="en-US">
                <a:latin typeface="Arial" panose="020B0604020202020204" pitchFamily="34" charset="0"/>
              </a:rPr>
              <a:t>“Fairness”: Regressive Subsidy</a:t>
            </a:r>
          </a:p>
        </p:txBody>
      </p:sp>
      <p:sp>
        <p:nvSpPr>
          <p:cNvPr id="28675" name="Rectangle 3">
            <a:extLst>
              <a:ext uri="{FF2B5EF4-FFF2-40B4-BE49-F238E27FC236}">
                <a16:creationId xmlns:a16="http://schemas.microsoft.com/office/drawing/2014/main" id="{3BA42A47-94E4-4AE7-8756-402B395B6A5B}"/>
              </a:ext>
            </a:extLst>
          </p:cNvPr>
          <p:cNvSpPr>
            <a:spLocks noGrp="1" noChangeArrowheads="1"/>
          </p:cNvSpPr>
          <p:nvPr>
            <p:ph type="body" idx="1"/>
          </p:nvPr>
        </p:nvSpPr>
        <p:spPr>
          <a:xfrm>
            <a:off x="381000" y="1643063"/>
            <a:ext cx="8305800" cy="4833937"/>
          </a:xfrm>
        </p:spPr>
        <p:txBody>
          <a:bodyPr/>
          <a:lstStyle/>
          <a:p>
            <a:r>
              <a:rPr lang="en-US" altLang="en-US" sz="2400">
                <a:latin typeface="Arial" panose="020B0604020202020204" pitchFamily="34" charset="0"/>
              </a:rPr>
              <a:t>Retail Subsidies Common: Free parking, Free tellers, Savings Accounts</a:t>
            </a:r>
          </a:p>
          <a:p>
            <a:r>
              <a:rPr lang="en-US" altLang="en-US" sz="2400">
                <a:latin typeface="Arial" panose="020B0604020202020204" pitchFamily="34" charset="0"/>
              </a:rPr>
              <a:t>Depends on many assumptions:</a:t>
            </a:r>
          </a:p>
          <a:p>
            <a:pPr lvl="1"/>
            <a:r>
              <a:rPr lang="en-US" altLang="en-US" sz="2200">
                <a:latin typeface="Arial" panose="020B0604020202020204" pitchFamily="34" charset="0"/>
              </a:rPr>
              <a:t>Pass-through</a:t>
            </a:r>
          </a:p>
          <a:p>
            <a:pPr lvl="1"/>
            <a:r>
              <a:rPr lang="en-US" altLang="en-US" sz="2200">
                <a:latin typeface="Arial" panose="020B0604020202020204" pitchFamily="34" charset="0"/>
              </a:rPr>
              <a:t>Shop at same stores</a:t>
            </a:r>
          </a:p>
          <a:p>
            <a:pPr lvl="1"/>
            <a:r>
              <a:rPr lang="en-US" altLang="en-US" sz="2200">
                <a:latin typeface="Arial" panose="020B0604020202020204" pitchFamily="34" charset="0"/>
              </a:rPr>
              <a:t>Number of low income with cards/rewards cards</a:t>
            </a:r>
          </a:p>
          <a:p>
            <a:r>
              <a:rPr lang="en-US" altLang="en-US" sz="2400">
                <a:latin typeface="Arial" panose="020B0604020202020204" pitchFamily="34" charset="0"/>
              </a:rPr>
              <a:t>How large? (Boston Fed)</a:t>
            </a:r>
          </a:p>
          <a:p>
            <a:pPr lvl="1"/>
            <a:r>
              <a:rPr lang="en-US" altLang="en-US" sz="2000">
                <a:latin typeface="Arial" panose="020B0604020202020204" pitchFamily="34" charset="0"/>
              </a:rPr>
              <a:t>“After taking into account rewards, high-income consumers receive $8.9 billion ($413 per household), whereas low-income consumers receive $1.4 billion ($15 per household) annually.”</a:t>
            </a:r>
          </a:p>
          <a:p>
            <a:pPr lvl="1"/>
            <a:r>
              <a:rPr lang="en-US" altLang="en-US" sz="2000">
                <a:latin typeface="Arial" panose="020B0604020202020204" pitchFamily="34" charset="0"/>
              </a:rPr>
              <a:t>Is a smaller net benefit “regressive”?</a:t>
            </a:r>
            <a:endParaRPr lang="en-US" altLang="en-US" sz="240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A2A4F95-5C50-4EA8-9C05-0C99D4926AE8}"/>
              </a:ext>
            </a:extLst>
          </p:cNvPr>
          <p:cNvSpPr>
            <a:spLocks noGrp="1" noChangeArrowheads="1"/>
          </p:cNvSpPr>
          <p:nvPr>
            <p:ph type="title"/>
          </p:nvPr>
        </p:nvSpPr>
        <p:spPr/>
        <p:txBody>
          <a:bodyPr/>
          <a:lstStyle/>
          <a:p>
            <a:r>
              <a:rPr lang="en-US" altLang="en-US">
                <a:latin typeface="Arial" panose="020B0604020202020204" pitchFamily="34" charset="0"/>
              </a:rPr>
              <a:t>Rewards Cards by Share of Accounts</a:t>
            </a:r>
          </a:p>
        </p:txBody>
      </p:sp>
      <p:pic>
        <p:nvPicPr>
          <p:cNvPr id="29699" name="Content Placeholder 4">
            <a:extLst>
              <a:ext uri="{FF2B5EF4-FFF2-40B4-BE49-F238E27FC236}">
                <a16:creationId xmlns:a16="http://schemas.microsoft.com/office/drawing/2014/main" id="{FEA95A74-C2E0-496A-8D5D-10AE756BAF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752600"/>
            <a:ext cx="8229600" cy="4572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01B7AC0-AA1D-4759-8775-5C09A019FCF6}"/>
              </a:ext>
            </a:extLst>
          </p:cNvPr>
          <p:cNvSpPr>
            <a:spLocks noGrp="1" noChangeArrowheads="1"/>
          </p:cNvSpPr>
          <p:nvPr>
            <p:ph type="title"/>
          </p:nvPr>
        </p:nvSpPr>
        <p:spPr/>
        <p:txBody>
          <a:bodyPr/>
          <a:lstStyle/>
          <a:p>
            <a:r>
              <a:rPr lang="en-US" altLang="en-US">
                <a:latin typeface="Arial" panose="020B0604020202020204" pitchFamily="34" charset="0"/>
              </a:rPr>
              <a:t>Purchase Volume by Credit Tier and Reward Type</a:t>
            </a:r>
          </a:p>
        </p:txBody>
      </p:sp>
      <p:pic>
        <p:nvPicPr>
          <p:cNvPr id="30723" name="Content Placeholder 3">
            <a:extLst>
              <a:ext uri="{FF2B5EF4-FFF2-40B4-BE49-F238E27FC236}">
                <a16:creationId xmlns:a16="http://schemas.microsoft.com/office/drawing/2014/main" id="{4D082FDA-D74D-41AF-8243-9470BE7501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7175" y="1828800"/>
            <a:ext cx="5480050" cy="44196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B489E9B-4C86-4FC3-A429-0DA06EB8FABB}"/>
              </a:ext>
            </a:extLst>
          </p:cNvPr>
          <p:cNvSpPr>
            <a:spLocks noGrp="1" noChangeArrowheads="1"/>
          </p:cNvSpPr>
          <p:nvPr>
            <p:ph type="title"/>
          </p:nvPr>
        </p:nvSpPr>
        <p:spPr/>
        <p:txBody>
          <a:bodyPr/>
          <a:lstStyle/>
          <a:p>
            <a:r>
              <a:rPr lang="en-US" altLang="en-US">
                <a:latin typeface="Arial" panose="020B0604020202020204" pitchFamily="34" charset="0"/>
              </a:rPr>
              <a:t>Unintended Consequences of “Fairness”</a:t>
            </a:r>
          </a:p>
        </p:txBody>
      </p:sp>
      <p:sp>
        <p:nvSpPr>
          <p:cNvPr id="31747" name="Rectangle 3">
            <a:extLst>
              <a:ext uri="{FF2B5EF4-FFF2-40B4-BE49-F238E27FC236}">
                <a16:creationId xmlns:a16="http://schemas.microsoft.com/office/drawing/2014/main" id="{868B2B40-7C76-40DF-8AF1-9AB82BE00DD5}"/>
              </a:ext>
            </a:extLst>
          </p:cNvPr>
          <p:cNvSpPr>
            <a:spLocks noGrp="1" noChangeArrowheads="1"/>
          </p:cNvSpPr>
          <p:nvPr>
            <p:ph type="body" idx="1"/>
          </p:nvPr>
        </p:nvSpPr>
        <p:spPr/>
        <p:txBody>
          <a:bodyPr/>
          <a:lstStyle/>
          <a:p>
            <a:r>
              <a:rPr lang="en-US" altLang="en-US" sz="2400">
                <a:latin typeface="Arial" panose="020B0604020202020204" pitchFamily="34" charset="0"/>
              </a:rPr>
              <a:t>As discussed below in US, capping interchange fees has led to:</a:t>
            </a:r>
          </a:p>
          <a:p>
            <a:pPr lvl="1"/>
            <a:r>
              <a:rPr lang="en-US" altLang="en-US" sz="2000">
                <a:latin typeface="Arial" panose="020B0604020202020204" pitchFamily="34" charset="0"/>
              </a:rPr>
              <a:t> Higher bank fees for low-income consumers: Monthly fees of $10-$20 or more per month ($120) versus $8 to $21 savings in retail prices per year</a:t>
            </a:r>
          </a:p>
          <a:p>
            <a:pPr lvl="1"/>
            <a:r>
              <a:rPr lang="en-US" altLang="en-US" sz="2000">
                <a:latin typeface="Arial" panose="020B0604020202020204" pitchFamily="34" charset="0"/>
              </a:rPr>
              <a:t>Loss of bank accounts</a:t>
            </a:r>
          </a:p>
          <a:p>
            <a:pPr lvl="1"/>
            <a:r>
              <a:rPr lang="en-US" altLang="en-US" sz="2000">
                <a:latin typeface="Arial" panose="020B0604020202020204" pitchFamily="34" charset="0"/>
              </a:rPr>
              <a:t>Reliance on high cost alternatives (prepaid, pawn)</a:t>
            </a:r>
          </a:p>
          <a:p>
            <a:pPr lvl="1"/>
            <a:r>
              <a:rPr lang="en-US" altLang="en-US" sz="2000">
                <a:latin typeface="Arial" panose="020B0604020202020204" pitchFamily="34" charset="0"/>
              </a:rPr>
              <a:t>Elimination of debit card rewards (high-income switched to credit cards)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DD7867D-BA7F-4018-9C7E-44FE96DF1BC9}"/>
              </a:ext>
            </a:extLst>
          </p:cNvPr>
          <p:cNvSpPr>
            <a:spLocks noGrp="1" noChangeArrowheads="1"/>
          </p:cNvSpPr>
          <p:nvPr>
            <p:ph type="title"/>
          </p:nvPr>
        </p:nvSpPr>
        <p:spPr/>
        <p:txBody>
          <a:bodyPr/>
          <a:lstStyle/>
          <a:p>
            <a:r>
              <a:rPr lang="en-US" altLang="en-US">
                <a:latin typeface="Arial" panose="020B0604020202020204" pitchFamily="34" charset="0"/>
              </a:rPr>
              <a:t>Goals of Regulating Interchange Fees</a:t>
            </a:r>
          </a:p>
        </p:txBody>
      </p:sp>
      <p:sp>
        <p:nvSpPr>
          <p:cNvPr id="32771" name="Content Placeholder 2">
            <a:extLst>
              <a:ext uri="{FF2B5EF4-FFF2-40B4-BE49-F238E27FC236}">
                <a16:creationId xmlns:a16="http://schemas.microsoft.com/office/drawing/2014/main" id="{3FEAEDDE-B395-4556-94FE-DBAD7398559A}"/>
              </a:ext>
            </a:extLst>
          </p:cNvPr>
          <p:cNvSpPr>
            <a:spLocks noGrp="1" noChangeArrowheads="1"/>
          </p:cNvSpPr>
          <p:nvPr>
            <p:ph idx="1"/>
          </p:nvPr>
        </p:nvSpPr>
        <p:spPr/>
        <p:txBody>
          <a:bodyPr/>
          <a:lstStyle/>
          <a:p>
            <a:r>
              <a:rPr lang="en-US" altLang="en-US" sz="2800">
                <a:latin typeface="Arial" panose="020B0604020202020204" pitchFamily="34" charset="0"/>
              </a:rPr>
              <a:t>Increase cost and reduce benefits of using cards</a:t>
            </a:r>
          </a:p>
          <a:p>
            <a:r>
              <a:rPr lang="en-US" altLang="en-US" sz="2800">
                <a:latin typeface="Arial" panose="020B0604020202020204" pitchFamily="34" charset="0"/>
              </a:rPr>
              <a:t>Reduce card usage</a:t>
            </a:r>
          </a:p>
          <a:p>
            <a:r>
              <a:rPr lang="en-US" altLang="en-US" sz="2800">
                <a:latin typeface="Arial" panose="020B0604020202020204" pitchFamily="34" charset="0"/>
              </a:rPr>
              <a:t>Reduce retail prices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A9C65ADE-F169-4326-92C0-C80F984DF7A9}"/>
              </a:ext>
            </a:extLst>
          </p:cNvPr>
          <p:cNvSpPr>
            <a:spLocks noGrp="1" noChangeArrowheads="1"/>
          </p:cNvSpPr>
          <p:nvPr>
            <p:ph type="title"/>
          </p:nvPr>
        </p:nvSpPr>
        <p:spPr/>
        <p:txBody>
          <a:bodyPr/>
          <a:lstStyle/>
          <a:p>
            <a:r>
              <a:rPr lang="en-US" altLang="en-US" u="sng">
                <a:latin typeface="Arial" panose="020B0604020202020204" pitchFamily="34" charset="0"/>
              </a:rPr>
              <a:t>Debit Network Map</a:t>
            </a:r>
          </a:p>
        </p:txBody>
      </p:sp>
      <p:pic>
        <p:nvPicPr>
          <p:cNvPr id="33795" name="Picture 7" descr="debitmap.gif">
            <a:extLst>
              <a:ext uri="{FF2B5EF4-FFF2-40B4-BE49-F238E27FC236}">
                <a16:creationId xmlns:a16="http://schemas.microsoft.com/office/drawing/2014/main" id="{EAF71098-7254-4262-8757-90D315205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3" y="1346200"/>
            <a:ext cx="76200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62520EC-6201-46BE-B1A0-83AEE01E324E}"/>
              </a:ext>
            </a:extLst>
          </p:cNvPr>
          <p:cNvSpPr>
            <a:spLocks noGrp="1" noChangeArrowheads="1"/>
          </p:cNvSpPr>
          <p:nvPr>
            <p:ph type="title"/>
          </p:nvPr>
        </p:nvSpPr>
        <p:spPr/>
        <p:txBody>
          <a:bodyPr/>
          <a:lstStyle/>
          <a:p>
            <a:r>
              <a:rPr lang="en-US" altLang="en-US">
                <a:latin typeface="Arial" panose="020B0604020202020204" pitchFamily="34" charset="0"/>
              </a:rPr>
              <a:t>Durbin Amendment: </a:t>
            </a:r>
            <a:r>
              <a:rPr lang="en-US" altLang="en-US" sz="2400">
                <a:latin typeface="Arial MT" pitchFamily="80" charset="0"/>
              </a:rPr>
              <a:t>15 U.S.C. § 1693o-2</a:t>
            </a:r>
            <a:endParaRPr lang="en-US" altLang="en-US">
              <a:latin typeface="Arial" panose="020B0604020202020204" pitchFamily="34" charset="0"/>
            </a:endParaRPr>
          </a:p>
        </p:txBody>
      </p:sp>
      <p:sp>
        <p:nvSpPr>
          <p:cNvPr id="34819" name="Content Placeholder 2">
            <a:extLst>
              <a:ext uri="{FF2B5EF4-FFF2-40B4-BE49-F238E27FC236}">
                <a16:creationId xmlns:a16="http://schemas.microsoft.com/office/drawing/2014/main" id="{E461B281-9B65-42C9-85D0-338574271AF9}"/>
              </a:ext>
            </a:extLst>
          </p:cNvPr>
          <p:cNvSpPr>
            <a:spLocks noGrp="1" noChangeArrowheads="1"/>
          </p:cNvSpPr>
          <p:nvPr>
            <p:ph idx="1"/>
          </p:nvPr>
        </p:nvSpPr>
        <p:spPr>
          <a:xfrm>
            <a:off x="381000" y="1643063"/>
            <a:ext cx="8153400" cy="4452937"/>
          </a:xfrm>
        </p:spPr>
        <p:txBody>
          <a:bodyPr/>
          <a:lstStyle/>
          <a:p>
            <a:r>
              <a:rPr lang="en-US" altLang="en-US" sz="2400">
                <a:latin typeface="Arial" panose="020B0604020202020204" pitchFamily="34" charset="0"/>
              </a:rPr>
              <a:t>The Durbin Amendment has two key parts. </a:t>
            </a:r>
          </a:p>
          <a:p>
            <a:r>
              <a:rPr lang="en-US" altLang="en-US" sz="2400">
                <a:latin typeface="Arial" panose="020B0604020202020204" pitchFamily="34" charset="0"/>
              </a:rPr>
              <a:t>Part I:  Regulation of debit interchange fees.</a:t>
            </a:r>
          </a:p>
          <a:p>
            <a:pPr lvl="1"/>
            <a:r>
              <a:rPr lang="en-US" altLang="en-US" sz="2000">
                <a:latin typeface="Arial" panose="020B0604020202020204" pitchFamily="34" charset="0"/>
              </a:rPr>
              <a:t>Debit card fee caps: “incremental costs”</a:t>
            </a:r>
          </a:p>
          <a:p>
            <a:pPr lvl="1"/>
            <a:r>
              <a:rPr lang="en-US" altLang="en-US" sz="2000">
                <a:latin typeface="Arial" panose="020B0604020202020204" pitchFamily="34" charset="0"/>
              </a:rPr>
              <a:t>Applies to Banks &gt; $10 bill assets</a:t>
            </a:r>
          </a:p>
          <a:p>
            <a:r>
              <a:rPr lang="en-US" altLang="en-US" sz="2400">
                <a:latin typeface="Arial" panose="020B0604020202020204" pitchFamily="34" charset="0"/>
              </a:rPr>
              <a:t>Part II:  Regulation of payment card network rules.</a:t>
            </a:r>
          </a:p>
          <a:p>
            <a:pPr lvl="1"/>
            <a:r>
              <a:rPr lang="en-US" altLang="en-US" sz="2000">
                <a:latin typeface="Arial" panose="020B0604020202020204" pitchFamily="34" charset="0"/>
              </a:rPr>
              <a:t>Debit card routing requirements: “Two unaffiliated networks”</a:t>
            </a:r>
          </a:p>
          <a:p>
            <a:pPr lvl="2"/>
            <a:r>
              <a:rPr lang="en-US" altLang="en-US" sz="1800">
                <a:latin typeface="Arial" panose="020B0604020202020204" pitchFamily="34" charset="0"/>
              </a:rPr>
              <a:t>1 Signature and 1 PIN network enabled</a:t>
            </a:r>
          </a:p>
          <a:p>
            <a:pPr lvl="2"/>
            <a:r>
              <a:rPr lang="en-US" altLang="en-US" sz="1800">
                <a:latin typeface="Arial" panose="020B0604020202020204" pitchFamily="34" charset="0"/>
              </a:rPr>
              <a:t>Cannot both be the same (i.e., Visa and Interlink)</a:t>
            </a:r>
            <a:endParaRPr lang="en-US" altLang="en-US" sz="1600">
              <a:latin typeface="Arial" panose="020B0604020202020204" pitchFamily="34" charset="0"/>
            </a:endParaRPr>
          </a:p>
          <a:p>
            <a:pPr lvl="1"/>
            <a:r>
              <a:rPr lang="en-US" altLang="en-US" sz="2000">
                <a:latin typeface="Arial" panose="020B0604020202020204" pitchFamily="34" charset="0"/>
              </a:rPr>
              <a:t>Discounts to encourage use of particular payment systems: “steering "Can set Credit card minimum purchase amount ($10) (credit only, not debit)</a:t>
            </a:r>
          </a:p>
          <a:p>
            <a:pPr lvl="1"/>
            <a:r>
              <a:rPr lang="en-US" altLang="en-US" sz="2000">
                <a:latin typeface="Arial" panose="020B0604020202020204" pitchFamily="34" charset="0"/>
              </a:rPr>
              <a:t>No small bank exemption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1B2CE95-3285-43FD-B608-D64F3D2695BE}"/>
              </a:ext>
            </a:extLst>
          </p:cNvPr>
          <p:cNvSpPr>
            <a:spLocks noGrp="1" noChangeArrowheads="1"/>
          </p:cNvSpPr>
          <p:nvPr>
            <p:ph type="title"/>
          </p:nvPr>
        </p:nvSpPr>
        <p:spPr/>
        <p:txBody>
          <a:bodyPr/>
          <a:lstStyle/>
          <a:p>
            <a:pPr eaLnBrk="1" hangingPunct="1"/>
            <a:r>
              <a:rPr lang="en-US" altLang="en-US">
                <a:latin typeface="Arial" panose="020B0604020202020204" pitchFamily="34" charset="0"/>
              </a:rPr>
              <a:t>Federal Reserve Rulemaking</a:t>
            </a:r>
          </a:p>
        </p:txBody>
      </p:sp>
      <p:sp>
        <p:nvSpPr>
          <p:cNvPr id="35843" name="Rectangle 3">
            <a:extLst>
              <a:ext uri="{FF2B5EF4-FFF2-40B4-BE49-F238E27FC236}">
                <a16:creationId xmlns:a16="http://schemas.microsoft.com/office/drawing/2014/main" id="{F1E8C9BD-2608-48E9-9BF9-8CCD752F6F9D}"/>
              </a:ext>
            </a:extLst>
          </p:cNvPr>
          <p:cNvSpPr>
            <a:spLocks noGrp="1" noChangeArrowheads="1"/>
          </p:cNvSpPr>
          <p:nvPr>
            <p:ph type="body" idx="1"/>
          </p:nvPr>
        </p:nvSpPr>
        <p:spPr>
          <a:xfrm>
            <a:off x="381000" y="1676400"/>
            <a:ext cx="8229600" cy="4419600"/>
          </a:xfrm>
        </p:spPr>
        <p:txBody>
          <a:bodyPr/>
          <a:lstStyle/>
          <a:p>
            <a:pPr>
              <a:lnSpc>
                <a:spcPct val="90000"/>
              </a:lnSpc>
            </a:pPr>
            <a:r>
              <a:rPr lang="en-US" altLang="en-US" sz="2800">
                <a:latin typeface="Arial" panose="020B0604020202020204" pitchFamily="34" charset="0"/>
              </a:rPr>
              <a:t>Effective: October 1, 2011</a:t>
            </a:r>
          </a:p>
          <a:p>
            <a:pPr>
              <a:lnSpc>
                <a:spcPct val="90000"/>
              </a:lnSpc>
            </a:pPr>
            <a:r>
              <a:rPr lang="en-US" altLang="en-US" sz="2800">
                <a:latin typeface="Arial" panose="020B0604020202020204" pitchFamily="34" charset="0"/>
              </a:rPr>
              <a:t>Permits: $0.21 plus 0.5% of transaction value (5 basis points) plus $0.01 for fraud protection</a:t>
            </a:r>
          </a:p>
          <a:p>
            <a:pPr>
              <a:lnSpc>
                <a:spcPct val="90000"/>
              </a:lnSpc>
            </a:pPr>
            <a:r>
              <a:rPr lang="en-US" altLang="en-US" sz="2800">
                <a:latin typeface="Arial" panose="020B0604020202020204" pitchFamily="34" charset="0"/>
              </a:rPr>
              <a:t>Excludes: capital and other non-transactional costs</a:t>
            </a:r>
          </a:p>
          <a:p>
            <a:pPr>
              <a:lnSpc>
                <a:spcPct val="90000"/>
              </a:lnSpc>
            </a:pPr>
            <a:r>
              <a:rPr lang="en-US" altLang="en-US" sz="2800">
                <a:latin typeface="Arial" panose="020B0604020202020204" pitchFamily="34" charset="0"/>
              </a:rPr>
              <a:t>Cut average interchange fee for covered banks from $0.50 to $0.24 per transaction (52%)</a:t>
            </a:r>
          </a:p>
          <a:p>
            <a:pPr>
              <a:lnSpc>
                <a:spcPct val="90000"/>
              </a:lnSpc>
            </a:pPr>
            <a:r>
              <a:rPr lang="en-US" altLang="en-US" sz="2800">
                <a:latin typeface="Arial" panose="020B0604020202020204" pitchFamily="34" charset="0"/>
              </a:rPr>
              <a:t>Interchange fee for exempt banks (under $10 billion) not subject to cap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340505F-127D-4105-AC47-47483D0492BF}"/>
              </a:ext>
            </a:extLst>
          </p:cNvPr>
          <p:cNvSpPr>
            <a:spLocks noGrp="1" noChangeArrowheads="1"/>
          </p:cNvSpPr>
          <p:nvPr>
            <p:ph type="title"/>
          </p:nvPr>
        </p:nvSpPr>
        <p:spPr/>
        <p:txBody>
          <a:bodyPr/>
          <a:lstStyle/>
          <a:p>
            <a:r>
              <a:rPr lang="en-US" altLang="en-US">
                <a:latin typeface="Arial" panose="020B0604020202020204" pitchFamily="34" charset="0"/>
              </a:rPr>
              <a:t>Market Share Consumer Payments</a:t>
            </a:r>
            <a:br>
              <a:rPr lang="en-US" altLang="en-US">
                <a:latin typeface="Arial" panose="020B0604020202020204" pitchFamily="34" charset="0"/>
              </a:rPr>
            </a:br>
            <a:r>
              <a:rPr lang="en-US" altLang="en-US">
                <a:latin typeface="Arial" panose="020B0604020202020204" pitchFamily="34" charset="0"/>
              </a:rPr>
              <a:t>($ Value)</a:t>
            </a:r>
          </a:p>
        </p:txBody>
      </p:sp>
      <p:sp>
        <p:nvSpPr>
          <p:cNvPr id="7171" name="Content Placeholder 2">
            <a:extLst>
              <a:ext uri="{FF2B5EF4-FFF2-40B4-BE49-F238E27FC236}">
                <a16:creationId xmlns:a16="http://schemas.microsoft.com/office/drawing/2014/main" id="{917310A5-22EE-42BD-BB8E-B25F9F70B421}"/>
              </a:ext>
            </a:extLst>
          </p:cNvPr>
          <p:cNvSpPr>
            <a:spLocks noGrp="1" noChangeArrowheads="1"/>
          </p:cNvSpPr>
          <p:nvPr>
            <p:ph idx="1"/>
          </p:nvPr>
        </p:nvSpPr>
        <p:spPr>
          <a:xfrm>
            <a:off x="381000" y="1643063"/>
            <a:ext cx="8153400" cy="4452937"/>
          </a:xfrm>
        </p:spPr>
        <p:txBody>
          <a:bodyPr/>
          <a:lstStyle/>
          <a:p>
            <a:r>
              <a:rPr lang="en-US" altLang="en-US">
                <a:latin typeface="Arial" panose="020B0604020202020204" pitchFamily="34" charset="0"/>
              </a:rPr>
              <a:t>Note ACH: Large payments such as Mortgage, Car, Rent now ACH</a:t>
            </a:r>
          </a:p>
          <a:p>
            <a:r>
              <a:rPr lang="en-US" altLang="en-US">
                <a:latin typeface="Arial" panose="020B0604020202020204" pitchFamily="34" charset="0"/>
              </a:rPr>
              <a:t>Credit Cards &gt; Debit</a:t>
            </a:r>
          </a:p>
        </p:txBody>
      </p:sp>
      <p:pic>
        <p:nvPicPr>
          <p:cNvPr id="7172" name="Picture 3">
            <a:extLst>
              <a:ext uri="{FF2B5EF4-FFF2-40B4-BE49-F238E27FC236}">
                <a16:creationId xmlns:a16="http://schemas.microsoft.com/office/drawing/2014/main" id="{7B1961B6-7B6F-42A2-B94D-C4DF1DE67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305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4AB31B1-A32E-4C25-9791-96D46749B7B7}"/>
              </a:ext>
            </a:extLst>
          </p:cNvPr>
          <p:cNvSpPr>
            <a:spLocks noGrp="1" noChangeArrowheads="1"/>
          </p:cNvSpPr>
          <p:nvPr>
            <p:ph type="title"/>
          </p:nvPr>
        </p:nvSpPr>
        <p:spPr/>
        <p:txBody>
          <a:bodyPr/>
          <a:lstStyle/>
          <a:p>
            <a:pPr eaLnBrk="1" hangingPunct="1"/>
            <a:r>
              <a:rPr lang="en-US" altLang="en-US" sz="2400">
                <a:latin typeface="Arial" panose="020B0604020202020204" pitchFamily="34" charset="0"/>
              </a:rPr>
              <a:t>The Simple Economics of Interchange Fees</a:t>
            </a:r>
          </a:p>
        </p:txBody>
      </p:sp>
      <p:sp>
        <p:nvSpPr>
          <p:cNvPr id="36867" name="Rectangle 3">
            <a:extLst>
              <a:ext uri="{FF2B5EF4-FFF2-40B4-BE49-F238E27FC236}">
                <a16:creationId xmlns:a16="http://schemas.microsoft.com/office/drawing/2014/main" id="{F5A9F4CF-6F1A-45D5-A6C9-3F8B68A68676}"/>
              </a:ext>
            </a:extLst>
          </p:cNvPr>
          <p:cNvSpPr>
            <a:spLocks noGrp="1" noChangeArrowheads="1"/>
          </p:cNvSpPr>
          <p:nvPr>
            <p:ph type="body" idx="1"/>
          </p:nvPr>
        </p:nvSpPr>
        <p:spPr/>
        <p:txBody>
          <a:bodyPr/>
          <a:lstStyle/>
          <a:p>
            <a:pPr eaLnBrk="1" hangingPunct="1">
              <a:lnSpc>
                <a:spcPct val="80000"/>
              </a:lnSpc>
            </a:pPr>
            <a:r>
              <a:rPr lang="en-US" altLang="en-US" sz="3200">
                <a:latin typeface="Arial" panose="020B0604020202020204" pitchFamily="34" charset="0"/>
                <a:ea typeface="MS PGothic" panose="020B0600070205080204" pitchFamily="34" charset="-128"/>
              </a:rPr>
              <a:t>Costs of payment card system have to be paid by some combination of:</a:t>
            </a:r>
          </a:p>
          <a:p>
            <a:pPr lvl="1" eaLnBrk="1" hangingPunct="1">
              <a:lnSpc>
                <a:spcPct val="80000"/>
              </a:lnSpc>
            </a:pPr>
            <a:r>
              <a:rPr lang="en-US" altLang="en-US" sz="2800">
                <a:latin typeface="Arial" panose="020B0604020202020204" pitchFamily="34" charset="0"/>
              </a:rPr>
              <a:t>merchants (those who accept cards);</a:t>
            </a:r>
          </a:p>
          <a:p>
            <a:pPr lvl="1" eaLnBrk="1" hangingPunct="1">
              <a:lnSpc>
                <a:spcPct val="80000"/>
              </a:lnSpc>
            </a:pPr>
            <a:r>
              <a:rPr lang="en-US" altLang="en-US" sz="2800">
                <a:latin typeface="Arial" panose="020B0604020202020204" pitchFamily="34" charset="0"/>
              </a:rPr>
              <a:t>banks (those who issue cards); and</a:t>
            </a:r>
          </a:p>
          <a:p>
            <a:pPr lvl="1">
              <a:lnSpc>
                <a:spcPct val="80000"/>
              </a:lnSpc>
            </a:pPr>
            <a:r>
              <a:rPr lang="en-US" altLang="en-US" sz="2800">
                <a:latin typeface="Arial" panose="020B0604020202020204" pitchFamily="34" charset="0"/>
              </a:rPr>
              <a:t>their respective customers.</a:t>
            </a:r>
          </a:p>
          <a:p>
            <a:pPr>
              <a:lnSpc>
                <a:spcPct val="80000"/>
              </a:lnSpc>
            </a:pPr>
            <a:r>
              <a:rPr lang="en-US" altLang="en-US" sz="3100">
                <a:latin typeface="Arial" panose="020B0604020202020204" pitchFamily="34" charset="0"/>
              </a:rPr>
              <a:t>Estimated loss to banks of approximately $6.6 to $8.6 billion as a result of Durbin Amendment</a:t>
            </a:r>
          </a:p>
          <a:p>
            <a:pPr>
              <a:lnSpc>
                <a:spcPct val="80000"/>
              </a:lnSpc>
            </a:pPr>
            <a:r>
              <a:rPr lang="en-US" altLang="en-US" sz="3100">
                <a:latin typeface="Arial" panose="020B0604020202020204" pitchFamily="34" charset="0"/>
                <a:ea typeface="MS PGothic" panose="020B0600070205080204" pitchFamily="34" charset="-128"/>
              </a:rPr>
              <a:t>Banks needed to recoup those losses … </a:t>
            </a:r>
            <a:endParaRPr lang="en-US" altLang="en-US" sz="3500">
              <a:latin typeface="Arial" panose="020B0604020202020204" pitchFamily="34" charset="0"/>
              <a:ea typeface="MS PGothic" panose="020B0600070205080204" pitchFamily="34" charset="-128"/>
            </a:endParaRPr>
          </a:p>
          <a:p>
            <a:pPr lvl="1" eaLnBrk="1" hangingPunct="1">
              <a:lnSpc>
                <a:spcPct val="80000"/>
              </a:lnSpc>
            </a:pPr>
            <a:endParaRPr lang="en-US" altLang="en-US" sz="2800">
              <a:latin typeface="Arial" panose="020B0604020202020204" pitchFamily="34" charset="0"/>
            </a:endParaRPr>
          </a:p>
        </p:txBody>
      </p:sp>
      <p:sp>
        <p:nvSpPr>
          <p:cNvPr id="3" name="Slide Number Placeholder 2">
            <a:extLst>
              <a:ext uri="{FF2B5EF4-FFF2-40B4-BE49-F238E27FC236}">
                <a16:creationId xmlns:a16="http://schemas.microsoft.com/office/drawing/2014/main" id="{949C735C-8386-4B4E-B60A-02A11EF10706}"/>
              </a:ext>
            </a:extLst>
          </p:cNvPr>
          <p:cNvSpPr>
            <a:spLocks noGrp="1"/>
          </p:cNvSpPr>
          <p:nvPr>
            <p:ph type="sldNum" sz="quarter" idx="10"/>
          </p:nvPr>
        </p:nvSpPr>
        <p:spPr>
          <a:xfrm>
            <a:off x="0" y="1271588"/>
            <a:ext cx="533400" cy="244475"/>
          </a:xfrm>
        </p:spPr>
        <p:txBody>
          <a:bodyPr>
            <a:normAutofit fontScale="85000" lnSpcReduction="20000"/>
          </a:bodyPr>
          <a:lstStyle/>
          <a:p>
            <a:pPr>
              <a:defRPr/>
            </a:pPr>
            <a:r>
              <a:rPr lang="en-US"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0C41CA7-32DA-49C9-94D7-C80BD70DB578}"/>
              </a:ext>
            </a:extLst>
          </p:cNvPr>
          <p:cNvSpPr>
            <a:spLocks noGrp="1" noChangeArrowheads="1"/>
          </p:cNvSpPr>
          <p:nvPr>
            <p:ph type="title"/>
          </p:nvPr>
        </p:nvSpPr>
        <p:spPr/>
        <p:txBody>
          <a:bodyPr/>
          <a:lstStyle/>
          <a:p>
            <a:r>
              <a:rPr lang="en-US" altLang="en-US">
                <a:latin typeface="Arial" panose="020B0604020202020204" pitchFamily="34" charset="0"/>
              </a:rPr>
              <a:t>Effects of Durbin Amendment</a:t>
            </a:r>
          </a:p>
        </p:txBody>
      </p:sp>
      <p:sp>
        <p:nvSpPr>
          <p:cNvPr id="37891" name="Content Placeholder 2">
            <a:extLst>
              <a:ext uri="{FF2B5EF4-FFF2-40B4-BE49-F238E27FC236}">
                <a16:creationId xmlns:a16="http://schemas.microsoft.com/office/drawing/2014/main" id="{50ECC3D2-152A-4872-954D-57BBD9B876F8}"/>
              </a:ext>
            </a:extLst>
          </p:cNvPr>
          <p:cNvSpPr>
            <a:spLocks noGrp="1" noChangeArrowheads="1"/>
          </p:cNvSpPr>
          <p:nvPr>
            <p:ph idx="1"/>
          </p:nvPr>
        </p:nvSpPr>
        <p:spPr/>
        <p:txBody>
          <a:bodyPr/>
          <a:lstStyle/>
          <a:p>
            <a:r>
              <a:rPr lang="en-US" altLang="en-US" sz="2800">
                <a:latin typeface="Arial" panose="020B0604020202020204" pitchFamily="34" charset="0"/>
              </a:rPr>
              <a:t>Intended Effects: Lower Interchange Fees</a:t>
            </a:r>
          </a:p>
          <a:p>
            <a:r>
              <a:rPr lang="en-US" altLang="en-US" sz="2800">
                <a:latin typeface="Arial" panose="020B0604020202020204" pitchFamily="34" charset="0"/>
              </a:rPr>
              <a:t>Unintended Effects:</a:t>
            </a:r>
          </a:p>
          <a:p>
            <a:pPr lvl="1"/>
            <a:r>
              <a:rPr lang="en-US" altLang="en-US" sz="2400">
                <a:latin typeface="Arial" panose="020B0604020202020204" pitchFamily="34" charset="0"/>
              </a:rPr>
              <a:t>Term Repricing</a:t>
            </a:r>
          </a:p>
          <a:p>
            <a:pPr lvl="1"/>
            <a:r>
              <a:rPr lang="en-US" altLang="en-US" sz="2400">
                <a:latin typeface="Arial" panose="020B0604020202020204" pitchFamily="34" charset="0"/>
              </a:rPr>
              <a:t>Product Substitution</a:t>
            </a:r>
          </a:p>
          <a:p>
            <a:pPr lvl="1"/>
            <a:r>
              <a:rPr lang="en-US" altLang="en-US" sz="2400">
                <a:latin typeface="Arial" panose="020B0604020202020204" pitchFamily="34" charset="0"/>
              </a:rPr>
              <a:t>Rationing</a:t>
            </a:r>
          </a:p>
          <a:p>
            <a:pPr lvl="1"/>
            <a:r>
              <a:rPr lang="en-US" altLang="en-US" sz="2400">
                <a:latin typeface="Arial" panose="020B0604020202020204" pitchFamily="34" charset="0"/>
              </a:rPr>
              <a:t>Dynamic Effects</a:t>
            </a:r>
            <a:endParaRPr lang="en-US" altLang="en-US" sz="2800">
              <a:latin typeface="Arial" panose="020B0604020202020204" pitchFamily="34" charset="0"/>
            </a:endParaRPr>
          </a:p>
          <a:p>
            <a:r>
              <a:rPr lang="en-US" altLang="en-US" sz="2800">
                <a:latin typeface="Arial" panose="020B0604020202020204" pitchFamily="34" charset="0"/>
              </a:rPr>
              <a:t>Unintended Effect: Regulatory Arbitrage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A7D3C48-8AB4-4727-BA1A-7D957F8C5ACB}"/>
              </a:ext>
            </a:extLst>
          </p:cNvPr>
          <p:cNvSpPr>
            <a:spLocks noGrp="1" noChangeArrowheads="1"/>
          </p:cNvSpPr>
          <p:nvPr>
            <p:ph type="title"/>
          </p:nvPr>
        </p:nvSpPr>
        <p:spPr/>
        <p:txBody>
          <a:bodyPr/>
          <a:lstStyle/>
          <a:p>
            <a:r>
              <a:rPr lang="en-US" altLang="en-US">
                <a:latin typeface="Arial" panose="020B0604020202020204" pitchFamily="34" charset="0"/>
              </a:rPr>
              <a:t>Intended Effect: Average Interchange</a:t>
            </a:r>
            <a:br>
              <a:rPr lang="en-US" altLang="en-US">
                <a:latin typeface="Arial" panose="020B0604020202020204" pitchFamily="34" charset="0"/>
              </a:rPr>
            </a:br>
            <a:endParaRPr lang="en-US" altLang="en-US">
              <a:latin typeface="Arial" panose="020B0604020202020204" pitchFamily="34" charset="0"/>
            </a:endParaRPr>
          </a:p>
        </p:txBody>
      </p:sp>
      <p:pic>
        <p:nvPicPr>
          <p:cNvPr id="38915" name="Content Placeholder 4">
            <a:extLst>
              <a:ext uri="{FF2B5EF4-FFF2-40B4-BE49-F238E27FC236}">
                <a16:creationId xmlns:a16="http://schemas.microsoft.com/office/drawing/2014/main" id="{6B8B0289-EA12-4B47-8787-396F9C7069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79450" y="1752600"/>
            <a:ext cx="8007350" cy="452913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C207F08-923D-4F39-A699-2F87589542C8}"/>
              </a:ext>
            </a:extLst>
          </p:cNvPr>
          <p:cNvSpPr>
            <a:spLocks noGrp="1" noChangeArrowheads="1"/>
          </p:cNvSpPr>
          <p:nvPr>
            <p:ph type="title"/>
          </p:nvPr>
        </p:nvSpPr>
        <p:spPr/>
        <p:txBody>
          <a:bodyPr/>
          <a:lstStyle/>
          <a:p>
            <a:r>
              <a:rPr lang="en-US" altLang="en-US">
                <a:latin typeface="Arial" panose="020B0604020202020204" pitchFamily="34" charset="0"/>
              </a:rPr>
              <a:t>Effects on Consumers</a:t>
            </a:r>
          </a:p>
        </p:txBody>
      </p:sp>
      <p:pic>
        <p:nvPicPr>
          <p:cNvPr id="39939" name="Picture 2">
            <a:extLst>
              <a:ext uri="{FF2B5EF4-FFF2-40B4-BE49-F238E27FC236}">
                <a16:creationId xmlns:a16="http://schemas.microsoft.com/office/drawing/2014/main" id="{EE80449A-C839-4245-A491-F3B7188BBB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828800"/>
            <a:ext cx="8229600"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18614C7-D6D4-4C41-A807-535079B6D394}"/>
              </a:ext>
            </a:extLst>
          </p:cNvPr>
          <p:cNvSpPr>
            <a:spLocks noGrp="1" noChangeArrowheads="1"/>
          </p:cNvSpPr>
          <p:nvPr>
            <p:ph type="title"/>
          </p:nvPr>
        </p:nvSpPr>
        <p:spPr/>
        <p:txBody>
          <a:bodyPr/>
          <a:lstStyle/>
          <a:p>
            <a:r>
              <a:rPr lang="en-US" altLang="en-US">
                <a:latin typeface="Arial" panose="020B0604020202020204" pitchFamily="34" charset="0"/>
              </a:rPr>
              <a:t>Effect on Fees</a:t>
            </a:r>
          </a:p>
        </p:txBody>
      </p:sp>
      <p:graphicFrame>
        <p:nvGraphicFramePr>
          <p:cNvPr id="40963" name="Chart 3">
            <a:extLst>
              <a:ext uri="{FF2B5EF4-FFF2-40B4-BE49-F238E27FC236}">
                <a16:creationId xmlns:a16="http://schemas.microsoft.com/office/drawing/2014/main" id="{FC928BBF-4CE8-4242-98FE-CB400293C646}"/>
              </a:ext>
            </a:extLst>
          </p:cNvPr>
          <p:cNvGraphicFramePr>
            <a:graphicFrameLocks/>
          </p:cNvGraphicFramePr>
          <p:nvPr/>
        </p:nvGraphicFramePr>
        <p:xfrm>
          <a:off x="330200" y="1701800"/>
          <a:ext cx="8483600" cy="4445000"/>
        </p:xfrm>
        <a:graphic>
          <a:graphicData uri="http://schemas.openxmlformats.org/presentationml/2006/ole">
            <mc:AlternateContent xmlns:mc="http://schemas.openxmlformats.org/markup-compatibility/2006">
              <mc:Choice xmlns:v="urn:schemas-microsoft-com:vml" Requires="v">
                <p:oleObj spid="_x0000_s40967" r:id="rId3" imgW="8486367" imgH="4444369" progId="Excel.Chart.8">
                  <p:embed/>
                </p:oleObj>
              </mc:Choice>
              <mc:Fallback>
                <p:oleObj r:id="rId3" imgW="8486367" imgH="4444369"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1701800"/>
                        <a:ext cx="8483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D6C545C-7DA6-4B0A-8632-D540BFC35422}"/>
              </a:ext>
            </a:extLst>
          </p:cNvPr>
          <p:cNvSpPr>
            <a:spLocks noGrp="1" noChangeArrowheads="1"/>
          </p:cNvSpPr>
          <p:nvPr>
            <p:ph type="title"/>
          </p:nvPr>
        </p:nvSpPr>
        <p:spPr/>
        <p:txBody>
          <a:bodyPr/>
          <a:lstStyle/>
          <a:p>
            <a:r>
              <a:rPr lang="en-US" altLang="en-US">
                <a:latin typeface="Arial" panose="020B0604020202020204" pitchFamily="34" charset="0"/>
              </a:rPr>
              <a:t>Bank Fees</a:t>
            </a:r>
          </a:p>
        </p:txBody>
      </p:sp>
      <p:sp>
        <p:nvSpPr>
          <p:cNvPr id="41987" name="Content Placeholder 2">
            <a:extLst>
              <a:ext uri="{FF2B5EF4-FFF2-40B4-BE49-F238E27FC236}">
                <a16:creationId xmlns:a16="http://schemas.microsoft.com/office/drawing/2014/main" id="{D4CE49C2-EB72-4C87-8941-12D450A0B167}"/>
              </a:ext>
            </a:extLst>
          </p:cNvPr>
          <p:cNvSpPr>
            <a:spLocks noGrp="1" noChangeArrowheads="1"/>
          </p:cNvSpPr>
          <p:nvPr>
            <p:ph idx="1"/>
          </p:nvPr>
        </p:nvSpPr>
        <p:spPr/>
        <p:txBody>
          <a:bodyPr/>
          <a:lstStyle/>
          <a:p>
            <a:pPr marL="0" indent="0">
              <a:buFont typeface="Wingdings" panose="05000000000000000000" pitchFamily="2" charset="2"/>
              <a:buNone/>
            </a:pPr>
            <a:r>
              <a:rPr lang="en-US" altLang="en-US">
                <a:latin typeface="Arial" panose="020B0604020202020204" pitchFamily="34" charset="0"/>
              </a:rPr>
              <a:t> </a:t>
            </a:r>
          </a:p>
        </p:txBody>
      </p:sp>
      <p:pic>
        <p:nvPicPr>
          <p:cNvPr id="41988" name="Picture 3" descr="graph showing fees for checking accounts">
            <a:extLst>
              <a:ext uri="{FF2B5EF4-FFF2-40B4-BE49-F238E27FC236}">
                <a16:creationId xmlns:a16="http://schemas.microsoft.com/office/drawing/2014/main" id="{050C288C-5EA2-4DEC-A4D1-7E0E50014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D78BC38E-0E36-4A26-998F-3DD68A0A7450}"/>
              </a:ext>
            </a:extLst>
          </p:cNvPr>
          <p:cNvCxnSpPr/>
          <p:nvPr/>
        </p:nvCxnSpPr>
        <p:spPr bwMode="auto">
          <a:xfrm flipV="1">
            <a:off x="4419600" y="1828800"/>
            <a:ext cx="0" cy="35052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41990" name="TextBox 6">
            <a:extLst>
              <a:ext uri="{FF2B5EF4-FFF2-40B4-BE49-F238E27FC236}">
                <a16:creationId xmlns:a16="http://schemas.microsoft.com/office/drawing/2014/main" id="{CC71A380-604D-4664-98A5-ED8C3782ED13}"/>
              </a:ext>
            </a:extLst>
          </p:cNvPr>
          <p:cNvSpPr txBox="1">
            <a:spLocks noChangeArrowheads="1"/>
          </p:cNvSpPr>
          <p:nvPr/>
        </p:nvSpPr>
        <p:spPr bwMode="auto">
          <a:xfrm>
            <a:off x="4038600" y="1643063"/>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EC325"/>
              </a:buClr>
              <a:buFont typeface="Wingdings" panose="05000000000000000000" pitchFamily="2" charset="2"/>
              <a:buChar char="§"/>
              <a:defRPr>
                <a:solidFill>
                  <a:schemeClr val="tx1"/>
                </a:solidFill>
                <a:latin typeface="Arial" panose="020B0604020202020204" pitchFamily="34" charset="0"/>
                <a:ea typeface="ヒラギノ角ゴ Pro W3" charset="-128"/>
              </a:defRPr>
            </a:lvl1pPr>
            <a:lvl2pPr marL="742950" indent="-285750">
              <a:spcBef>
                <a:spcPct val="20000"/>
              </a:spcBef>
              <a:buClr>
                <a:srgbClr val="FEC325"/>
              </a:buClr>
              <a:buFont typeface="Wingdings" panose="05000000000000000000" pitchFamily="2" charset="2"/>
              <a:buChar char="§"/>
              <a:defRPr sz="1600">
                <a:solidFill>
                  <a:schemeClr val="tx1"/>
                </a:solidFill>
                <a:latin typeface="Arial" panose="020B0604020202020204" pitchFamily="34" charset="0"/>
                <a:ea typeface="ヒラギノ角ゴ Pro W3" charset="-128"/>
              </a:defRPr>
            </a:lvl2pPr>
            <a:lvl3pPr marL="1143000" indent="-228600">
              <a:spcBef>
                <a:spcPct val="20000"/>
              </a:spcBef>
              <a:buClr>
                <a:srgbClr val="FEC325"/>
              </a:buClr>
              <a:buFont typeface="Wingdings" panose="05000000000000000000" pitchFamily="2" charset="2"/>
              <a:buChar char="§"/>
              <a:defRPr sz="1400">
                <a:solidFill>
                  <a:schemeClr val="tx1"/>
                </a:solidFill>
                <a:latin typeface="Arial" panose="020B0604020202020204" pitchFamily="34" charset="0"/>
                <a:ea typeface="ヒラギノ角ゴ Pro W3" charset="-128"/>
              </a:defRPr>
            </a:lvl3pPr>
            <a:lvl4pPr marL="1600200" indent="-228600">
              <a:spcBef>
                <a:spcPct val="20000"/>
              </a:spcBef>
              <a:buClr>
                <a:srgbClr val="FEC325"/>
              </a:buClr>
              <a:buFont typeface="Wingdings" panose="05000000000000000000" pitchFamily="2" charset="2"/>
              <a:buChar char="§"/>
              <a:defRPr sz="1200">
                <a:solidFill>
                  <a:schemeClr val="tx1"/>
                </a:solidFill>
                <a:latin typeface="Arial" panose="020B0604020202020204" pitchFamily="34" charset="0"/>
                <a:ea typeface="ヒラギノ角ゴ Pro W3" charset="-128"/>
              </a:defRPr>
            </a:lvl4pPr>
            <a:lvl5pPr marL="2057400" indent="-228600">
              <a:spcBef>
                <a:spcPct val="20000"/>
              </a:spcBef>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9pPr>
          </a:lstStyle>
          <a:p>
            <a:pPr>
              <a:spcBef>
                <a:spcPct val="0"/>
              </a:spcBef>
              <a:buClrTx/>
              <a:buFontTx/>
              <a:buNone/>
            </a:pPr>
            <a:r>
              <a:rPr lang="en-US" altLang="en-US">
                <a:latin typeface="Arial MT" pitchFamily="80" charset="0"/>
              </a:rPr>
              <a:t>2009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F2DC568-C504-413A-A5B1-0D73E8C34A9F}"/>
              </a:ext>
            </a:extLst>
          </p:cNvPr>
          <p:cNvSpPr>
            <a:spLocks noGrp="1" noChangeArrowheads="1"/>
          </p:cNvSpPr>
          <p:nvPr>
            <p:ph type="title"/>
          </p:nvPr>
        </p:nvSpPr>
        <p:spPr/>
        <p:txBody>
          <a:bodyPr/>
          <a:lstStyle/>
          <a:p>
            <a:pPr eaLnBrk="1" hangingPunct="1"/>
            <a:r>
              <a:rPr lang="en-US" altLang="en-US" sz="2000">
                <a:latin typeface="Arial" panose="020B0604020202020204" pitchFamily="34" charset="0"/>
              </a:rPr>
              <a:t>Average minimum holding needed to avoid fees </a:t>
            </a:r>
            <a:br>
              <a:rPr lang="en-US" altLang="en-US" sz="2000">
                <a:latin typeface="Arial" panose="020B0604020202020204" pitchFamily="34" charset="0"/>
              </a:rPr>
            </a:br>
            <a:r>
              <a:rPr lang="en-US" altLang="en-US" sz="2000">
                <a:latin typeface="Arial" panose="020B0604020202020204" pitchFamily="34" charset="0"/>
              </a:rPr>
              <a:t>(non-interest accounts)</a:t>
            </a:r>
          </a:p>
        </p:txBody>
      </p:sp>
      <p:graphicFrame>
        <p:nvGraphicFramePr>
          <p:cNvPr id="4" name="Chart 3">
            <a:extLst>
              <a:ext uri="{FF2B5EF4-FFF2-40B4-BE49-F238E27FC236}">
                <a16:creationId xmlns:a16="http://schemas.microsoft.com/office/drawing/2014/main" id="{14D97632-8988-48AC-B132-A0274AF8CE65}"/>
              </a:ext>
            </a:extLst>
          </p:cNvPr>
          <p:cNvGraphicFramePr>
            <a:graphicFrameLocks/>
          </p:cNvGraphicFramePr>
          <p:nvPr/>
        </p:nvGraphicFramePr>
        <p:xfrm>
          <a:off x="293580" y="1686800"/>
          <a:ext cx="8655211" cy="471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2BDF34E6-1097-4EFF-87BB-97DB02B83FDE}"/>
              </a:ext>
            </a:extLst>
          </p:cNvPr>
          <p:cNvSpPr>
            <a:spLocks noGrp="1"/>
          </p:cNvSpPr>
          <p:nvPr>
            <p:ph type="sldNum" sz="quarter" idx="10"/>
          </p:nvPr>
        </p:nvSpPr>
        <p:spPr>
          <a:xfrm>
            <a:off x="0" y="1271588"/>
            <a:ext cx="533400" cy="244475"/>
          </a:xfrm>
        </p:spPr>
        <p:txBody>
          <a:bodyPr>
            <a:normAutofit fontScale="85000" lnSpcReduction="20000"/>
          </a:bodyPr>
          <a:lstStyle/>
          <a:p>
            <a:pPr>
              <a:defRPr/>
            </a:pPr>
            <a:r>
              <a:rPr lang="en-US"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11EC0AD-0B7C-4A75-8901-B7C3430CEF29}"/>
              </a:ext>
            </a:extLst>
          </p:cNvPr>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2400">
                <a:latin typeface="Arial" panose="020B0604020202020204" pitchFamily="34" charset="0"/>
                <a:ea typeface="MS PGothic" panose="020B0600070205080204" pitchFamily="34" charset="-128"/>
              </a:rPr>
              <a:t>Free Accounts: Covered v. Exempt Banks</a:t>
            </a:r>
          </a:p>
        </p:txBody>
      </p:sp>
      <p:sp>
        <p:nvSpPr>
          <p:cNvPr id="44035" name="Content Placeholder 1">
            <a:extLst>
              <a:ext uri="{FF2B5EF4-FFF2-40B4-BE49-F238E27FC236}">
                <a16:creationId xmlns:a16="http://schemas.microsoft.com/office/drawing/2014/main" id="{83BEC59A-EF12-4EFC-A476-272B0C8A991B}"/>
              </a:ext>
            </a:extLst>
          </p:cNvPr>
          <p:cNvSpPr>
            <a:spLocks noGrp="1" noChangeArrowheads="1"/>
          </p:cNvSpPr>
          <p:nvPr>
            <p:ph sz="quarter" idx="1"/>
          </p:nvPr>
        </p:nvSpPr>
        <p:spPr/>
        <p:txBody>
          <a:bodyPr/>
          <a:lstStyle/>
          <a:p>
            <a:endParaRPr lang="en-US" altLang="en-US">
              <a:latin typeface="Arial" panose="020B0604020202020204" pitchFamily="34" charset="0"/>
            </a:endParaRPr>
          </a:p>
        </p:txBody>
      </p:sp>
      <p:graphicFrame>
        <p:nvGraphicFramePr>
          <p:cNvPr id="6" name="Chart 5">
            <a:extLst>
              <a:ext uri="{FF2B5EF4-FFF2-40B4-BE49-F238E27FC236}">
                <a16:creationId xmlns:a16="http://schemas.microsoft.com/office/drawing/2014/main" id="{0BF46B03-2BA4-437D-9519-4006EBC1E29D}"/>
              </a:ext>
            </a:extLst>
          </p:cNvPr>
          <p:cNvGraphicFramePr>
            <a:graphicFrameLocks/>
          </p:cNvGraphicFramePr>
          <p:nvPr/>
        </p:nvGraphicFramePr>
        <p:xfrm>
          <a:off x="202062" y="1905000"/>
          <a:ext cx="8691906"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E88699F-4B6A-4963-BF57-84CF0C725C8C}"/>
              </a:ext>
            </a:extLst>
          </p:cNvPr>
          <p:cNvSpPr>
            <a:spLocks noGrp="1"/>
          </p:cNvSpPr>
          <p:nvPr>
            <p:ph type="sldNum" sz="quarter" idx="10"/>
          </p:nvPr>
        </p:nvSpPr>
        <p:spPr>
          <a:xfrm>
            <a:off x="0" y="1271588"/>
            <a:ext cx="533400" cy="244475"/>
          </a:xfrm>
        </p:spPr>
        <p:txBody>
          <a:bodyPr>
            <a:normAutofit fontScale="85000" lnSpcReduction="20000"/>
          </a:bodyPr>
          <a:lstStyle/>
          <a:p>
            <a:pPr>
              <a:defRPr/>
            </a:pPr>
            <a:r>
              <a:rPr lang="en-US"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2B2E007-177B-434A-849D-095C883122B8}"/>
              </a:ext>
            </a:extLst>
          </p:cNvPr>
          <p:cNvSpPr>
            <a:spLocks noGrp="1" noChangeArrowheads="1"/>
          </p:cNvSpPr>
          <p:nvPr>
            <p:ph type="title"/>
          </p:nvPr>
        </p:nvSpPr>
        <p:spPr/>
        <p:txBody>
          <a:bodyPr/>
          <a:lstStyle/>
          <a:p>
            <a:pPr eaLnBrk="1" hangingPunct="1"/>
            <a:r>
              <a:rPr lang="en-US" altLang="en-US">
                <a:latin typeface="Arial" panose="020B0604020202020204" pitchFamily="34" charset="0"/>
              </a:rPr>
              <a:t>Effect on Poor</a:t>
            </a:r>
          </a:p>
        </p:txBody>
      </p:sp>
      <p:sp>
        <p:nvSpPr>
          <p:cNvPr id="45059" name="Rectangle 3">
            <a:extLst>
              <a:ext uri="{FF2B5EF4-FFF2-40B4-BE49-F238E27FC236}">
                <a16:creationId xmlns:a16="http://schemas.microsoft.com/office/drawing/2014/main" id="{B3C1336B-E90B-4CB1-AC1C-4A1A34CE2151}"/>
              </a:ext>
            </a:extLst>
          </p:cNvPr>
          <p:cNvSpPr>
            <a:spLocks noGrp="1" noChangeArrowheads="1"/>
          </p:cNvSpPr>
          <p:nvPr>
            <p:ph type="body" idx="1"/>
          </p:nvPr>
        </p:nvSpPr>
        <p:spPr>
          <a:xfrm>
            <a:off x="381000" y="1643063"/>
            <a:ext cx="8305800" cy="4452937"/>
          </a:xfrm>
        </p:spPr>
        <p:txBody>
          <a:bodyPr/>
          <a:lstStyle/>
          <a:p>
            <a:pPr eaLnBrk="1" hangingPunct="1"/>
            <a:r>
              <a:rPr lang="en-US" altLang="en-US" sz="2400" dirty="0">
                <a:latin typeface="Arial" panose="020B0604020202020204" pitchFamily="34" charset="0"/>
              </a:rPr>
              <a:t>Increased fees helped drive consumers out of mainstream banking system</a:t>
            </a:r>
          </a:p>
          <a:p>
            <a:r>
              <a:rPr lang="en-US" altLang="en-US" sz="2400" dirty="0">
                <a:latin typeface="Arial" panose="020B0604020202020204" pitchFamily="34" charset="0"/>
              </a:rPr>
              <a:t>Over 1 million increase in unbanked (10%) ’09-’11</a:t>
            </a:r>
          </a:p>
          <a:p>
            <a:pPr lvl="1"/>
            <a:r>
              <a:rPr lang="en-US" altLang="en-US" sz="2000" dirty="0">
                <a:latin typeface="Arial" panose="020B0604020202020204" pitchFamily="34" charset="0"/>
              </a:rPr>
              <a:t>Mostly lower-income consumers</a:t>
            </a:r>
          </a:p>
          <a:p>
            <a:pPr lvl="1"/>
            <a:r>
              <a:rPr lang="en-US" altLang="en-US" sz="2000" dirty="0">
                <a:latin typeface="Arial" panose="020B0604020202020204" pitchFamily="34" charset="0"/>
              </a:rPr>
              <a:t>Face higher cost of </a:t>
            </a:r>
            <a:r>
              <a:rPr lang="en-GB" altLang="en-US" sz="2000" dirty="0">
                <a:latin typeface="Arial" panose="020B0604020202020204" pitchFamily="34" charset="0"/>
              </a:rPr>
              <a:t>cheque</a:t>
            </a:r>
            <a:r>
              <a:rPr lang="en-US" altLang="en-US" sz="2000" dirty="0">
                <a:latin typeface="Arial" panose="020B0604020202020204" pitchFamily="34" charset="0"/>
              </a:rPr>
              <a:t> cashing</a:t>
            </a:r>
          </a:p>
          <a:p>
            <a:pPr lvl="1"/>
            <a:r>
              <a:rPr lang="en-US" altLang="en-US" sz="2000" dirty="0">
                <a:latin typeface="Arial" panose="020B0604020202020204" pitchFamily="34" charset="0"/>
              </a:rPr>
              <a:t>Higher cost of loans (payday lenders, pawn shops)</a:t>
            </a:r>
          </a:p>
          <a:p>
            <a:pPr eaLnBrk="1" hangingPunct="1"/>
            <a:r>
              <a:rPr lang="en-US" altLang="en-US" sz="2400" dirty="0">
                <a:latin typeface="Arial" panose="020B0604020202020204" pitchFamily="34" charset="0"/>
              </a:rPr>
              <a:t>Increased use of prepaid cards</a:t>
            </a:r>
          </a:p>
          <a:p>
            <a:pPr eaLnBrk="1" hangingPunct="1"/>
            <a:r>
              <a:rPr lang="en-US" altLang="en-US" sz="2400" dirty="0">
                <a:latin typeface="Arial" panose="020B0604020202020204" pitchFamily="34" charset="0"/>
              </a:rPr>
              <a:t>Higher-Income switched to credit: Still get rewards</a:t>
            </a:r>
          </a:p>
          <a:p>
            <a:pPr eaLnBrk="1" hangingPunct="1"/>
            <a:r>
              <a:rPr lang="en-US" altLang="en-US" sz="2400" dirty="0">
                <a:latin typeface="Arial" panose="020B0604020202020204" pitchFamily="34" charset="0"/>
              </a:rPr>
              <a:t>Debit card rewards reduced or eliminated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F4B2-AC95-4DE3-B8FB-F631D99B063D}"/>
              </a:ext>
            </a:extLst>
          </p:cNvPr>
          <p:cNvSpPr>
            <a:spLocks noGrp="1"/>
          </p:cNvSpPr>
          <p:nvPr>
            <p:ph type="title"/>
          </p:nvPr>
        </p:nvSpPr>
        <p:spPr/>
        <p:txBody>
          <a:bodyPr/>
          <a:lstStyle/>
          <a:p>
            <a:r>
              <a:rPr lang="en-US" dirty="0"/>
              <a:t>Effects of Durbin on Payment Choice</a:t>
            </a:r>
          </a:p>
        </p:txBody>
      </p:sp>
      <p:sp>
        <p:nvSpPr>
          <p:cNvPr id="3" name="Content Placeholder 2">
            <a:extLst>
              <a:ext uri="{FF2B5EF4-FFF2-40B4-BE49-F238E27FC236}">
                <a16:creationId xmlns:a16="http://schemas.microsoft.com/office/drawing/2014/main" id="{65A1E776-2F36-4314-90BE-DAE4231A1E8D}"/>
              </a:ext>
            </a:extLst>
          </p:cNvPr>
          <p:cNvSpPr>
            <a:spLocks noGrp="1"/>
          </p:cNvSpPr>
          <p:nvPr>
            <p:ph idx="1"/>
          </p:nvPr>
        </p:nvSpPr>
        <p:spPr>
          <a:xfrm>
            <a:off x="381000" y="1643063"/>
            <a:ext cx="8229600" cy="4452937"/>
          </a:xfrm>
        </p:spPr>
        <p:txBody>
          <a:bodyPr/>
          <a:lstStyle/>
          <a:p>
            <a:r>
              <a:rPr lang="en-US" dirty="0"/>
              <a:t>Rapid Credit growth mainly for transactional use</a:t>
            </a:r>
          </a:p>
        </p:txBody>
      </p:sp>
      <p:pic>
        <p:nvPicPr>
          <p:cNvPr id="5" name="Picture 4">
            <a:extLst>
              <a:ext uri="{FF2B5EF4-FFF2-40B4-BE49-F238E27FC236}">
                <a16:creationId xmlns:a16="http://schemas.microsoft.com/office/drawing/2014/main" id="{CED1C0A6-AE75-4A41-AF8A-FC67BD38DD80}"/>
              </a:ext>
            </a:extLst>
          </p:cNvPr>
          <p:cNvPicPr>
            <a:picLocks noChangeAspect="1"/>
          </p:cNvPicPr>
          <p:nvPr/>
        </p:nvPicPr>
        <p:blipFill>
          <a:blip r:embed="rId2"/>
          <a:stretch>
            <a:fillRect/>
          </a:stretch>
        </p:blipFill>
        <p:spPr>
          <a:xfrm>
            <a:off x="608483" y="2057400"/>
            <a:ext cx="8002117" cy="4401185"/>
          </a:xfrm>
          <a:prstGeom prst="rect">
            <a:avLst/>
          </a:prstGeom>
        </p:spPr>
      </p:pic>
    </p:spTree>
    <p:extLst>
      <p:ext uri="{BB962C8B-B14F-4D97-AF65-F5344CB8AC3E}">
        <p14:creationId xmlns:p14="http://schemas.microsoft.com/office/powerpoint/2010/main" val="90932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FB5D1E0-63DB-4E6E-9D04-BB3910F0F3A2}"/>
              </a:ext>
            </a:extLst>
          </p:cNvPr>
          <p:cNvSpPr>
            <a:spLocks noGrp="1" noChangeArrowheads="1"/>
          </p:cNvSpPr>
          <p:nvPr>
            <p:ph type="title"/>
          </p:nvPr>
        </p:nvSpPr>
        <p:spPr/>
        <p:txBody>
          <a:bodyPr/>
          <a:lstStyle/>
          <a:p>
            <a:r>
              <a:rPr lang="en-US" altLang="en-US">
                <a:latin typeface="Arial" panose="020B0604020202020204" pitchFamily="34" charset="0"/>
              </a:rPr>
              <a:t>Average Transaction Size by Payment Method (2024)</a:t>
            </a:r>
          </a:p>
        </p:txBody>
      </p:sp>
      <p:pic>
        <p:nvPicPr>
          <p:cNvPr id="8195" name="Content Placeholder 3">
            <a:extLst>
              <a:ext uri="{FF2B5EF4-FFF2-40B4-BE49-F238E27FC236}">
                <a16:creationId xmlns:a16="http://schemas.microsoft.com/office/drawing/2014/main" id="{6430B715-2A48-4D69-A6AC-857496C4E0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752600"/>
            <a:ext cx="8229600" cy="44958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E131E17-DA48-415C-B8A4-C6AC08E1B016}"/>
              </a:ext>
            </a:extLst>
          </p:cNvPr>
          <p:cNvSpPr>
            <a:spLocks noGrp="1" noChangeArrowheads="1"/>
          </p:cNvSpPr>
          <p:nvPr>
            <p:ph type="title"/>
          </p:nvPr>
        </p:nvSpPr>
        <p:spPr/>
        <p:txBody>
          <a:bodyPr/>
          <a:lstStyle/>
          <a:p>
            <a:r>
              <a:rPr lang="en-US" altLang="en-US">
                <a:latin typeface="Arial" panose="020B0604020202020204" pitchFamily="34" charset="0"/>
              </a:rPr>
              <a:t>Term Repricing: Debit Cards Eliminate Rewards</a:t>
            </a:r>
          </a:p>
        </p:txBody>
      </p:sp>
      <p:sp>
        <p:nvSpPr>
          <p:cNvPr id="47107" name="Content Placeholder 2">
            <a:extLst>
              <a:ext uri="{FF2B5EF4-FFF2-40B4-BE49-F238E27FC236}">
                <a16:creationId xmlns:a16="http://schemas.microsoft.com/office/drawing/2014/main" id="{FFE08B4B-609A-4868-AEF3-25893729D464}"/>
              </a:ext>
            </a:extLst>
          </p:cNvPr>
          <p:cNvSpPr>
            <a:spLocks noGrp="1" noChangeArrowheads="1"/>
          </p:cNvSpPr>
          <p:nvPr>
            <p:ph idx="1"/>
          </p:nvPr>
        </p:nvSpPr>
        <p:spPr/>
        <p:txBody>
          <a:bodyPr/>
          <a:lstStyle/>
          <a:p>
            <a:pPr marL="0" indent="0">
              <a:buFont typeface="Wingdings" panose="05000000000000000000" pitchFamily="2" charset="2"/>
              <a:buNone/>
            </a:pPr>
            <a:r>
              <a:rPr lang="en-US" altLang="en-US">
                <a:latin typeface="Arial" panose="020B0604020202020204" pitchFamily="34" charset="0"/>
              </a:rPr>
              <a:t> </a:t>
            </a:r>
          </a:p>
        </p:txBody>
      </p:sp>
      <p:sp>
        <p:nvSpPr>
          <p:cNvPr id="47108" name="AutoShape 2" descr="Inline image">
            <a:extLst>
              <a:ext uri="{FF2B5EF4-FFF2-40B4-BE49-F238E27FC236}">
                <a16:creationId xmlns:a16="http://schemas.microsoft.com/office/drawing/2014/main" id="{8C6B7579-F0D6-4852-A9F5-4E8B79975305}"/>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EC325"/>
              </a:buClr>
              <a:buFont typeface="Wingdings" panose="05000000000000000000" pitchFamily="2" charset="2"/>
              <a:buChar char="§"/>
              <a:defRPr>
                <a:solidFill>
                  <a:schemeClr val="tx1"/>
                </a:solidFill>
                <a:latin typeface="Arial" panose="020B0604020202020204" pitchFamily="34" charset="0"/>
                <a:ea typeface="ヒラギノ角ゴ Pro W3" charset="-128"/>
              </a:defRPr>
            </a:lvl1pPr>
            <a:lvl2pPr marL="742950" indent="-285750">
              <a:spcBef>
                <a:spcPct val="20000"/>
              </a:spcBef>
              <a:buClr>
                <a:srgbClr val="FEC325"/>
              </a:buClr>
              <a:buFont typeface="Wingdings" panose="05000000000000000000" pitchFamily="2" charset="2"/>
              <a:buChar char="§"/>
              <a:defRPr sz="1600">
                <a:solidFill>
                  <a:schemeClr val="tx1"/>
                </a:solidFill>
                <a:latin typeface="Arial" panose="020B0604020202020204" pitchFamily="34" charset="0"/>
                <a:ea typeface="ヒラギノ角ゴ Pro W3" charset="-128"/>
              </a:defRPr>
            </a:lvl2pPr>
            <a:lvl3pPr marL="1143000" indent="-228600">
              <a:spcBef>
                <a:spcPct val="20000"/>
              </a:spcBef>
              <a:buClr>
                <a:srgbClr val="FEC325"/>
              </a:buClr>
              <a:buFont typeface="Wingdings" panose="05000000000000000000" pitchFamily="2" charset="2"/>
              <a:buChar char="§"/>
              <a:defRPr sz="1400">
                <a:solidFill>
                  <a:schemeClr val="tx1"/>
                </a:solidFill>
                <a:latin typeface="Arial" panose="020B0604020202020204" pitchFamily="34" charset="0"/>
                <a:ea typeface="ヒラギノ角ゴ Pro W3" charset="-128"/>
              </a:defRPr>
            </a:lvl3pPr>
            <a:lvl4pPr marL="1600200" indent="-228600">
              <a:spcBef>
                <a:spcPct val="20000"/>
              </a:spcBef>
              <a:buClr>
                <a:srgbClr val="FEC325"/>
              </a:buClr>
              <a:buFont typeface="Wingdings" panose="05000000000000000000" pitchFamily="2" charset="2"/>
              <a:buChar char="§"/>
              <a:defRPr sz="1200">
                <a:solidFill>
                  <a:schemeClr val="tx1"/>
                </a:solidFill>
                <a:latin typeface="Arial" panose="020B0604020202020204" pitchFamily="34" charset="0"/>
                <a:ea typeface="ヒラギノ角ゴ Pro W3" charset="-128"/>
              </a:defRPr>
            </a:lvl4pPr>
            <a:lvl5pPr marL="2057400" indent="-228600">
              <a:spcBef>
                <a:spcPct val="20000"/>
              </a:spcBef>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9pPr>
          </a:lstStyle>
          <a:p>
            <a:pPr>
              <a:spcBef>
                <a:spcPct val="0"/>
              </a:spcBef>
              <a:buClrTx/>
              <a:buFontTx/>
              <a:buNone/>
            </a:pPr>
            <a:endParaRPr lang="en-US" altLang="en-US">
              <a:latin typeface="Arial MT" pitchFamily="80" charset="0"/>
            </a:endParaRPr>
          </a:p>
        </p:txBody>
      </p:sp>
      <p:sp>
        <p:nvSpPr>
          <p:cNvPr id="47109" name="AutoShape 4" descr="Inline image">
            <a:extLst>
              <a:ext uri="{FF2B5EF4-FFF2-40B4-BE49-F238E27FC236}">
                <a16:creationId xmlns:a16="http://schemas.microsoft.com/office/drawing/2014/main" id="{D1E14D20-135D-487F-8ACD-CB6A53059758}"/>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EC325"/>
              </a:buClr>
              <a:buFont typeface="Wingdings" panose="05000000000000000000" pitchFamily="2" charset="2"/>
              <a:buChar char="§"/>
              <a:defRPr>
                <a:solidFill>
                  <a:schemeClr val="tx1"/>
                </a:solidFill>
                <a:latin typeface="Arial" panose="020B0604020202020204" pitchFamily="34" charset="0"/>
                <a:ea typeface="ヒラギノ角ゴ Pro W3" charset="-128"/>
              </a:defRPr>
            </a:lvl1pPr>
            <a:lvl2pPr marL="742950" indent="-285750">
              <a:spcBef>
                <a:spcPct val="20000"/>
              </a:spcBef>
              <a:buClr>
                <a:srgbClr val="FEC325"/>
              </a:buClr>
              <a:buFont typeface="Wingdings" panose="05000000000000000000" pitchFamily="2" charset="2"/>
              <a:buChar char="§"/>
              <a:defRPr sz="1600">
                <a:solidFill>
                  <a:schemeClr val="tx1"/>
                </a:solidFill>
                <a:latin typeface="Arial" panose="020B0604020202020204" pitchFamily="34" charset="0"/>
                <a:ea typeface="ヒラギノ角ゴ Pro W3" charset="-128"/>
              </a:defRPr>
            </a:lvl2pPr>
            <a:lvl3pPr marL="1143000" indent="-228600">
              <a:spcBef>
                <a:spcPct val="20000"/>
              </a:spcBef>
              <a:buClr>
                <a:srgbClr val="FEC325"/>
              </a:buClr>
              <a:buFont typeface="Wingdings" panose="05000000000000000000" pitchFamily="2" charset="2"/>
              <a:buChar char="§"/>
              <a:defRPr sz="1400">
                <a:solidFill>
                  <a:schemeClr val="tx1"/>
                </a:solidFill>
                <a:latin typeface="Arial" panose="020B0604020202020204" pitchFamily="34" charset="0"/>
                <a:ea typeface="ヒラギノ角ゴ Pro W3" charset="-128"/>
              </a:defRPr>
            </a:lvl3pPr>
            <a:lvl4pPr marL="1600200" indent="-228600">
              <a:spcBef>
                <a:spcPct val="20000"/>
              </a:spcBef>
              <a:buClr>
                <a:srgbClr val="FEC325"/>
              </a:buClr>
              <a:buFont typeface="Wingdings" panose="05000000000000000000" pitchFamily="2" charset="2"/>
              <a:buChar char="§"/>
              <a:defRPr sz="1200">
                <a:solidFill>
                  <a:schemeClr val="tx1"/>
                </a:solidFill>
                <a:latin typeface="Arial" panose="020B0604020202020204" pitchFamily="34" charset="0"/>
                <a:ea typeface="ヒラギノ角ゴ Pro W3" charset="-128"/>
              </a:defRPr>
            </a:lvl4pPr>
            <a:lvl5pPr marL="2057400" indent="-228600">
              <a:spcBef>
                <a:spcPct val="20000"/>
              </a:spcBef>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9pPr>
          </a:lstStyle>
          <a:p>
            <a:pPr>
              <a:spcBef>
                <a:spcPct val="0"/>
              </a:spcBef>
              <a:buClrTx/>
              <a:buFontTx/>
              <a:buNone/>
            </a:pPr>
            <a:endParaRPr lang="en-US" altLang="en-US">
              <a:latin typeface="Arial MT" pitchFamily="80" charset="0"/>
            </a:endParaRPr>
          </a:p>
        </p:txBody>
      </p:sp>
      <p:sp>
        <p:nvSpPr>
          <p:cNvPr id="47110" name="AutoShape 6" descr="Inline image">
            <a:extLst>
              <a:ext uri="{FF2B5EF4-FFF2-40B4-BE49-F238E27FC236}">
                <a16:creationId xmlns:a16="http://schemas.microsoft.com/office/drawing/2014/main" id="{BCDA1D1A-B9A6-42C1-9C50-8676A63014D6}"/>
              </a:ext>
            </a:extLst>
          </p:cNvPr>
          <p:cNvSpPr>
            <a:spLocks noChangeAspect="1" noChangeArrowheads="1"/>
          </p:cNvSpPr>
          <p:nvPr/>
        </p:nvSpPr>
        <p:spPr bwMode="auto">
          <a:xfrm>
            <a:off x="4724400" y="358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EC325"/>
              </a:buClr>
              <a:buFont typeface="Wingdings" panose="05000000000000000000" pitchFamily="2" charset="2"/>
              <a:buChar char="§"/>
              <a:defRPr>
                <a:solidFill>
                  <a:schemeClr val="tx1"/>
                </a:solidFill>
                <a:latin typeface="Arial" panose="020B0604020202020204" pitchFamily="34" charset="0"/>
                <a:ea typeface="ヒラギノ角ゴ Pro W3" charset="-128"/>
              </a:defRPr>
            </a:lvl1pPr>
            <a:lvl2pPr marL="742950" indent="-285750">
              <a:spcBef>
                <a:spcPct val="20000"/>
              </a:spcBef>
              <a:buClr>
                <a:srgbClr val="FEC325"/>
              </a:buClr>
              <a:buFont typeface="Wingdings" panose="05000000000000000000" pitchFamily="2" charset="2"/>
              <a:buChar char="§"/>
              <a:defRPr sz="1600">
                <a:solidFill>
                  <a:schemeClr val="tx1"/>
                </a:solidFill>
                <a:latin typeface="Arial" panose="020B0604020202020204" pitchFamily="34" charset="0"/>
                <a:ea typeface="ヒラギノ角ゴ Pro W3" charset="-128"/>
              </a:defRPr>
            </a:lvl2pPr>
            <a:lvl3pPr marL="1143000" indent="-228600">
              <a:spcBef>
                <a:spcPct val="20000"/>
              </a:spcBef>
              <a:buClr>
                <a:srgbClr val="FEC325"/>
              </a:buClr>
              <a:buFont typeface="Wingdings" panose="05000000000000000000" pitchFamily="2" charset="2"/>
              <a:buChar char="§"/>
              <a:defRPr sz="1400">
                <a:solidFill>
                  <a:schemeClr val="tx1"/>
                </a:solidFill>
                <a:latin typeface="Arial" panose="020B0604020202020204" pitchFamily="34" charset="0"/>
                <a:ea typeface="ヒラギノ角ゴ Pro W3" charset="-128"/>
              </a:defRPr>
            </a:lvl3pPr>
            <a:lvl4pPr marL="1600200" indent="-228600">
              <a:spcBef>
                <a:spcPct val="20000"/>
              </a:spcBef>
              <a:buClr>
                <a:srgbClr val="FEC325"/>
              </a:buClr>
              <a:buFont typeface="Wingdings" panose="05000000000000000000" pitchFamily="2" charset="2"/>
              <a:buChar char="§"/>
              <a:defRPr sz="1200">
                <a:solidFill>
                  <a:schemeClr val="tx1"/>
                </a:solidFill>
                <a:latin typeface="Arial" panose="020B0604020202020204" pitchFamily="34" charset="0"/>
                <a:ea typeface="ヒラギノ角ゴ Pro W3" charset="-128"/>
              </a:defRPr>
            </a:lvl4pPr>
            <a:lvl5pPr marL="2057400" indent="-228600">
              <a:spcBef>
                <a:spcPct val="20000"/>
              </a:spcBef>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panose="020B0604020202020204" pitchFamily="34" charset="0"/>
                <a:ea typeface="ヒラギノ角ゴ Pro W3" charset="-128"/>
              </a:defRPr>
            </a:lvl9pPr>
          </a:lstStyle>
          <a:p>
            <a:pPr>
              <a:spcBef>
                <a:spcPct val="0"/>
              </a:spcBef>
              <a:buClrTx/>
              <a:buFontTx/>
              <a:buNone/>
            </a:pPr>
            <a:endParaRPr lang="en-US" altLang="en-US">
              <a:latin typeface="Arial MT" pitchFamily="80" charset="0"/>
            </a:endParaRPr>
          </a:p>
        </p:txBody>
      </p:sp>
      <p:pic>
        <p:nvPicPr>
          <p:cNvPr id="47111" name="Picture 2">
            <a:extLst>
              <a:ext uri="{FF2B5EF4-FFF2-40B4-BE49-F238E27FC236}">
                <a16:creationId xmlns:a16="http://schemas.microsoft.com/office/drawing/2014/main" id="{A643359D-700E-4403-9F1E-A6B3448DF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1534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AED3FA1-13A1-4043-A7D6-394E1DDF0923}"/>
              </a:ext>
            </a:extLst>
          </p:cNvPr>
          <p:cNvSpPr>
            <a:spLocks noGrp="1" noChangeArrowheads="1"/>
          </p:cNvSpPr>
          <p:nvPr>
            <p:ph type="title"/>
          </p:nvPr>
        </p:nvSpPr>
        <p:spPr/>
        <p:txBody>
          <a:bodyPr/>
          <a:lstStyle/>
          <a:p>
            <a:r>
              <a:rPr lang="en-US" altLang="en-US">
                <a:latin typeface="Arial" panose="020B0604020202020204" pitchFamily="34" charset="0"/>
              </a:rPr>
              <a:t>Kay, Manuszak, and Vojtech (2018)</a:t>
            </a:r>
          </a:p>
        </p:txBody>
      </p:sp>
      <p:sp>
        <p:nvSpPr>
          <p:cNvPr id="48131" name="Text Placeholder 2">
            <a:extLst>
              <a:ext uri="{FF2B5EF4-FFF2-40B4-BE49-F238E27FC236}">
                <a16:creationId xmlns:a16="http://schemas.microsoft.com/office/drawing/2014/main" id="{7AE31C3C-C056-4831-A52D-92684D206CC3}"/>
              </a:ext>
            </a:extLst>
          </p:cNvPr>
          <p:cNvSpPr>
            <a:spLocks noGrp="1" noChangeArrowheads="1"/>
          </p:cNvSpPr>
          <p:nvPr>
            <p:ph type="body" idx="1"/>
          </p:nvPr>
        </p:nvSpPr>
        <p:spPr>
          <a:xfrm>
            <a:off x="381000" y="1752600"/>
            <a:ext cx="8305800" cy="4343400"/>
          </a:xfrm>
        </p:spPr>
        <p:txBody>
          <a:bodyPr/>
          <a:lstStyle/>
          <a:p>
            <a:r>
              <a:rPr lang="en-US" altLang="en-US" sz="2000">
                <a:latin typeface="Arial" panose="020B0604020202020204" pitchFamily="34" charset="0"/>
              </a:rPr>
              <a:t>28% decrease interchange revenue: $4.1-$6.5 billion</a:t>
            </a:r>
          </a:p>
          <a:p>
            <a:r>
              <a:rPr lang="en-US" altLang="en-US" sz="2000">
                <a:latin typeface="Arial" panose="020B0604020202020204" pitchFamily="34" charset="0"/>
              </a:rPr>
              <a:t>90% of annual revenue loss recouped through higher bank fees</a:t>
            </a:r>
          </a:p>
          <a:p>
            <a:r>
              <a:rPr lang="en-US" altLang="en-US" sz="2000">
                <a:latin typeface="Arial" panose="020B0604020202020204" pitchFamily="34" charset="0"/>
              </a:rPr>
              <a:t>Deposit fees 15% higher than would have been otherwise</a:t>
            </a:r>
          </a:p>
          <a:p>
            <a:r>
              <a:rPr lang="en-US" altLang="en-US" sz="2000">
                <a:latin typeface="Arial" panose="020B0604020202020204" pitchFamily="34" charset="0"/>
              </a:rPr>
              <a:t>Few lost customers because of high switch costs ($176-$304/account)</a:t>
            </a:r>
          </a:p>
          <a:p>
            <a:r>
              <a:rPr lang="en-US" altLang="en-US" sz="2000">
                <a:latin typeface="Arial" panose="020B0604020202020204" pitchFamily="34" charset="0"/>
              </a:rPr>
              <a:t>“The Durbin Amendment was intended to generate benefits for consumers through lower transaction costs for merchants and correspondingly lower retail prices. In doing so, the amendment presumably intended to reduce bank interchange income without harming bank customers. However, we find that almost all of the burden of reduced interchange fees was borne by bank customers through higher account fees.”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ADF8A33-B510-462A-B10F-C17C6799C5B5}"/>
              </a:ext>
            </a:extLst>
          </p:cNvPr>
          <p:cNvSpPr>
            <a:spLocks noGrp="1" noChangeArrowheads="1"/>
          </p:cNvSpPr>
          <p:nvPr>
            <p:ph type="title" idx="4294967295"/>
          </p:nvPr>
        </p:nvSpPr>
        <p:spPr/>
        <p:txBody>
          <a:bodyPr/>
          <a:lstStyle/>
          <a:p>
            <a:r>
              <a:rPr lang="en-US" altLang="en-US">
                <a:latin typeface="Arial" panose="020B0604020202020204" pitchFamily="34" charset="0"/>
              </a:rPr>
              <a:t>Manuszak &amp; Wozniak (2017, Federal Reserve)</a:t>
            </a:r>
          </a:p>
        </p:txBody>
      </p:sp>
      <p:sp>
        <p:nvSpPr>
          <p:cNvPr id="49155" name="Content Placeholder 2">
            <a:extLst>
              <a:ext uri="{FF2B5EF4-FFF2-40B4-BE49-F238E27FC236}">
                <a16:creationId xmlns:a16="http://schemas.microsoft.com/office/drawing/2014/main" id="{7CA00ADD-F6B4-46AC-8776-072CE14CD461}"/>
              </a:ext>
            </a:extLst>
          </p:cNvPr>
          <p:cNvSpPr>
            <a:spLocks noGrp="1" noChangeArrowheads="1"/>
          </p:cNvSpPr>
          <p:nvPr>
            <p:ph idx="4294967295"/>
          </p:nvPr>
        </p:nvSpPr>
        <p:spPr>
          <a:xfrm>
            <a:off x="381000" y="1752600"/>
            <a:ext cx="8458200" cy="4343400"/>
          </a:xfrm>
        </p:spPr>
        <p:txBody>
          <a:bodyPr/>
          <a:lstStyle/>
          <a:p>
            <a:r>
              <a:rPr lang="en-US" altLang="en-US" sz="2400" i="1">
                <a:latin typeface="Arial" panose="020B0604020202020204" pitchFamily="34" charset="0"/>
              </a:rPr>
              <a:t>Absent </a:t>
            </a:r>
            <a:r>
              <a:rPr lang="en-US" altLang="en-US" sz="2400">
                <a:latin typeface="Arial" panose="020B0604020202020204" pitchFamily="34" charset="0"/>
              </a:rPr>
              <a:t>Durbin 65% of accounts would be free checking, </a:t>
            </a:r>
            <a:r>
              <a:rPr lang="en-US" altLang="en-US" sz="2400" i="1">
                <a:latin typeface="Arial" panose="020B0604020202020204" pitchFamily="34" charset="0"/>
              </a:rPr>
              <a:t>with </a:t>
            </a:r>
            <a:r>
              <a:rPr lang="en-US" altLang="en-US" sz="2400">
                <a:latin typeface="Arial" panose="020B0604020202020204" pitchFamily="34" charset="0"/>
              </a:rPr>
              <a:t>Durbin only 30%</a:t>
            </a:r>
          </a:p>
          <a:p>
            <a:r>
              <a:rPr lang="en-US" altLang="en-US" sz="2400">
                <a:latin typeface="Arial" panose="020B0604020202020204" pitchFamily="34" charset="0"/>
              </a:rPr>
              <a:t>Raised cost of non-free account by 17%-20%</a:t>
            </a:r>
          </a:p>
          <a:p>
            <a:r>
              <a:rPr lang="en-US" altLang="en-US" sz="2400">
                <a:latin typeface="Arial" panose="020B0604020202020204" pitchFamily="34" charset="0"/>
              </a:rPr>
              <a:t>The average minimum balance to avoid a monthly fee increased by over $400 (or 50 percent) for noninterest checking accounts, and by nearly $1,700 (or 55 percent) for interest checking accounts</a:t>
            </a:r>
          </a:p>
          <a:p>
            <a:r>
              <a:rPr lang="en-US" altLang="en-US" sz="2400">
                <a:latin typeface="Arial" panose="020B0604020202020204" pitchFamily="34" charset="0"/>
              </a:rPr>
              <a:t>Provided competitive cover for smaller banks to raise costs</a:t>
            </a:r>
          </a:p>
          <a:p>
            <a:r>
              <a:rPr lang="pl-PL" altLang="en-US" sz="2400">
                <a:latin typeface="Arial" panose="020B0604020202020204" pitchFamily="34" charset="0"/>
              </a:rPr>
              <a:t>Mark Manuszak and Krzysztof Wozniak</a:t>
            </a:r>
            <a:endParaRPr lang="en-US" altLang="en-US" sz="240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3A14B70-86C5-438F-91CC-F77E10709DBB}"/>
              </a:ext>
            </a:extLst>
          </p:cNvPr>
          <p:cNvSpPr>
            <a:spLocks noGrp="1" noChangeArrowheads="1"/>
          </p:cNvSpPr>
          <p:nvPr>
            <p:ph type="title" idx="4294967295"/>
          </p:nvPr>
        </p:nvSpPr>
        <p:spPr/>
        <p:txBody>
          <a:bodyPr/>
          <a:lstStyle/>
          <a:p>
            <a:r>
              <a:rPr lang="en-US" altLang="en-US">
                <a:latin typeface="Arial" panose="020B0604020202020204" pitchFamily="34" charset="0"/>
              </a:rPr>
              <a:t>Mukharlyamov &amp; Sarin (2019): Bank Customers</a:t>
            </a:r>
          </a:p>
        </p:txBody>
      </p:sp>
      <p:sp>
        <p:nvSpPr>
          <p:cNvPr id="50179" name="Content Placeholder 2">
            <a:extLst>
              <a:ext uri="{FF2B5EF4-FFF2-40B4-BE49-F238E27FC236}">
                <a16:creationId xmlns:a16="http://schemas.microsoft.com/office/drawing/2014/main" id="{9A69E51D-089B-4B7B-B447-C728D7D387F0}"/>
              </a:ext>
            </a:extLst>
          </p:cNvPr>
          <p:cNvSpPr>
            <a:spLocks noGrp="1" noChangeArrowheads="1"/>
          </p:cNvSpPr>
          <p:nvPr>
            <p:ph idx="4294967295"/>
          </p:nvPr>
        </p:nvSpPr>
        <p:spPr>
          <a:xfrm>
            <a:off x="381000" y="1600200"/>
            <a:ext cx="8458200" cy="4800600"/>
          </a:xfrm>
        </p:spPr>
        <p:txBody>
          <a:bodyPr/>
          <a:lstStyle/>
          <a:p>
            <a:r>
              <a:rPr lang="en-US" altLang="en-US" sz="2800">
                <a:latin typeface="Arial" panose="020B0604020202020204" pitchFamily="34" charset="0"/>
              </a:rPr>
              <a:t>Durbin reduced annual interchange revenue by &gt;25% for covered</a:t>
            </a:r>
          </a:p>
          <a:p>
            <a:r>
              <a:rPr lang="en-US" altLang="en-US" sz="2800">
                <a:latin typeface="Arial" panose="020B0604020202020204" pitchFamily="34" charset="0"/>
              </a:rPr>
              <a:t>What Happened?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AC48C35-339F-443C-9A40-9417788B088A}"/>
              </a:ext>
            </a:extLst>
          </p:cNvPr>
          <p:cNvSpPr>
            <a:spLocks noGrp="1" noChangeArrowheads="1"/>
          </p:cNvSpPr>
          <p:nvPr>
            <p:ph type="title"/>
          </p:nvPr>
        </p:nvSpPr>
        <p:spPr/>
        <p:txBody>
          <a:bodyPr/>
          <a:lstStyle/>
          <a:p>
            <a:r>
              <a:rPr lang="en-US" altLang="en-US">
                <a:latin typeface="Arial" panose="020B0604020202020204" pitchFamily="34" charset="0"/>
              </a:rPr>
              <a:t>Free Checking: 60% to 20% (M&amp;S)</a:t>
            </a:r>
          </a:p>
        </p:txBody>
      </p:sp>
      <p:sp>
        <p:nvSpPr>
          <p:cNvPr id="51203" name="Text Placeholder 2">
            <a:extLst>
              <a:ext uri="{FF2B5EF4-FFF2-40B4-BE49-F238E27FC236}">
                <a16:creationId xmlns:a16="http://schemas.microsoft.com/office/drawing/2014/main" id="{DD9749E7-1AF0-4CDE-828F-42506EB6CD23}"/>
              </a:ext>
            </a:extLst>
          </p:cNvPr>
          <p:cNvSpPr>
            <a:spLocks noGrp="1" noChangeArrowheads="1"/>
          </p:cNvSpPr>
          <p:nvPr>
            <p:ph type="body" idx="1"/>
          </p:nvPr>
        </p:nvSpPr>
        <p:spPr/>
        <p:txBody>
          <a:bodyPr/>
          <a:lstStyle/>
          <a:p>
            <a:pPr marL="0" indent="0">
              <a:buFont typeface="Wingdings" panose="05000000000000000000" pitchFamily="2" charset="2"/>
              <a:buNone/>
            </a:pPr>
            <a:r>
              <a:rPr lang="en-US" altLang="en-US">
                <a:latin typeface="Arial" panose="020B0604020202020204" pitchFamily="34" charset="0"/>
              </a:rPr>
              <a:t> </a:t>
            </a:r>
          </a:p>
        </p:txBody>
      </p:sp>
      <p:pic>
        <p:nvPicPr>
          <p:cNvPr id="51204" name="Picture 3">
            <a:extLst>
              <a:ext uri="{FF2B5EF4-FFF2-40B4-BE49-F238E27FC236}">
                <a16:creationId xmlns:a16="http://schemas.microsoft.com/office/drawing/2014/main" id="{61A1D090-D295-4FAE-84E2-5CDBBCA8D7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4FE1873-23B4-4436-AC4E-12EEB1ED8010}"/>
              </a:ext>
            </a:extLst>
          </p:cNvPr>
          <p:cNvSpPr>
            <a:spLocks noGrp="1" noChangeArrowheads="1"/>
          </p:cNvSpPr>
          <p:nvPr>
            <p:ph type="title"/>
          </p:nvPr>
        </p:nvSpPr>
        <p:spPr/>
        <p:txBody>
          <a:bodyPr/>
          <a:lstStyle/>
          <a:p>
            <a:r>
              <a:rPr lang="en-US" altLang="en-US">
                <a:latin typeface="Arial" panose="020B0604020202020204" pitchFamily="34" charset="0"/>
              </a:rPr>
              <a:t>Monthly Maintenance Fee: $4.44 to $7.34 (M&amp;S) </a:t>
            </a:r>
          </a:p>
        </p:txBody>
      </p:sp>
      <p:sp>
        <p:nvSpPr>
          <p:cNvPr id="52227" name="Text Placeholder 2">
            <a:extLst>
              <a:ext uri="{FF2B5EF4-FFF2-40B4-BE49-F238E27FC236}">
                <a16:creationId xmlns:a16="http://schemas.microsoft.com/office/drawing/2014/main" id="{68EEDE45-3CCA-4B07-B5C3-2482D21BDFA8}"/>
              </a:ext>
            </a:extLst>
          </p:cNvPr>
          <p:cNvSpPr>
            <a:spLocks noGrp="1" noChangeArrowheads="1"/>
          </p:cNvSpPr>
          <p:nvPr>
            <p:ph type="body" idx="1"/>
          </p:nvPr>
        </p:nvSpPr>
        <p:spPr/>
        <p:txBody>
          <a:bodyPr/>
          <a:lstStyle/>
          <a:p>
            <a:pPr marL="0" indent="0">
              <a:buFont typeface="Wingdings" panose="05000000000000000000" pitchFamily="2" charset="2"/>
              <a:buNone/>
            </a:pPr>
            <a:r>
              <a:rPr lang="en-US" altLang="en-US">
                <a:latin typeface="Arial" panose="020B0604020202020204" pitchFamily="34" charset="0"/>
              </a:rPr>
              <a:t> </a:t>
            </a:r>
          </a:p>
        </p:txBody>
      </p:sp>
      <p:pic>
        <p:nvPicPr>
          <p:cNvPr id="52228" name="Picture 3">
            <a:extLst>
              <a:ext uri="{FF2B5EF4-FFF2-40B4-BE49-F238E27FC236}">
                <a16:creationId xmlns:a16="http://schemas.microsoft.com/office/drawing/2014/main" id="{DA26C62A-4F08-49E0-BF54-17786B258F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89E0C96-FF0D-4804-BBBC-28057CED150D}"/>
              </a:ext>
            </a:extLst>
          </p:cNvPr>
          <p:cNvSpPr>
            <a:spLocks noGrp="1" noChangeArrowheads="1"/>
          </p:cNvSpPr>
          <p:nvPr>
            <p:ph type="title"/>
          </p:nvPr>
        </p:nvSpPr>
        <p:spPr/>
        <p:txBody>
          <a:bodyPr/>
          <a:lstStyle/>
          <a:p>
            <a:r>
              <a:rPr lang="en-US" altLang="en-US">
                <a:latin typeface="Arial" panose="020B0604020202020204" pitchFamily="34" charset="0"/>
              </a:rPr>
              <a:t>M&amp;S (2019)</a:t>
            </a:r>
          </a:p>
        </p:txBody>
      </p:sp>
      <p:sp>
        <p:nvSpPr>
          <p:cNvPr id="53251" name="Text Placeholder 2">
            <a:extLst>
              <a:ext uri="{FF2B5EF4-FFF2-40B4-BE49-F238E27FC236}">
                <a16:creationId xmlns:a16="http://schemas.microsoft.com/office/drawing/2014/main" id="{54CB9B51-6014-453B-9C02-7DB583045947}"/>
              </a:ext>
            </a:extLst>
          </p:cNvPr>
          <p:cNvSpPr>
            <a:spLocks noGrp="1" noChangeArrowheads="1"/>
          </p:cNvSpPr>
          <p:nvPr>
            <p:ph type="body" idx="1"/>
          </p:nvPr>
        </p:nvSpPr>
        <p:spPr/>
        <p:txBody>
          <a:bodyPr/>
          <a:lstStyle/>
          <a:p>
            <a:r>
              <a:rPr lang="en-US" altLang="en-US" sz="2800">
                <a:latin typeface="Arial" panose="020B0604020202020204" pitchFamily="34" charset="0"/>
              </a:rPr>
              <a:t>“Over 70% of consumers in the lowest income quintile ($22,500 or less) fall below the average post-Durbin average account minimum required to avoid a monthly maintenance fee ($1,400). Only 5 percent of consumers in the highest income quintile (household income of $157,00 or more) pay those fees.”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4E9B201-2830-41AC-8C75-5D41FB6F1F8D}"/>
              </a:ext>
            </a:extLst>
          </p:cNvPr>
          <p:cNvSpPr>
            <a:spLocks noGrp="1" noChangeArrowheads="1"/>
          </p:cNvSpPr>
          <p:nvPr>
            <p:ph type="title"/>
          </p:nvPr>
        </p:nvSpPr>
        <p:spPr/>
        <p:txBody>
          <a:bodyPr/>
          <a:lstStyle/>
          <a:p>
            <a:r>
              <a:rPr lang="en-US" altLang="en-US">
                <a:latin typeface="Arial" panose="020B0604020202020204" pitchFamily="34" charset="0"/>
              </a:rPr>
              <a:t>Minimum Balance for Free Increased 25% (M&amp;S)</a:t>
            </a:r>
          </a:p>
        </p:txBody>
      </p:sp>
      <p:sp>
        <p:nvSpPr>
          <p:cNvPr id="54275" name="Text Placeholder 2">
            <a:extLst>
              <a:ext uri="{FF2B5EF4-FFF2-40B4-BE49-F238E27FC236}">
                <a16:creationId xmlns:a16="http://schemas.microsoft.com/office/drawing/2014/main" id="{6EF42790-20C0-43A1-A8E0-3CF22F27338E}"/>
              </a:ext>
            </a:extLst>
          </p:cNvPr>
          <p:cNvSpPr>
            <a:spLocks noGrp="1" noChangeArrowheads="1"/>
          </p:cNvSpPr>
          <p:nvPr>
            <p:ph type="body" idx="1"/>
          </p:nvPr>
        </p:nvSpPr>
        <p:spPr/>
        <p:txBody>
          <a:bodyPr/>
          <a:lstStyle/>
          <a:p>
            <a:pPr marL="0" indent="0">
              <a:buFont typeface="Wingdings" panose="05000000000000000000" pitchFamily="2" charset="2"/>
              <a:buNone/>
            </a:pPr>
            <a:r>
              <a:rPr lang="en-US" altLang="en-US">
                <a:latin typeface="Arial" panose="020B0604020202020204" pitchFamily="34" charset="0"/>
              </a:rPr>
              <a:t> </a:t>
            </a:r>
          </a:p>
        </p:txBody>
      </p:sp>
      <p:pic>
        <p:nvPicPr>
          <p:cNvPr id="54276" name="Picture 3">
            <a:extLst>
              <a:ext uri="{FF2B5EF4-FFF2-40B4-BE49-F238E27FC236}">
                <a16:creationId xmlns:a16="http://schemas.microsoft.com/office/drawing/2014/main" id="{9F7F484D-164D-4367-8465-3D2BFBDE9F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6D474D93-44CC-4E63-98F9-71A3CFB7F3EC}"/>
              </a:ext>
            </a:extLst>
          </p:cNvPr>
          <p:cNvSpPr>
            <a:spLocks noGrp="1" noChangeArrowheads="1"/>
          </p:cNvSpPr>
          <p:nvPr>
            <p:ph type="title"/>
          </p:nvPr>
        </p:nvSpPr>
        <p:spPr/>
        <p:txBody>
          <a:bodyPr/>
          <a:lstStyle/>
          <a:p>
            <a:r>
              <a:rPr lang="en-US" altLang="en-US">
                <a:latin typeface="Arial" panose="020B0604020202020204" pitchFamily="34" charset="0"/>
              </a:rPr>
              <a:t>Substitution (Mukharlyamov &amp; Sarin (2019))</a:t>
            </a:r>
          </a:p>
        </p:txBody>
      </p:sp>
      <p:sp>
        <p:nvSpPr>
          <p:cNvPr id="55299" name="Text Placeholder 2">
            <a:extLst>
              <a:ext uri="{FF2B5EF4-FFF2-40B4-BE49-F238E27FC236}">
                <a16:creationId xmlns:a16="http://schemas.microsoft.com/office/drawing/2014/main" id="{563C64F8-C4E7-4C79-9DB9-448C51E4063E}"/>
              </a:ext>
            </a:extLst>
          </p:cNvPr>
          <p:cNvSpPr>
            <a:spLocks noGrp="1" noChangeArrowheads="1"/>
          </p:cNvSpPr>
          <p:nvPr>
            <p:ph type="body" idx="1"/>
          </p:nvPr>
        </p:nvSpPr>
        <p:spPr>
          <a:xfrm>
            <a:off x="381000" y="1676400"/>
            <a:ext cx="8382000" cy="4648200"/>
          </a:xfrm>
        </p:spPr>
        <p:txBody>
          <a:bodyPr/>
          <a:lstStyle/>
          <a:p>
            <a:pPr marL="0" indent="0">
              <a:buFont typeface="Wingdings" panose="05000000000000000000" pitchFamily="2" charset="2"/>
              <a:buNone/>
            </a:pPr>
            <a:r>
              <a:rPr lang="en-US" altLang="en-US">
                <a:latin typeface="Arial" panose="020B0604020202020204" pitchFamily="34" charset="0"/>
              </a:rPr>
              <a:t> </a:t>
            </a:r>
          </a:p>
        </p:txBody>
      </p:sp>
      <p:pic>
        <p:nvPicPr>
          <p:cNvPr id="55300" name="Picture 3">
            <a:extLst>
              <a:ext uri="{FF2B5EF4-FFF2-40B4-BE49-F238E27FC236}">
                <a16:creationId xmlns:a16="http://schemas.microsoft.com/office/drawing/2014/main" id="{575590FE-D2C4-4916-ABD8-5627427645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41608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a:extLst>
              <a:ext uri="{FF2B5EF4-FFF2-40B4-BE49-F238E27FC236}">
                <a16:creationId xmlns:a16="http://schemas.microsoft.com/office/drawing/2014/main" id="{CC9CDF37-4B0B-4AF8-AACE-605227A802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7496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873D8C3-F127-4D19-9091-F65B1121864E}"/>
              </a:ext>
            </a:extLst>
          </p:cNvPr>
          <p:cNvSpPr>
            <a:spLocks noGrp="1" noChangeArrowheads="1"/>
          </p:cNvSpPr>
          <p:nvPr>
            <p:ph type="title" idx="4294967295"/>
          </p:nvPr>
        </p:nvSpPr>
        <p:spPr/>
        <p:txBody>
          <a:bodyPr/>
          <a:lstStyle/>
          <a:p>
            <a:r>
              <a:rPr lang="en-US" altLang="en-US">
                <a:latin typeface="Arial" panose="020B0604020202020204" pitchFamily="34" charset="0"/>
              </a:rPr>
              <a:t>Mukharlyamov &amp; Sarin (2019): Retail Pass-Through</a:t>
            </a:r>
          </a:p>
        </p:txBody>
      </p:sp>
      <p:sp>
        <p:nvSpPr>
          <p:cNvPr id="45059" name="Content Placeholder 2">
            <a:extLst>
              <a:ext uri="{FF2B5EF4-FFF2-40B4-BE49-F238E27FC236}">
                <a16:creationId xmlns:a16="http://schemas.microsoft.com/office/drawing/2014/main" id="{749CF7FD-2446-4508-B261-A73438848535}"/>
              </a:ext>
            </a:extLst>
          </p:cNvPr>
          <p:cNvSpPr>
            <a:spLocks noGrp="1"/>
          </p:cNvSpPr>
          <p:nvPr>
            <p:ph idx="4294967295"/>
          </p:nvPr>
        </p:nvSpPr>
        <p:spPr>
          <a:xfrm>
            <a:off x="381000" y="1676400"/>
            <a:ext cx="8534400" cy="4800600"/>
          </a:xfrm>
        </p:spPr>
        <p:txBody>
          <a:bodyPr/>
          <a:lstStyle/>
          <a:p>
            <a:pPr>
              <a:defRPr/>
            </a:pPr>
            <a:r>
              <a:rPr lang="en-US" sz="2000" dirty="0">
                <a:latin typeface="Arial" pitchFamily="34" charset="0"/>
              </a:rPr>
              <a:t>Examine prices in gasoline industry: Interchange fees feel by $6.5 billion annually and 15% of total savings to gas retailers</a:t>
            </a:r>
          </a:p>
          <a:p>
            <a:pPr>
              <a:defRPr/>
            </a:pPr>
            <a:r>
              <a:rPr lang="en-US" sz="2000" dirty="0">
                <a:latin typeface="Arial" pitchFamily="34" charset="0"/>
              </a:rPr>
              <a:t>“Pass-through is greatest in regions where debit usage is most common… and competition is highest. However, outside of the top savers, we find no evidence that other gas retailers pass-through interchange savings in the six months following Durbin’s enactment.”</a:t>
            </a:r>
          </a:p>
          <a:p>
            <a:pPr>
              <a:defRPr/>
            </a:pPr>
            <a:r>
              <a:rPr lang="en-US" sz="2000" dirty="0">
                <a:latin typeface="Arial" pitchFamily="34" charset="0"/>
              </a:rPr>
              <a:t>“Only those zipcodes with the largest Durbin savings (in the top 3 deciles) see a statistically significant decrease in retail gas margins. The decrease is most pronounced for the top decile of savers and then quickly falls off, with no statistically significant decrease for the seventh decile (average debit interchange savings of 22.9%) and below.”</a:t>
            </a:r>
          </a:p>
          <a:p>
            <a:pPr>
              <a:defRPr/>
            </a:pPr>
            <a:r>
              <a:rPr lang="en-US" sz="2000" dirty="0">
                <a:latin typeface="Arial" pitchFamily="34" charset="0"/>
              </a:rPr>
              <a:t>Top decile of Durbin savers: Max price impact of $0.052</a:t>
            </a:r>
          </a:p>
          <a:p>
            <a:pPr>
              <a:defRPr/>
            </a:pPr>
            <a:r>
              <a:rPr lang="en-US" sz="2000" dirty="0">
                <a:latin typeface="Arial" pitchFamily="34" charset="0"/>
              </a:rPr>
              <a:t>Top 3 deciles (only significant margin reductions): $0.032</a:t>
            </a:r>
          </a:p>
          <a:p>
            <a:pPr>
              <a:defRPr/>
            </a:pPr>
            <a:r>
              <a:rPr lang="en-US" sz="2000" dirty="0">
                <a:latin typeface="Arial" pitchFamily="34" charset="0"/>
              </a:rPr>
              <a:t>53 percent pass-through overall</a:t>
            </a:r>
          </a:p>
          <a:p>
            <a:pPr marL="0" indent="0">
              <a:buFont typeface="Wingdings" panose="05000000000000000000" pitchFamily="2" charset="2"/>
              <a:buNone/>
              <a:defRPr/>
            </a:pPr>
            <a:endParaRPr lang="en-US" dirty="0">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7C52D88-C66A-415B-810E-A0567550ED00}"/>
              </a:ext>
            </a:extLst>
          </p:cNvPr>
          <p:cNvSpPr>
            <a:spLocks noGrp="1" noChangeArrowheads="1"/>
          </p:cNvSpPr>
          <p:nvPr>
            <p:ph type="title"/>
          </p:nvPr>
        </p:nvSpPr>
        <p:spPr/>
        <p:txBody>
          <a:bodyPr/>
          <a:lstStyle/>
          <a:p>
            <a:r>
              <a:rPr lang="en-US" altLang="en-US">
                <a:latin typeface="Arial" panose="020B0604020202020204" pitchFamily="34" charset="0"/>
              </a:rPr>
              <a:t>Types of Payments</a:t>
            </a:r>
          </a:p>
        </p:txBody>
      </p:sp>
      <p:sp>
        <p:nvSpPr>
          <p:cNvPr id="9219" name="Text Placeholder 2">
            <a:extLst>
              <a:ext uri="{FF2B5EF4-FFF2-40B4-BE49-F238E27FC236}">
                <a16:creationId xmlns:a16="http://schemas.microsoft.com/office/drawing/2014/main" id="{314A5A75-A43F-4CD3-BB37-383AF563C29A}"/>
              </a:ext>
            </a:extLst>
          </p:cNvPr>
          <p:cNvSpPr>
            <a:spLocks noGrp="1" noChangeArrowheads="1"/>
          </p:cNvSpPr>
          <p:nvPr>
            <p:ph type="body" idx="1"/>
          </p:nvPr>
        </p:nvSpPr>
        <p:spPr>
          <a:xfrm>
            <a:off x="381000" y="1752600"/>
            <a:ext cx="8305800" cy="4529138"/>
          </a:xfrm>
        </p:spPr>
        <p:txBody>
          <a:bodyPr/>
          <a:lstStyle/>
          <a:p>
            <a:r>
              <a:rPr lang="en-US" altLang="en-US">
                <a:latin typeface="Arial" panose="020B0604020202020204" pitchFamily="34" charset="0"/>
              </a:rPr>
              <a:t>Debit: EFTA and Reg E</a:t>
            </a:r>
          </a:p>
          <a:p>
            <a:pPr lvl="1"/>
            <a:r>
              <a:rPr lang="en-US" altLang="en-US">
                <a:latin typeface="Arial" panose="020B0604020202020204" pitchFamily="34" charset="0"/>
              </a:rPr>
              <a:t>Two-Message “Signature” Debit: Uses credit card rails</a:t>
            </a:r>
          </a:p>
          <a:p>
            <a:pPr lvl="2"/>
            <a:r>
              <a:rPr lang="en-US" altLang="en-US">
                <a:latin typeface="Arial" panose="020B0604020202020204" pitchFamily="34" charset="0"/>
              </a:rPr>
              <a:t>Authorization and clearance are separate steps</a:t>
            </a:r>
          </a:p>
          <a:p>
            <a:pPr lvl="2"/>
            <a:r>
              <a:rPr lang="en-US" altLang="en-US">
                <a:latin typeface="Arial" panose="020B0604020202020204" pitchFamily="34" charset="0"/>
              </a:rPr>
              <a:t>Visa and MC </a:t>
            </a:r>
          </a:p>
          <a:p>
            <a:pPr lvl="1"/>
            <a:r>
              <a:rPr lang="en-US" altLang="en-US">
                <a:latin typeface="Arial" panose="020B0604020202020204" pitchFamily="34" charset="0"/>
              </a:rPr>
              <a:t>Single-Message PIN Debit:</a:t>
            </a:r>
          </a:p>
          <a:p>
            <a:pPr lvl="2"/>
            <a:r>
              <a:rPr lang="en-US" altLang="en-US">
                <a:latin typeface="Arial" panose="020B0604020202020204" pitchFamily="34" charset="0"/>
              </a:rPr>
              <a:t>Authorization and clearance simultaneous</a:t>
            </a:r>
          </a:p>
          <a:p>
            <a:pPr lvl="2"/>
            <a:r>
              <a:rPr lang="en-US" altLang="en-US">
                <a:latin typeface="Arial" panose="020B0604020202020204" pitchFamily="34" charset="0"/>
              </a:rPr>
              <a:t>Pulse, Star, etc.</a:t>
            </a:r>
          </a:p>
          <a:p>
            <a:r>
              <a:rPr lang="en-US" altLang="en-US">
                <a:latin typeface="Arial" panose="020B0604020202020204" pitchFamily="34" charset="0"/>
              </a:rPr>
              <a:t>ACH: Governed by EFTA and Reg E</a:t>
            </a:r>
          </a:p>
          <a:p>
            <a:r>
              <a:rPr lang="en-US" altLang="en-US">
                <a:latin typeface="Arial" panose="020B0604020202020204" pitchFamily="34" charset="0"/>
              </a:rPr>
              <a:t>Credit Cards</a:t>
            </a:r>
          </a:p>
          <a:p>
            <a:r>
              <a:rPr lang="en-US" altLang="en-US">
                <a:latin typeface="Arial" panose="020B0604020202020204" pitchFamily="34" charset="0"/>
              </a:rPr>
              <a:t>Checks: Governed by UCC Article 3 and Article 4</a:t>
            </a:r>
          </a:p>
          <a:p>
            <a:r>
              <a:rPr lang="en-US" altLang="en-US">
                <a:latin typeface="Arial" panose="020B0604020202020204" pitchFamily="34" charset="0"/>
              </a:rPr>
              <a:t>Peer-to-Peer: Still have to have a bank account</a:t>
            </a:r>
          </a:p>
          <a:p>
            <a:endParaRPr lang="en-US" altLang="en-US">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FF1EB6F-1A27-4425-BD62-66FA98B27189}"/>
              </a:ext>
            </a:extLst>
          </p:cNvPr>
          <p:cNvSpPr>
            <a:spLocks noGrp="1" noChangeArrowheads="1"/>
          </p:cNvSpPr>
          <p:nvPr>
            <p:ph type="title" idx="4294967295"/>
          </p:nvPr>
        </p:nvSpPr>
        <p:spPr/>
        <p:txBody>
          <a:bodyPr/>
          <a:lstStyle/>
          <a:p>
            <a:r>
              <a:rPr lang="en-US" altLang="en-US">
                <a:latin typeface="Arial" panose="020B0604020202020204" pitchFamily="34" charset="0"/>
              </a:rPr>
              <a:t>Mukharlyamov &amp; Sarin (2019): Conclusion</a:t>
            </a:r>
          </a:p>
        </p:txBody>
      </p:sp>
      <p:sp>
        <p:nvSpPr>
          <p:cNvPr id="45059" name="Content Placeholder 2">
            <a:extLst>
              <a:ext uri="{FF2B5EF4-FFF2-40B4-BE49-F238E27FC236}">
                <a16:creationId xmlns:a16="http://schemas.microsoft.com/office/drawing/2014/main" id="{2FD9E528-359C-4992-A58A-28E7DFACFED3}"/>
              </a:ext>
            </a:extLst>
          </p:cNvPr>
          <p:cNvSpPr>
            <a:spLocks noGrp="1"/>
          </p:cNvSpPr>
          <p:nvPr>
            <p:ph idx="4294967295"/>
          </p:nvPr>
        </p:nvSpPr>
        <p:spPr>
          <a:xfrm>
            <a:off x="381000" y="1676400"/>
            <a:ext cx="8534400" cy="4800600"/>
          </a:xfrm>
        </p:spPr>
        <p:txBody>
          <a:bodyPr/>
          <a:lstStyle/>
          <a:p>
            <a:pPr>
              <a:defRPr/>
            </a:pPr>
            <a:r>
              <a:rPr lang="en-US" sz="2000" dirty="0">
                <a:latin typeface="Arial" pitchFamily="34" charset="0"/>
              </a:rPr>
              <a:t>“We can conclusively show that consumers experience immediate Durbin losses through higher bank fees, and we find limited evidence in the gas industry for across-the-board consumer gains through significantly lower merchant prices.”</a:t>
            </a:r>
          </a:p>
          <a:p>
            <a:pPr>
              <a:defRPr/>
            </a:pPr>
            <a:r>
              <a:rPr lang="en-US" sz="2000" dirty="0">
                <a:latin typeface="Arial" pitchFamily="34" charset="0"/>
              </a:rPr>
              <a:t>“Importantly, even if merchants do pass along Durbin savings, the most sympathetic read of the evidence is that Durbin overall had zero impact on consumer welfare and had unintended distributional consequences, as higher bank fees are borne only by the poorest consumers, while everyone benefits from lower prices.”</a:t>
            </a:r>
          </a:p>
          <a:p>
            <a:pPr>
              <a:defRPr/>
            </a:pPr>
            <a:r>
              <a:rPr lang="en-US" sz="2000" dirty="0">
                <a:latin typeface="Arial" pitchFamily="34" charset="0"/>
              </a:rPr>
              <a:t>“</a:t>
            </a:r>
            <a:r>
              <a:rPr lang="en-US" sz="2000" i="1" dirty="0">
                <a:latin typeface="Arial" pitchFamily="34" charset="0"/>
              </a:rPr>
              <a:t>These higher fees are disproportionately borne by low-income consumers who account balances do not meet the monthly minimum required for these fees to be waived.</a:t>
            </a:r>
            <a:r>
              <a:rPr lang="en-US" sz="2000" dirty="0">
                <a:latin typeface="Arial" pitchFamily="34" charset="0"/>
              </a:rPr>
              <a:t>”</a:t>
            </a:r>
          </a:p>
          <a:p>
            <a:pPr>
              <a:defRPr/>
            </a:pPr>
            <a:r>
              <a:rPr lang="en-US" sz="2000" dirty="0">
                <a:latin typeface="Arial" pitchFamily="34" charset="0"/>
              </a:rPr>
              <a:t>“A rough back-of-the-envelope calculation suggests that banks make up approximately </a:t>
            </a:r>
            <a:r>
              <a:rPr lang="en-US" sz="2000" i="1" dirty="0">
                <a:latin typeface="Arial" pitchFamily="34" charset="0"/>
              </a:rPr>
              <a:t>all</a:t>
            </a:r>
            <a:r>
              <a:rPr lang="en-US" sz="2000" dirty="0">
                <a:latin typeface="Arial" pitchFamily="34" charset="0"/>
              </a:rPr>
              <a:t> Durbin losses.” (Versus 50% pass-through by merchants)</a:t>
            </a:r>
          </a:p>
          <a:p>
            <a:pPr>
              <a:defRPr/>
            </a:pPr>
            <a:endParaRPr lang="en-US" sz="2000" dirty="0">
              <a:latin typeface="Arial" pitchFamily="34" charset="0"/>
            </a:endParaRPr>
          </a:p>
          <a:p>
            <a:pPr>
              <a:defRPr/>
            </a:pPr>
            <a:endParaRPr lang="en-US" sz="2000" dirty="0">
              <a:latin typeface="Arial" pitchFamily="34" charset="0"/>
            </a:endParaRPr>
          </a:p>
          <a:p>
            <a:pPr marL="0" indent="0">
              <a:buFont typeface="Wingdings" panose="05000000000000000000" pitchFamily="2" charset="2"/>
              <a:buNone/>
              <a:defRPr/>
            </a:pPr>
            <a:endParaRPr lang="en-US" dirty="0">
              <a:latin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66D6635-2298-49B0-8A95-892422C26F0F}"/>
              </a:ext>
            </a:extLst>
          </p:cNvPr>
          <p:cNvSpPr>
            <a:spLocks noGrp="1" noChangeArrowheads="1"/>
          </p:cNvSpPr>
          <p:nvPr>
            <p:ph type="title"/>
          </p:nvPr>
        </p:nvSpPr>
        <p:spPr/>
        <p:txBody>
          <a:bodyPr/>
          <a:lstStyle/>
          <a:p>
            <a:pPr eaLnBrk="1" hangingPunct="1"/>
            <a:r>
              <a:rPr lang="en-US" altLang="en-US">
                <a:latin typeface="Arial" panose="020B0604020202020204" pitchFamily="34" charset="0"/>
              </a:rPr>
              <a:t>Retail Pass-Through?</a:t>
            </a:r>
          </a:p>
        </p:txBody>
      </p:sp>
      <p:sp>
        <p:nvSpPr>
          <p:cNvPr id="58371" name="Rectangle 3">
            <a:extLst>
              <a:ext uri="{FF2B5EF4-FFF2-40B4-BE49-F238E27FC236}">
                <a16:creationId xmlns:a16="http://schemas.microsoft.com/office/drawing/2014/main" id="{FEFE22DE-319A-4914-B131-7B9AAB6ABBE2}"/>
              </a:ext>
            </a:extLst>
          </p:cNvPr>
          <p:cNvSpPr>
            <a:spLocks noGrp="1" noChangeArrowheads="1"/>
          </p:cNvSpPr>
          <p:nvPr>
            <p:ph type="body" idx="1"/>
          </p:nvPr>
        </p:nvSpPr>
        <p:spPr>
          <a:xfrm>
            <a:off x="381000" y="1676400"/>
            <a:ext cx="8305800" cy="4648200"/>
          </a:xfrm>
        </p:spPr>
        <p:txBody>
          <a:bodyPr/>
          <a:lstStyle/>
          <a:p>
            <a:pPr eaLnBrk="1" hangingPunct="1">
              <a:lnSpc>
                <a:spcPct val="80000"/>
              </a:lnSpc>
            </a:pPr>
            <a:r>
              <a:rPr lang="en-US" altLang="en-US" sz="2800">
                <a:latin typeface="Arial" panose="020B0604020202020204" pitchFamily="34" charset="0"/>
                <a:cs typeface="Arial" panose="020B0604020202020204" pitchFamily="34" charset="0"/>
              </a:rPr>
              <a:t>Spain: 1% reduction in level of interchange fee=</a:t>
            </a:r>
          </a:p>
          <a:p>
            <a:pPr lvl="1" eaLnBrk="1" hangingPunct="1">
              <a:lnSpc>
                <a:spcPct val="80000"/>
              </a:lnSpc>
            </a:pPr>
            <a:r>
              <a:rPr lang="en-US" altLang="en-US" sz="2600">
                <a:latin typeface="Arial" panose="020B0604020202020204" pitchFamily="34" charset="0"/>
                <a:cs typeface="Arial" panose="020B0604020202020204" pitchFamily="34" charset="0"/>
              </a:rPr>
              <a:t>0.17% reduction in retail price</a:t>
            </a:r>
          </a:p>
          <a:p>
            <a:pPr lvl="1" eaLnBrk="1" hangingPunct="1">
              <a:lnSpc>
                <a:spcPct val="80000"/>
              </a:lnSpc>
            </a:pPr>
            <a:r>
              <a:rPr lang="en-US" altLang="en-US" sz="2600">
                <a:latin typeface="Arial" panose="020B0604020202020204" pitchFamily="34" charset="0"/>
                <a:cs typeface="Arial" panose="020B0604020202020204" pitchFamily="34" charset="0"/>
              </a:rPr>
              <a:t>0.0048% increase from cardholder (more usage)</a:t>
            </a:r>
          </a:p>
          <a:p>
            <a:pPr lvl="1" eaLnBrk="1" hangingPunct="1">
              <a:lnSpc>
                <a:spcPct val="80000"/>
              </a:lnSpc>
            </a:pPr>
            <a:r>
              <a:rPr lang="en-US" altLang="en-US" sz="2600">
                <a:latin typeface="Arial" panose="020B0604020202020204" pitchFamily="34" charset="0"/>
                <a:cs typeface="Arial" panose="020B0604020202020204" pitchFamily="34" charset="0"/>
              </a:rPr>
              <a:t>Net 0.1668% price reduction</a:t>
            </a:r>
          </a:p>
          <a:p>
            <a:pPr eaLnBrk="1" hangingPunct="1">
              <a:lnSpc>
                <a:spcPct val="80000"/>
              </a:lnSpc>
            </a:pPr>
            <a:r>
              <a:rPr lang="en-US" altLang="en-US" sz="2800">
                <a:latin typeface="Arial" panose="020B0604020202020204" pitchFamily="34" charset="0"/>
                <a:cs typeface="Arial" panose="020B0604020202020204" pitchFamily="34" charset="0"/>
              </a:rPr>
              <a:t>Richmond Fed Study</a:t>
            </a:r>
          </a:p>
          <a:p>
            <a:pPr lvl="1" eaLnBrk="1" hangingPunct="1">
              <a:lnSpc>
                <a:spcPct val="80000"/>
              </a:lnSpc>
            </a:pPr>
            <a:r>
              <a:rPr lang="en-US" altLang="en-US" sz="2400">
                <a:latin typeface="Arial" panose="020B0604020202020204" pitchFamily="34" charset="0"/>
                <a:cs typeface="Arial" panose="020B0604020202020204" pitchFamily="34" charset="0"/>
              </a:rPr>
              <a:t>58% of merchants said no change</a:t>
            </a:r>
          </a:p>
          <a:p>
            <a:pPr lvl="1" eaLnBrk="1" hangingPunct="1">
              <a:lnSpc>
                <a:spcPct val="80000"/>
              </a:lnSpc>
            </a:pPr>
            <a:r>
              <a:rPr lang="en-US" altLang="en-US" sz="2400">
                <a:latin typeface="Arial" panose="020B0604020202020204" pitchFamily="34" charset="0"/>
                <a:cs typeface="Arial" panose="020B0604020202020204" pitchFamily="34" charset="0"/>
              </a:rPr>
              <a:t>11% reduced costs</a:t>
            </a:r>
          </a:p>
          <a:p>
            <a:pPr lvl="1" eaLnBrk="1" hangingPunct="1">
              <a:lnSpc>
                <a:spcPct val="80000"/>
              </a:lnSpc>
            </a:pPr>
            <a:r>
              <a:rPr lang="en-US" altLang="en-US" sz="2400">
                <a:latin typeface="Arial" panose="020B0604020202020204" pitchFamily="34" charset="0"/>
                <a:cs typeface="Arial" panose="020B0604020202020204" pitchFamily="34" charset="0"/>
              </a:rPr>
              <a:t>31% increased costs</a:t>
            </a:r>
          </a:p>
          <a:p>
            <a:pPr lvl="1" eaLnBrk="1" hangingPunct="1">
              <a:lnSpc>
                <a:spcPct val="80000"/>
              </a:lnSpc>
            </a:pPr>
            <a:r>
              <a:rPr lang="en-US" altLang="en-US" sz="2400">
                <a:latin typeface="Arial" panose="020B0604020202020204" pitchFamily="34" charset="0"/>
              </a:rPr>
              <a:t>25% saw increased small-ticket cost and 3% decreased</a:t>
            </a:r>
            <a:endParaRPr lang="en-US" altLang="en-US" sz="2400">
              <a:latin typeface="Arial" panose="020B0604020202020204" pitchFamily="34" charset="0"/>
              <a:cs typeface="Arial" panose="020B0604020202020204" pitchFamily="34" charset="0"/>
            </a:endParaRPr>
          </a:p>
          <a:p>
            <a:pPr lvl="1" eaLnBrk="1" hangingPunct="1">
              <a:lnSpc>
                <a:spcPct val="80000"/>
              </a:lnSpc>
            </a:pPr>
            <a:r>
              <a:rPr lang="en-US" altLang="en-US" sz="2400">
                <a:latin typeface="Arial" panose="020B0604020202020204" pitchFamily="34" charset="0"/>
                <a:cs typeface="Arial" panose="020B0604020202020204" pitchFamily="34" charset="0"/>
              </a:rPr>
              <a:t>Costs seem to have gone down for large business and increased for small</a:t>
            </a:r>
          </a:p>
        </p:txBody>
      </p:sp>
      <p:sp>
        <p:nvSpPr>
          <p:cNvPr id="3" name="Slide Number Placeholder 2">
            <a:extLst>
              <a:ext uri="{FF2B5EF4-FFF2-40B4-BE49-F238E27FC236}">
                <a16:creationId xmlns:a16="http://schemas.microsoft.com/office/drawing/2014/main" id="{E0CB72FB-BC9E-4B08-962F-C95EE9AA0A95}"/>
              </a:ext>
            </a:extLst>
          </p:cNvPr>
          <p:cNvSpPr>
            <a:spLocks noGrp="1"/>
          </p:cNvSpPr>
          <p:nvPr>
            <p:ph type="sldNum" sz="quarter" idx="10"/>
          </p:nvPr>
        </p:nvSpPr>
        <p:spPr>
          <a:xfrm>
            <a:off x="0" y="1271588"/>
            <a:ext cx="533400" cy="244475"/>
          </a:xfrm>
        </p:spPr>
        <p:txBody>
          <a:bodyPr>
            <a:normAutofit fontScale="85000" lnSpcReduction="20000"/>
          </a:bodyPr>
          <a:lstStyle/>
          <a:p>
            <a:pPr>
              <a:defRPr/>
            </a:pPr>
            <a:r>
              <a:rPr lang="en-US"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19CE365D-2149-463B-A398-24CF0AC9348F}"/>
              </a:ext>
            </a:extLst>
          </p:cNvPr>
          <p:cNvSpPr>
            <a:spLocks noGrp="1" noChangeArrowheads="1"/>
          </p:cNvSpPr>
          <p:nvPr>
            <p:ph type="title"/>
          </p:nvPr>
        </p:nvSpPr>
        <p:spPr/>
        <p:txBody>
          <a:bodyPr/>
          <a:lstStyle/>
          <a:p>
            <a:r>
              <a:rPr lang="en-US" altLang="en-US">
                <a:latin typeface="Arial" panose="020B0604020202020204" pitchFamily="34" charset="0"/>
              </a:rPr>
              <a:t>Asymmetric Price Response</a:t>
            </a:r>
          </a:p>
        </p:txBody>
      </p:sp>
      <p:sp>
        <p:nvSpPr>
          <p:cNvPr id="59395" name="Content Placeholder 2">
            <a:extLst>
              <a:ext uri="{FF2B5EF4-FFF2-40B4-BE49-F238E27FC236}">
                <a16:creationId xmlns:a16="http://schemas.microsoft.com/office/drawing/2014/main" id="{51067313-6A92-4E5A-99CF-832EFDFFCCBB}"/>
              </a:ext>
            </a:extLst>
          </p:cNvPr>
          <p:cNvSpPr>
            <a:spLocks noGrp="1" noChangeArrowheads="1"/>
          </p:cNvSpPr>
          <p:nvPr>
            <p:ph idx="1"/>
          </p:nvPr>
        </p:nvSpPr>
        <p:spPr/>
        <p:txBody>
          <a:bodyPr/>
          <a:lstStyle/>
          <a:p>
            <a:pPr marL="0" lvl="1"/>
            <a:r>
              <a:rPr lang="en-US" altLang="en-US" sz="2400">
                <a:latin typeface="Arial" panose="020B0604020202020204" pitchFamily="34" charset="0"/>
              </a:rPr>
              <a:t>Where debit costs increased, most  (2/3) raised retail prices </a:t>
            </a:r>
          </a:p>
          <a:p>
            <a:pPr marL="0" lvl="1"/>
            <a:r>
              <a:rPr lang="en-US" altLang="en-US" sz="2400">
                <a:latin typeface="Arial" panose="020B0604020202020204" pitchFamily="34" charset="0"/>
              </a:rPr>
              <a:t>Where debit costs decreased, few  (1/3) reduced retail prices (“the regression fails to run given that too few merchants reported a price reduction”)</a:t>
            </a:r>
            <a:endParaRPr lang="en-US" altLang="en-US" sz="2400">
              <a:latin typeface="Arial" panose="020B0604020202020204" pitchFamily="34" charset="0"/>
              <a:cs typeface="Arial" panose="020B0604020202020204" pitchFamily="34" charset="0"/>
            </a:endParaRPr>
          </a:p>
          <a:p>
            <a:pPr marL="0" lvl="1" eaLnBrk="1" hangingPunct="1">
              <a:lnSpc>
                <a:spcPct val="80000"/>
              </a:lnSpc>
            </a:pPr>
            <a:r>
              <a:rPr lang="en-US" altLang="en-US" sz="2400">
                <a:latin typeface="Arial" panose="020B0604020202020204" pitchFamily="34" charset="0"/>
                <a:cs typeface="Arial" panose="020B0604020202020204" pitchFamily="34" charset="0"/>
              </a:rPr>
              <a:t>77% made no change</a:t>
            </a:r>
          </a:p>
          <a:p>
            <a:pPr marL="0" lvl="1" eaLnBrk="1" hangingPunct="1">
              <a:lnSpc>
                <a:spcPct val="80000"/>
              </a:lnSpc>
            </a:pPr>
            <a:r>
              <a:rPr lang="en-US" altLang="en-US" sz="2400">
                <a:latin typeface="Arial" panose="020B0604020202020204" pitchFamily="34" charset="0"/>
                <a:cs typeface="Arial" panose="020B0604020202020204" pitchFamily="34" charset="0"/>
              </a:rPr>
              <a:t>1% decreased prices</a:t>
            </a:r>
          </a:p>
          <a:p>
            <a:pPr marL="0" lvl="1" eaLnBrk="1" hangingPunct="1">
              <a:lnSpc>
                <a:spcPct val="80000"/>
              </a:lnSpc>
            </a:pPr>
            <a:r>
              <a:rPr lang="en-US" altLang="en-US" sz="2400">
                <a:latin typeface="Arial" panose="020B0604020202020204" pitchFamily="34" charset="0"/>
                <a:cs typeface="Arial" panose="020B0604020202020204" pitchFamily="34" charset="0"/>
              </a:rPr>
              <a:t>22% increased prices</a:t>
            </a:r>
          </a:p>
          <a:p>
            <a:endParaRPr lang="en-US" altLang="en-US">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6A56B7E-5399-4173-B0FB-DD02F48F2D04}"/>
              </a:ext>
            </a:extLst>
          </p:cNvPr>
          <p:cNvSpPr>
            <a:spLocks noGrp="1" noChangeArrowheads="1"/>
          </p:cNvSpPr>
          <p:nvPr>
            <p:ph type="title"/>
          </p:nvPr>
        </p:nvSpPr>
        <p:spPr/>
        <p:txBody>
          <a:bodyPr/>
          <a:lstStyle/>
          <a:p>
            <a:r>
              <a:rPr lang="en-US" altLang="en-US">
                <a:latin typeface="Arial" panose="020B0604020202020204" pitchFamily="34" charset="0"/>
              </a:rPr>
              <a:t>Why So Little Pass Through?</a:t>
            </a:r>
          </a:p>
        </p:txBody>
      </p:sp>
      <p:sp>
        <p:nvSpPr>
          <p:cNvPr id="60419" name="Content Placeholder 2">
            <a:extLst>
              <a:ext uri="{FF2B5EF4-FFF2-40B4-BE49-F238E27FC236}">
                <a16:creationId xmlns:a16="http://schemas.microsoft.com/office/drawing/2014/main" id="{C7A29E98-696D-4807-9777-AB4443ED49E3}"/>
              </a:ext>
            </a:extLst>
          </p:cNvPr>
          <p:cNvSpPr>
            <a:spLocks noGrp="1" noChangeArrowheads="1"/>
          </p:cNvSpPr>
          <p:nvPr>
            <p:ph idx="1"/>
          </p:nvPr>
        </p:nvSpPr>
        <p:spPr>
          <a:xfrm>
            <a:off x="381000" y="1752600"/>
            <a:ext cx="8153400" cy="4343400"/>
          </a:xfrm>
        </p:spPr>
        <p:txBody>
          <a:bodyPr/>
          <a:lstStyle/>
          <a:p>
            <a:r>
              <a:rPr lang="en-US" altLang="en-US" sz="2400">
                <a:latin typeface="Arial" panose="020B0604020202020204" pitchFamily="34" charset="0"/>
              </a:rPr>
              <a:t>Pass through of decreased interchange into decreased Merchant Discount is not 1 to 1: Acquirers capture some of it too (at least in the short to medium run)</a:t>
            </a:r>
          </a:p>
          <a:p>
            <a:r>
              <a:rPr lang="en-US" altLang="en-US" sz="2400">
                <a:latin typeface="Arial" panose="020B0604020202020204" pitchFamily="34" charset="0"/>
              </a:rPr>
              <a:t>Interchange is a small part of overall costs: small savings don’t get passed through as much as larger costs (to banks)</a:t>
            </a:r>
          </a:p>
          <a:p>
            <a:r>
              <a:rPr lang="en-US" altLang="en-US" sz="2400">
                <a:latin typeface="Arial" panose="020B0604020202020204" pitchFamily="34" charset="0"/>
              </a:rPr>
              <a:t>Retail markets are less competitive than banks</a:t>
            </a:r>
          </a:p>
          <a:p>
            <a:r>
              <a:rPr lang="en-US" altLang="en-US" sz="2400">
                <a:latin typeface="Arial" panose="020B0604020202020204" pitchFamily="34" charset="0"/>
              </a:rPr>
              <a:t>Rockets-and-feathers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7500BD5B-5CCF-4F7C-AD59-2A624C8DDDB4}"/>
              </a:ext>
            </a:extLst>
          </p:cNvPr>
          <p:cNvSpPr>
            <a:spLocks noGrp="1" noChangeArrowheads="1"/>
          </p:cNvSpPr>
          <p:nvPr>
            <p:ph type="title"/>
          </p:nvPr>
        </p:nvSpPr>
        <p:spPr/>
        <p:txBody>
          <a:bodyPr/>
          <a:lstStyle/>
          <a:p>
            <a:r>
              <a:rPr lang="en-US" altLang="en-US">
                <a:latin typeface="Arial" panose="020B0604020202020204" pitchFamily="34" charset="0"/>
              </a:rPr>
              <a:t>Same Results Elsewhere</a:t>
            </a:r>
          </a:p>
        </p:txBody>
      </p:sp>
      <p:sp>
        <p:nvSpPr>
          <p:cNvPr id="61443" name="Content Placeholder 2">
            <a:extLst>
              <a:ext uri="{FF2B5EF4-FFF2-40B4-BE49-F238E27FC236}">
                <a16:creationId xmlns:a16="http://schemas.microsoft.com/office/drawing/2014/main" id="{4521EBEF-9FFD-4DE2-9541-A23AC0491546}"/>
              </a:ext>
            </a:extLst>
          </p:cNvPr>
          <p:cNvSpPr>
            <a:spLocks noGrp="1" noChangeArrowheads="1"/>
          </p:cNvSpPr>
          <p:nvPr>
            <p:ph idx="1"/>
          </p:nvPr>
        </p:nvSpPr>
        <p:spPr/>
        <p:txBody>
          <a:bodyPr/>
          <a:lstStyle/>
          <a:p>
            <a:r>
              <a:rPr lang="en-US" altLang="en-US" sz="2400">
                <a:latin typeface="Arial" panose="020B0604020202020204" pitchFamily="34" charset="0"/>
              </a:rPr>
              <a:t>Australia</a:t>
            </a:r>
          </a:p>
          <a:p>
            <a:r>
              <a:rPr lang="en-US" altLang="en-US" sz="2400">
                <a:latin typeface="Arial" panose="020B0604020202020204" pitchFamily="34" charset="0"/>
              </a:rPr>
              <a:t>Spain</a:t>
            </a:r>
          </a:p>
          <a:p>
            <a:r>
              <a:rPr lang="en-US" altLang="en-US" sz="2400">
                <a:latin typeface="Arial" panose="020B0604020202020204" pitchFamily="34" charset="0"/>
              </a:rPr>
              <a:t>Poland</a:t>
            </a:r>
          </a:p>
          <a:p>
            <a:r>
              <a:rPr lang="en-US" altLang="en-US" sz="2400">
                <a:latin typeface="Arial" panose="020B0604020202020204" pitchFamily="34" charset="0"/>
              </a:rPr>
              <a:t>EU</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7197C47-2879-416A-B8A9-DEA269F06227}"/>
              </a:ext>
            </a:extLst>
          </p:cNvPr>
          <p:cNvSpPr>
            <a:spLocks noGrp="1" noChangeArrowheads="1"/>
          </p:cNvSpPr>
          <p:nvPr>
            <p:ph type="title"/>
          </p:nvPr>
        </p:nvSpPr>
        <p:spPr/>
        <p:txBody>
          <a:bodyPr/>
          <a:lstStyle/>
          <a:p>
            <a:pPr eaLnBrk="1" hangingPunct="1"/>
            <a:r>
              <a:rPr lang="en-US" altLang="en-US">
                <a:latin typeface="Arial" panose="020B0604020202020204" pitchFamily="34" charset="0"/>
              </a:rPr>
              <a:t>What does this mean for consumers?</a:t>
            </a:r>
          </a:p>
        </p:txBody>
      </p:sp>
      <p:sp>
        <p:nvSpPr>
          <p:cNvPr id="28675" name="Rectangle 3">
            <a:extLst>
              <a:ext uri="{FF2B5EF4-FFF2-40B4-BE49-F238E27FC236}">
                <a16:creationId xmlns:a16="http://schemas.microsoft.com/office/drawing/2014/main" id="{1152B984-378C-4390-BD42-756A0541BD2D}"/>
              </a:ext>
            </a:extLst>
          </p:cNvPr>
          <p:cNvSpPr>
            <a:spLocks noGrp="1" noChangeArrowheads="1"/>
          </p:cNvSpPr>
          <p:nvPr>
            <p:ph type="body" idx="1"/>
          </p:nvPr>
        </p:nvSpPr>
        <p:spPr>
          <a:xfrm>
            <a:off x="612775" y="1643063"/>
            <a:ext cx="8153400" cy="4757737"/>
          </a:xfrm>
        </p:spPr>
        <p:txBody>
          <a:bodyPr/>
          <a:lstStyle/>
          <a:p>
            <a:pPr>
              <a:lnSpc>
                <a:spcPct val="80000"/>
              </a:lnSpc>
              <a:defRPr/>
            </a:pPr>
            <a:r>
              <a:rPr lang="en-US" altLang="en-US" sz="2400" dirty="0">
                <a:ea typeface="ＭＳ Ｐゴシック" pitchFamily="34" charset="-128"/>
              </a:rPr>
              <a:t>Evans, Change Joyce (2013): </a:t>
            </a:r>
          </a:p>
          <a:p>
            <a:pPr lvl="1">
              <a:lnSpc>
                <a:spcPct val="80000"/>
              </a:lnSpc>
              <a:defRPr/>
            </a:pPr>
            <a:r>
              <a:rPr lang="en-US" altLang="en-US" sz="2100" dirty="0">
                <a:ea typeface="ＭＳ Ｐゴシック" pitchFamily="34" charset="-128"/>
              </a:rPr>
              <a:t>Pass-through by banks much larger than pass-through by retailers</a:t>
            </a:r>
          </a:p>
          <a:p>
            <a:pPr lvl="1">
              <a:lnSpc>
                <a:spcPct val="80000"/>
              </a:lnSpc>
              <a:defRPr/>
            </a:pPr>
            <a:r>
              <a:rPr lang="en-US" altLang="en-US" sz="2100" dirty="0">
                <a:ea typeface="ＭＳ Ｐゴシック" pitchFamily="34" charset="-128"/>
              </a:rPr>
              <a:t> = Huge wealth transfer from consumers to merchants</a:t>
            </a:r>
          </a:p>
          <a:p>
            <a:pPr lvl="1">
              <a:lnSpc>
                <a:spcPct val="80000"/>
              </a:lnSpc>
              <a:defRPr/>
            </a:pPr>
            <a:r>
              <a:rPr lang="en-US" altLang="en-US" sz="2100" dirty="0">
                <a:ea typeface="ＭＳ Ｐゴシック" pitchFamily="34" charset="-128"/>
              </a:rPr>
              <a:t>Net expected loss for consumers of $22-$25 billion NPV</a:t>
            </a:r>
          </a:p>
          <a:p>
            <a:pPr>
              <a:lnSpc>
                <a:spcPct val="80000"/>
              </a:lnSpc>
              <a:defRPr/>
            </a:pPr>
            <a:r>
              <a:rPr lang="en-US" altLang="en-US" sz="2400" dirty="0">
                <a:ea typeface="ＭＳ Ｐゴシック" pitchFamily="34" charset="-128"/>
              </a:rPr>
              <a:t>Manne, Morris, Zywicki (2014)</a:t>
            </a:r>
          </a:p>
          <a:p>
            <a:pPr lvl="1">
              <a:lnSpc>
                <a:spcPct val="80000"/>
              </a:lnSpc>
              <a:defRPr/>
            </a:pPr>
            <a:r>
              <a:rPr lang="en-US" altLang="en-US" sz="2100" dirty="0">
                <a:ea typeface="ＭＳ Ｐゴシック" pitchFamily="34" charset="-128"/>
              </a:rPr>
              <a:t>Implications of low pass-through from merchants plus higher bank fees for poor</a:t>
            </a:r>
          </a:p>
          <a:p>
            <a:pPr marL="0" indent="0">
              <a:lnSpc>
                <a:spcPct val="80000"/>
              </a:lnSpc>
              <a:buFont typeface="Wingdings" panose="05000000000000000000" pitchFamily="2" charset="2"/>
              <a:buNone/>
              <a:defRPr/>
            </a:pPr>
            <a:endParaRPr lang="en-US" altLang="en-US" sz="2400" dirty="0">
              <a:ea typeface="ＭＳ Ｐゴシック" pitchFamily="34" charset="-128"/>
            </a:endParaRPr>
          </a:p>
          <a:p>
            <a:pPr>
              <a:lnSpc>
                <a:spcPct val="80000"/>
              </a:lnSpc>
              <a:defRPr/>
            </a:pPr>
            <a:endParaRPr lang="en-US" altLang="en-US" sz="2400" dirty="0">
              <a:ea typeface="ＭＳ Ｐゴシック" pitchFamily="34" charset="-128"/>
            </a:endParaRPr>
          </a:p>
          <a:p>
            <a:pPr>
              <a:lnSpc>
                <a:spcPct val="80000"/>
              </a:lnSpc>
              <a:defRPr/>
            </a:pPr>
            <a:endParaRPr lang="en-US" altLang="en-US" sz="2400" dirty="0">
              <a:ea typeface="ＭＳ Ｐゴシック" pitchFamily="34" charset="-128"/>
            </a:endParaRPr>
          </a:p>
          <a:p>
            <a:pPr>
              <a:lnSpc>
                <a:spcPct val="80000"/>
              </a:lnSpc>
              <a:defRPr/>
            </a:pPr>
            <a:endParaRPr lang="en-US" altLang="en-US" sz="2400" dirty="0">
              <a:ea typeface="ＭＳ Ｐゴシック" pitchFamily="34" charset="-128"/>
            </a:endParaRPr>
          </a:p>
          <a:p>
            <a:pPr marL="0" indent="0">
              <a:lnSpc>
                <a:spcPct val="80000"/>
              </a:lnSpc>
              <a:buFont typeface="Wingdings" panose="05000000000000000000" pitchFamily="2" charset="2"/>
              <a:buNone/>
              <a:defRPr/>
            </a:pPr>
            <a:endParaRPr lang="en-US" altLang="en-US" sz="2400" dirty="0">
              <a:ea typeface="ＭＳ Ｐゴシック" pitchFamily="34" charset="-128"/>
            </a:endParaRPr>
          </a:p>
        </p:txBody>
      </p:sp>
      <p:graphicFrame>
        <p:nvGraphicFramePr>
          <p:cNvPr id="2" name="Table 1">
            <a:extLst>
              <a:ext uri="{FF2B5EF4-FFF2-40B4-BE49-F238E27FC236}">
                <a16:creationId xmlns:a16="http://schemas.microsoft.com/office/drawing/2014/main" id="{9321348F-ABFB-4604-B0BB-FC56E8E80949}"/>
              </a:ext>
            </a:extLst>
          </p:cNvPr>
          <p:cNvGraphicFramePr>
            <a:graphicFrameLocks noGrp="1"/>
          </p:cNvGraphicFramePr>
          <p:nvPr/>
        </p:nvGraphicFramePr>
        <p:xfrm>
          <a:off x="1338263" y="4387850"/>
          <a:ext cx="6096000" cy="2022474"/>
        </p:xfrm>
        <a:graphic>
          <a:graphicData uri="http://schemas.openxmlformats.org/drawingml/2006/table">
            <a:tbl>
              <a:tblPr firstRow="1" bandRow="1">
                <a:tableStyleId>{5C22544A-7EE6-4342-B048-85BDC9FD1C3A}</a:tableStyleId>
              </a:tblPr>
              <a:tblGrid>
                <a:gridCol w="4344113">
                  <a:extLst>
                    <a:ext uri="{9D8B030D-6E8A-4147-A177-3AD203B41FA5}">
                      <a16:colId xmlns:a16="http://schemas.microsoft.com/office/drawing/2014/main" val="20000"/>
                    </a:ext>
                  </a:extLst>
                </a:gridCol>
                <a:gridCol w="1751887">
                  <a:extLst>
                    <a:ext uri="{9D8B030D-6E8A-4147-A177-3AD203B41FA5}">
                      <a16:colId xmlns:a16="http://schemas.microsoft.com/office/drawing/2014/main" val="20001"/>
                    </a:ext>
                  </a:extLst>
                </a:gridCol>
              </a:tblGrid>
              <a:tr h="640281">
                <a:tc>
                  <a:txBody>
                    <a:bodyPr/>
                    <a:lstStyle/>
                    <a:p>
                      <a:r>
                        <a:rPr lang="en-US" sz="1800" dirty="0"/>
                        <a:t>Households</a:t>
                      </a:r>
                      <a:r>
                        <a:rPr lang="en-US" sz="1800" baseline="0" dirty="0"/>
                        <a:t> with income below $50,000</a:t>
                      </a:r>
                      <a:endParaRPr lang="en-US" sz="1800" dirty="0"/>
                    </a:p>
                  </a:txBody>
                  <a:tcPr marT="45734" marB="45734"/>
                </a:tc>
                <a:tc>
                  <a:txBody>
                    <a:bodyPr/>
                    <a:lstStyle/>
                    <a:p>
                      <a:r>
                        <a:rPr lang="en-US" sz="1800" dirty="0"/>
                        <a:t>60 million</a:t>
                      </a:r>
                    </a:p>
                  </a:txBody>
                  <a:tcPr marT="45734" marB="45734"/>
                </a:tc>
                <a:extLst>
                  <a:ext uri="{0D108BD9-81ED-4DB2-BD59-A6C34878D82A}">
                    <a16:rowId xmlns:a16="http://schemas.microsoft.com/office/drawing/2014/main" val="10000"/>
                  </a:ext>
                </a:extLst>
              </a:tr>
              <a:tr h="640281">
                <a:tc>
                  <a:txBody>
                    <a:bodyPr/>
                    <a:lstStyle/>
                    <a:p>
                      <a:r>
                        <a:rPr lang="en-US" sz="1800" dirty="0"/>
                        <a:t>Households that have lost free bank accounts</a:t>
                      </a:r>
                    </a:p>
                  </a:txBody>
                  <a:tcPr marT="45734" marB="45734"/>
                </a:tc>
                <a:tc>
                  <a:txBody>
                    <a:bodyPr/>
                    <a:lstStyle/>
                    <a:p>
                      <a:r>
                        <a:rPr lang="en-US" sz="1800" dirty="0"/>
                        <a:t>15 million</a:t>
                      </a:r>
                    </a:p>
                  </a:txBody>
                  <a:tcPr marT="45734" marB="45734"/>
                </a:tc>
                <a:extLst>
                  <a:ext uri="{0D108BD9-81ED-4DB2-BD59-A6C34878D82A}">
                    <a16:rowId xmlns:a16="http://schemas.microsoft.com/office/drawing/2014/main" val="10001"/>
                  </a:ext>
                </a:extLst>
              </a:tr>
              <a:tr h="370956">
                <a:tc>
                  <a:txBody>
                    <a:bodyPr/>
                    <a:lstStyle/>
                    <a:p>
                      <a:r>
                        <a:rPr lang="en-US" sz="1800" dirty="0"/>
                        <a:t>Monthly cost</a:t>
                      </a:r>
                      <a:r>
                        <a:rPr lang="en-US" sz="1800" baseline="0" dirty="0"/>
                        <a:t> of household bank account</a:t>
                      </a:r>
                      <a:endParaRPr lang="en-US" sz="1800" dirty="0"/>
                    </a:p>
                  </a:txBody>
                  <a:tcPr marT="45734" marB="45734"/>
                </a:tc>
                <a:tc>
                  <a:txBody>
                    <a:bodyPr/>
                    <a:lstStyle/>
                    <a:p>
                      <a:r>
                        <a:rPr lang="en-US" sz="1800" dirty="0"/>
                        <a:t>$10</a:t>
                      </a:r>
                    </a:p>
                  </a:txBody>
                  <a:tcPr marT="45734" marB="45734"/>
                </a:tc>
                <a:extLst>
                  <a:ext uri="{0D108BD9-81ED-4DB2-BD59-A6C34878D82A}">
                    <a16:rowId xmlns:a16="http://schemas.microsoft.com/office/drawing/2014/main" val="10002"/>
                  </a:ext>
                </a:extLst>
              </a:tr>
              <a:tr h="370956">
                <a:tc>
                  <a:txBody>
                    <a:bodyPr/>
                    <a:lstStyle/>
                    <a:p>
                      <a:r>
                        <a:rPr lang="en-US" sz="1800" dirty="0"/>
                        <a:t>Total annual</a:t>
                      </a:r>
                      <a:r>
                        <a:rPr lang="en-US" sz="1800" baseline="0" dirty="0"/>
                        <a:t> cost to poorer households</a:t>
                      </a:r>
                      <a:endParaRPr lang="en-US" sz="1800" dirty="0"/>
                    </a:p>
                  </a:txBody>
                  <a:tcPr marT="45734" marB="45734"/>
                </a:tc>
                <a:tc>
                  <a:txBody>
                    <a:bodyPr/>
                    <a:lstStyle/>
                    <a:p>
                      <a:r>
                        <a:rPr lang="en-US" sz="1800" dirty="0"/>
                        <a:t>$1</a:t>
                      </a:r>
                      <a:r>
                        <a:rPr lang="en-US" sz="1800" baseline="0" dirty="0"/>
                        <a:t> to $3 billion</a:t>
                      </a:r>
                      <a:endParaRPr lang="en-US" sz="1800" dirty="0"/>
                    </a:p>
                  </a:txBody>
                  <a:tcPr marT="45734" marB="45734"/>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F351F84F-38FC-4193-A99F-5A228B992D8A}"/>
              </a:ext>
            </a:extLst>
          </p:cNvPr>
          <p:cNvSpPr>
            <a:spLocks noGrp="1"/>
          </p:cNvSpPr>
          <p:nvPr>
            <p:ph type="sldNum" sz="quarter" idx="10"/>
          </p:nvPr>
        </p:nvSpPr>
        <p:spPr>
          <a:xfrm>
            <a:off x="0" y="1271588"/>
            <a:ext cx="533400" cy="244475"/>
          </a:xfrm>
        </p:spPr>
        <p:txBody>
          <a:bodyPr>
            <a:normAutofit fontScale="85000" lnSpcReduction="20000"/>
          </a:bodyPr>
          <a:lstStyle/>
          <a:p>
            <a:pPr>
              <a:defRPr/>
            </a:pPr>
            <a:r>
              <a:rPr lang="en-US" dirty="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3FD0C017-003D-4D2E-A9F2-086215581BEA}"/>
              </a:ext>
            </a:extLst>
          </p:cNvPr>
          <p:cNvSpPr>
            <a:spLocks noGrp="1" noChangeArrowheads="1"/>
          </p:cNvSpPr>
          <p:nvPr>
            <p:ph type="title"/>
          </p:nvPr>
        </p:nvSpPr>
        <p:spPr/>
        <p:txBody>
          <a:bodyPr/>
          <a:lstStyle/>
          <a:p>
            <a:r>
              <a:rPr lang="en-US" altLang="en-US">
                <a:latin typeface="Arial" panose="020B0604020202020204" pitchFamily="34" charset="0"/>
              </a:rPr>
              <a:t>Substitution: Australia Three-Party Increased 25%</a:t>
            </a:r>
          </a:p>
        </p:txBody>
      </p:sp>
      <p:sp>
        <p:nvSpPr>
          <p:cNvPr id="63491" name="Content Placeholder 2">
            <a:extLst>
              <a:ext uri="{FF2B5EF4-FFF2-40B4-BE49-F238E27FC236}">
                <a16:creationId xmlns:a16="http://schemas.microsoft.com/office/drawing/2014/main" id="{C0EB8E5B-3C0E-4235-9139-889FC1E89834}"/>
              </a:ext>
            </a:extLst>
          </p:cNvPr>
          <p:cNvSpPr>
            <a:spLocks noGrp="1" noChangeArrowheads="1"/>
          </p:cNvSpPr>
          <p:nvPr>
            <p:ph idx="1"/>
          </p:nvPr>
        </p:nvSpPr>
        <p:spPr/>
        <p:txBody>
          <a:bodyPr/>
          <a:lstStyle/>
          <a:p>
            <a:pPr marL="0" indent="0">
              <a:buFont typeface="Wingdings" panose="05000000000000000000" pitchFamily="2" charset="2"/>
              <a:buNone/>
            </a:pPr>
            <a:r>
              <a:rPr lang="en-US" altLang="en-US">
                <a:latin typeface="Arial" panose="020B0604020202020204" pitchFamily="34" charset="0"/>
              </a:rPr>
              <a:t> </a:t>
            </a:r>
          </a:p>
        </p:txBody>
      </p:sp>
      <p:pic>
        <p:nvPicPr>
          <p:cNvPr id="63492" name="Picture 2">
            <a:extLst>
              <a:ext uri="{FF2B5EF4-FFF2-40B4-BE49-F238E27FC236}">
                <a16:creationId xmlns:a16="http://schemas.microsoft.com/office/drawing/2014/main" id="{8263B0A9-908E-4F1A-8E11-D4912C7D0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5715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2B44BB8-A84C-4A64-91EC-04CDCFF6DB9F}"/>
              </a:ext>
            </a:extLst>
          </p:cNvPr>
          <p:cNvSpPr>
            <a:spLocks noGrp="1" noChangeArrowheads="1"/>
          </p:cNvSpPr>
          <p:nvPr>
            <p:ph type="title"/>
          </p:nvPr>
        </p:nvSpPr>
        <p:spPr/>
        <p:txBody>
          <a:bodyPr/>
          <a:lstStyle/>
          <a:p>
            <a:r>
              <a:rPr lang="en-US" altLang="en-US">
                <a:latin typeface="Arial" panose="020B0604020202020204" pitchFamily="34" charset="0"/>
              </a:rPr>
              <a:t>Revised Fed Rules</a:t>
            </a:r>
          </a:p>
        </p:txBody>
      </p:sp>
      <p:sp>
        <p:nvSpPr>
          <p:cNvPr id="64515" name="Content Placeholder 2">
            <a:extLst>
              <a:ext uri="{FF2B5EF4-FFF2-40B4-BE49-F238E27FC236}">
                <a16:creationId xmlns:a16="http://schemas.microsoft.com/office/drawing/2014/main" id="{0D40B15B-09AE-4F2F-820A-34A2EF05E6A9}"/>
              </a:ext>
            </a:extLst>
          </p:cNvPr>
          <p:cNvSpPr>
            <a:spLocks noGrp="1" noChangeArrowheads="1"/>
          </p:cNvSpPr>
          <p:nvPr>
            <p:ph idx="1"/>
          </p:nvPr>
        </p:nvSpPr>
        <p:spPr>
          <a:xfrm>
            <a:off x="381000" y="1676400"/>
            <a:ext cx="8305800" cy="4419600"/>
          </a:xfrm>
        </p:spPr>
        <p:txBody>
          <a:bodyPr/>
          <a:lstStyle/>
          <a:p>
            <a:r>
              <a:rPr lang="en-US" altLang="en-US">
                <a:latin typeface="Arial" panose="020B0604020202020204" pitchFamily="34" charset="0"/>
              </a:rPr>
              <a:t>Regulation II 2011: Reduced fees &gt;40%</a:t>
            </a:r>
          </a:p>
          <a:p>
            <a:r>
              <a:rPr lang="en-US" altLang="en-US">
                <a:latin typeface="Arial" panose="020B0604020202020204" pitchFamily="34" charset="0"/>
              </a:rPr>
              <a:t>2023 Proposed rule: Reduce by 5.4 cents (additional 23%) to 14.4¢ + 0.04% (4 basis points) + 1.3¢ Fraud Adjustment</a:t>
            </a:r>
          </a:p>
          <a:p>
            <a:r>
              <a:rPr lang="en-US" altLang="en-US">
                <a:latin typeface="Arial" panose="020B0604020202020204" pitchFamily="34" charset="0"/>
              </a:rPr>
              <a:t>Reduces bank revenues by $3 billion annually</a:t>
            </a:r>
          </a:p>
          <a:p>
            <a:r>
              <a:rPr lang="en-US" altLang="en-US">
                <a:latin typeface="Arial" panose="020B0604020202020204" pitchFamily="34" charset="0"/>
              </a:rPr>
              <a:t>Nick Bourke estimates consumer bank fees will increase by 1.3 billion to $2 billion (50-65% recoupment total)</a:t>
            </a:r>
          </a:p>
          <a:p>
            <a:pPr lvl="1"/>
            <a:r>
              <a:rPr lang="en-US" altLang="en-US">
                <a:latin typeface="Arial" panose="020B0604020202020204" pitchFamily="34" charset="0"/>
              </a:rPr>
              <a:t>Higher monthly maintenance fees: 1.3 billion (42% of recoupment)</a:t>
            </a:r>
          </a:p>
          <a:p>
            <a:pPr lvl="1"/>
            <a:r>
              <a:rPr lang="en-US" altLang="en-US">
                <a:latin typeface="Arial" panose="020B0604020202020204" pitchFamily="34" charset="0"/>
              </a:rPr>
              <a:t>Other fees: $250 million-$700 million</a:t>
            </a:r>
          </a:p>
          <a:p>
            <a:pPr lvl="1"/>
            <a:endParaRPr lang="en-US" altLang="en-US">
              <a:latin typeface="Arial" panose="020B0604020202020204" pitchFamily="34" charset="0"/>
            </a:endParaRPr>
          </a:p>
        </p:txBody>
      </p:sp>
      <p:pic>
        <p:nvPicPr>
          <p:cNvPr id="64516" name="Picture 4">
            <a:extLst>
              <a:ext uri="{FF2B5EF4-FFF2-40B4-BE49-F238E27FC236}">
                <a16:creationId xmlns:a16="http://schemas.microsoft.com/office/drawing/2014/main" id="{568B0161-E749-43B2-BA19-A19A46935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14800"/>
            <a:ext cx="807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300C630C-0D2C-45C0-B2A1-4E48AEB3B045}"/>
              </a:ext>
            </a:extLst>
          </p:cNvPr>
          <p:cNvSpPr>
            <a:spLocks noGrp="1" noChangeArrowheads="1"/>
          </p:cNvSpPr>
          <p:nvPr>
            <p:ph type="title"/>
          </p:nvPr>
        </p:nvSpPr>
        <p:spPr/>
        <p:txBody>
          <a:bodyPr/>
          <a:lstStyle/>
          <a:p>
            <a:r>
              <a:rPr lang="en-US" altLang="en-US" i="1" dirty="0">
                <a:latin typeface="Arial" panose="020B0604020202020204" pitchFamily="34" charset="0"/>
              </a:rPr>
              <a:t>Corner Post </a:t>
            </a:r>
            <a:r>
              <a:rPr lang="en-US" altLang="en-US" dirty="0">
                <a:latin typeface="Arial" panose="020B0604020202020204" pitchFamily="34" charset="0"/>
              </a:rPr>
              <a:t>(D. ND) v. </a:t>
            </a:r>
            <a:r>
              <a:rPr lang="en-US" altLang="en-US" i="1" dirty="0" err="1">
                <a:latin typeface="Arial" panose="020B0604020202020204" pitchFamily="34" charset="0"/>
              </a:rPr>
              <a:t>Linney’s</a:t>
            </a:r>
            <a:r>
              <a:rPr lang="en-US" altLang="en-US" i="1" dirty="0">
                <a:latin typeface="Arial" panose="020B0604020202020204" pitchFamily="34" charset="0"/>
              </a:rPr>
              <a:t> Pizza</a:t>
            </a:r>
            <a:r>
              <a:rPr lang="en-US" altLang="en-US" dirty="0">
                <a:latin typeface="Arial" panose="020B0604020202020204" pitchFamily="34" charset="0"/>
              </a:rPr>
              <a:t> (ED KY)</a:t>
            </a:r>
            <a:endParaRPr lang="en-US" altLang="en-US" i="1" dirty="0">
              <a:latin typeface="Arial" panose="020B0604020202020204" pitchFamily="34" charset="0"/>
            </a:endParaRPr>
          </a:p>
        </p:txBody>
      </p:sp>
      <p:sp>
        <p:nvSpPr>
          <p:cNvPr id="65539" name="Content Placeholder 2">
            <a:extLst>
              <a:ext uri="{FF2B5EF4-FFF2-40B4-BE49-F238E27FC236}">
                <a16:creationId xmlns:a16="http://schemas.microsoft.com/office/drawing/2014/main" id="{73A4368A-24AA-46D0-BD62-5004D83C236B}"/>
              </a:ext>
            </a:extLst>
          </p:cNvPr>
          <p:cNvSpPr>
            <a:spLocks noGrp="1" noChangeArrowheads="1"/>
          </p:cNvSpPr>
          <p:nvPr>
            <p:ph idx="1"/>
          </p:nvPr>
        </p:nvSpPr>
        <p:spPr>
          <a:xfrm>
            <a:off x="381000" y="1643063"/>
            <a:ext cx="8153400" cy="4452937"/>
          </a:xfrm>
        </p:spPr>
        <p:txBody>
          <a:bodyPr/>
          <a:lstStyle/>
          <a:p>
            <a:r>
              <a:rPr lang="en-US" altLang="en-US" sz="2400" dirty="0">
                <a:latin typeface="Arial" panose="020B0604020202020204" pitchFamily="34" charset="0"/>
              </a:rPr>
              <a:t>Earlier decisions had relied on </a:t>
            </a:r>
            <a:r>
              <a:rPr lang="en-US" altLang="en-US" sz="2400" i="1" dirty="0">
                <a:latin typeface="Arial" panose="020B0604020202020204" pitchFamily="34" charset="0"/>
              </a:rPr>
              <a:t>Chevron</a:t>
            </a:r>
            <a:endParaRPr lang="en-US" altLang="en-US" sz="2400" dirty="0">
              <a:latin typeface="Arial" panose="020B0604020202020204" pitchFamily="34" charset="0"/>
            </a:endParaRPr>
          </a:p>
          <a:p>
            <a:r>
              <a:rPr lang="en-US" altLang="en-US" sz="2400" i="1" dirty="0">
                <a:latin typeface="Arial" panose="020B0604020202020204" pitchFamily="34" charset="0"/>
              </a:rPr>
              <a:t>Corner Post</a:t>
            </a:r>
            <a:r>
              <a:rPr lang="en-US" altLang="en-US" sz="2400" dirty="0">
                <a:latin typeface="Arial" panose="020B0604020202020204" pitchFamily="34" charset="0"/>
              </a:rPr>
              <a:t>:</a:t>
            </a:r>
          </a:p>
          <a:p>
            <a:pPr lvl="1"/>
            <a:r>
              <a:rPr lang="en-US" altLang="en-US" sz="2000" dirty="0">
                <a:latin typeface="Arial" panose="020B0604020202020204" pitchFamily="34" charset="0"/>
              </a:rPr>
              <a:t>Durbin Amendment unambiguous</a:t>
            </a:r>
          </a:p>
          <a:p>
            <a:pPr lvl="1"/>
            <a:r>
              <a:rPr lang="en-US" altLang="en-US" sz="2000" dirty="0">
                <a:latin typeface="Arial" panose="020B0604020202020204" pitchFamily="34" charset="0"/>
              </a:rPr>
              <a:t>Holds Fed 2011 Rule improperly considered fixed costs and fraud prevention costs that were not permitted by the language of the Durbin Amendment which only permits “incremental” costs</a:t>
            </a:r>
          </a:p>
          <a:p>
            <a:pPr lvl="1"/>
            <a:r>
              <a:rPr lang="en-US" altLang="en-US" sz="2000" dirty="0">
                <a:latin typeface="Arial" panose="020B0604020202020204" pitchFamily="34" charset="0"/>
              </a:rPr>
              <a:t>Court stayed both its order and the revised rule</a:t>
            </a:r>
          </a:p>
          <a:p>
            <a:r>
              <a:rPr lang="en-US" altLang="en-US" sz="2400" i="1" dirty="0" err="1">
                <a:latin typeface="Arial" panose="020B0604020202020204" pitchFamily="34" charset="0"/>
              </a:rPr>
              <a:t>Linney’s</a:t>
            </a:r>
            <a:r>
              <a:rPr lang="en-US" altLang="en-US" sz="2400" i="1" dirty="0">
                <a:latin typeface="Arial" panose="020B0604020202020204" pitchFamily="34" charset="0"/>
              </a:rPr>
              <a:t> Pizza</a:t>
            </a:r>
            <a:r>
              <a:rPr lang="en-US" altLang="en-US" sz="2400" dirty="0">
                <a:latin typeface="Arial" panose="020B0604020202020204" pitchFamily="34" charset="0"/>
              </a:rPr>
              <a:t>:</a:t>
            </a:r>
          </a:p>
          <a:p>
            <a:pPr lvl="1"/>
            <a:r>
              <a:rPr lang="en-US" altLang="en-US" sz="2200" dirty="0">
                <a:latin typeface="Arial" panose="020B0604020202020204" pitchFamily="34" charset="0"/>
              </a:rPr>
              <a:t>Statutory language ambiguous</a:t>
            </a:r>
          </a:p>
          <a:p>
            <a:pPr lvl="1"/>
            <a:r>
              <a:rPr lang="en-US" altLang="en-US" sz="2200" dirty="0">
                <a:latin typeface="Arial" panose="020B0604020202020204" pitchFamily="34" charset="0"/>
              </a:rPr>
              <a:t>Fed could consider fraud prevention, network costs, and other costs as part of “reasonable and proportionate” costs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4F1B-DE83-4FC4-BE6F-94933922498A}"/>
              </a:ext>
            </a:extLst>
          </p:cNvPr>
          <p:cNvSpPr>
            <a:spLocks noGrp="1"/>
          </p:cNvSpPr>
          <p:nvPr>
            <p:ph type="title"/>
          </p:nvPr>
        </p:nvSpPr>
        <p:spPr/>
        <p:txBody>
          <a:bodyPr/>
          <a:lstStyle/>
          <a:p>
            <a:r>
              <a:rPr lang="en-US" i="1" dirty="0"/>
              <a:t>Corner Post</a:t>
            </a:r>
          </a:p>
        </p:txBody>
      </p:sp>
      <p:sp>
        <p:nvSpPr>
          <p:cNvPr id="3" name="Content Placeholder 2">
            <a:extLst>
              <a:ext uri="{FF2B5EF4-FFF2-40B4-BE49-F238E27FC236}">
                <a16:creationId xmlns:a16="http://schemas.microsoft.com/office/drawing/2014/main" id="{C86A4589-AA7D-43BB-A737-C0CE494B6557}"/>
              </a:ext>
            </a:extLst>
          </p:cNvPr>
          <p:cNvSpPr>
            <a:spLocks noGrp="1"/>
          </p:cNvSpPr>
          <p:nvPr>
            <p:ph idx="1"/>
          </p:nvPr>
        </p:nvSpPr>
        <p:spPr>
          <a:xfrm>
            <a:off x="838200" y="1678921"/>
            <a:ext cx="7772400" cy="4602815"/>
          </a:xfrm>
        </p:spPr>
        <p:txBody>
          <a:bodyPr/>
          <a:lstStyle/>
          <a:p>
            <a:r>
              <a:rPr lang="en-US" dirty="0"/>
              <a:t>“Networks’ role in setting interchange fees has long been a boon to issuers at times, but not so much to merchants or consumers.”</a:t>
            </a:r>
          </a:p>
          <a:p>
            <a:r>
              <a:rPr lang="en-US" dirty="0"/>
              <a:t>“Before interchange fees became regulated in 2011, their price tags skyrocketed. More debit cards circulating in the market meant more revenue for networks, so networks set higher and higher interchange fees to entice issuers to push out more cards. As one would expect, issuing banks benefitted while merchants and consumers suffered as profits tightened and prices increased.”</a:t>
            </a:r>
          </a:p>
          <a:p>
            <a:r>
              <a:rPr lang="en-US" dirty="0"/>
              <a:t>What’s wrong with these claims?</a:t>
            </a:r>
          </a:p>
          <a:p>
            <a:pPr lvl="1"/>
            <a:r>
              <a:rPr lang="en-US" dirty="0"/>
              <a:t>Ignores two-sided market</a:t>
            </a:r>
          </a:p>
          <a:p>
            <a:pPr lvl="1"/>
            <a:r>
              <a:rPr lang="en-US" dirty="0"/>
              <a:t>Ignores pass through of bank costs to consumers</a:t>
            </a:r>
          </a:p>
          <a:p>
            <a:pPr lvl="1"/>
            <a:r>
              <a:rPr lang="en-US" dirty="0"/>
              <a:t>Ignores limited pass through of cost savings by merchants</a:t>
            </a:r>
          </a:p>
          <a:p>
            <a:pPr lvl="1"/>
            <a:r>
              <a:rPr lang="en-US" dirty="0"/>
              <a:t>Ignores costs of losing bank accounts</a:t>
            </a:r>
          </a:p>
          <a:p>
            <a:pPr lvl="1"/>
            <a:r>
              <a:rPr lang="en-US" dirty="0"/>
              <a:t>Increased bank costs &gt; decreased retail prices</a:t>
            </a:r>
          </a:p>
        </p:txBody>
      </p:sp>
    </p:spTree>
    <p:extLst>
      <p:ext uri="{BB962C8B-B14F-4D97-AF65-F5344CB8AC3E}">
        <p14:creationId xmlns:p14="http://schemas.microsoft.com/office/powerpoint/2010/main" val="257591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EE19F28-4EF6-4692-B089-FBFAB5AFD708}"/>
              </a:ext>
            </a:extLst>
          </p:cNvPr>
          <p:cNvSpPr>
            <a:spLocks noGrp="1" noChangeArrowheads="1"/>
          </p:cNvSpPr>
          <p:nvPr>
            <p:ph type="title"/>
          </p:nvPr>
        </p:nvSpPr>
        <p:spPr/>
        <p:txBody>
          <a:bodyPr/>
          <a:lstStyle/>
          <a:p>
            <a:r>
              <a:rPr lang="en-US" altLang="en-US">
                <a:latin typeface="Arial" panose="020B0604020202020204" pitchFamily="34" charset="0"/>
              </a:rPr>
              <a:t>Four-Party System (or Five-Party)</a:t>
            </a:r>
          </a:p>
        </p:txBody>
      </p:sp>
      <p:sp>
        <p:nvSpPr>
          <p:cNvPr id="10243" name="Content Placeholder 2">
            <a:extLst>
              <a:ext uri="{FF2B5EF4-FFF2-40B4-BE49-F238E27FC236}">
                <a16:creationId xmlns:a16="http://schemas.microsoft.com/office/drawing/2014/main" id="{80C3F0A2-34C0-4CD2-8EF2-F62609DE4482}"/>
              </a:ext>
            </a:extLst>
          </p:cNvPr>
          <p:cNvSpPr>
            <a:spLocks noGrp="1" noChangeArrowheads="1"/>
          </p:cNvSpPr>
          <p:nvPr>
            <p:ph idx="1"/>
          </p:nvPr>
        </p:nvSpPr>
        <p:spPr/>
        <p:txBody>
          <a:bodyPr/>
          <a:lstStyle/>
          <a:p>
            <a:endParaRPr lang="en-US" altLang="en-US">
              <a:latin typeface="Arial" panose="020B0604020202020204" pitchFamily="34" charset="0"/>
            </a:endParaRPr>
          </a:p>
        </p:txBody>
      </p:sp>
      <p:pic>
        <p:nvPicPr>
          <p:cNvPr id="10244" name="Picture 2">
            <a:extLst>
              <a:ext uri="{FF2B5EF4-FFF2-40B4-BE49-F238E27FC236}">
                <a16:creationId xmlns:a16="http://schemas.microsoft.com/office/drawing/2014/main" id="{09842669-14F8-4724-A2F8-95542A0EA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600200"/>
            <a:ext cx="85439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AC99161-53AF-452E-84EA-4A5D277FD0F0}"/>
              </a:ext>
            </a:extLst>
          </p:cNvPr>
          <p:cNvSpPr>
            <a:spLocks noGrp="1" noChangeArrowheads="1"/>
          </p:cNvSpPr>
          <p:nvPr>
            <p:ph type="title"/>
          </p:nvPr>
        </p:nvSpPr>
        <p:spPr/>
        <p:txBody>
          <a:bodyPr/>
          <a:lstStyle/>
          <a:p>
            <a:r>
              <a:rPr lang="en-US" altLang="en-US">
                <a:latin typeface="Arial" panose="020B0604020202020204" pitchFamily="34" charset="0"/>
              </a:rPr>
              <a:t>Credit Card Competition Act</a:t>
            </a:r>
          </a:p>
        </p:txBody>
      </p:sp>
      <p:sp>
        <p:nvSpPr>
          <p:cNvPr id="66563" name="Content Placeholder 2">
            <a:extLst>
              <a:ext uri="{FF2B5EF4-FFF2-40B4-BE49-F238E27FC236}">
                <a16:creationId xmlns:a16="http://schemas.microsoft.com/office/drawing/2014/main" id="{45A48FD1-2436-41DC-B53C-9B42E1CCCBD9}"/>
              </a:ext>
            </a:extLst>
          </p:cNvPr>
          <p:cNvSpPr>
            <a:spLocks noGrp="1" noChangeArrowheads="1"/>
          </p:cNvSpPr>
          <p:nvPr>
            <p:ph idx="1"/>
          </p:nvPr>
        </p:nvSpPr>
        <p:spPr>
          <a:xfrm>
            <a:off x="381000" y="1752600"/>
            <a:ext cx="8229600" cy="4343400"/>
          </a:xfrm>
        </p:spPr>
        <p:txBody>
          <a:bodyPr/>
          <a:lstStyle/>
          <a:p>
            <a:r>
              <a:rPr lang="en-US" altLang="en-US" sz="2400">
                <a:latin typeface="Arial" panose="020B0604020202020204" pitchFamily="34" charset="0"/>
              </a:rPr>
              <a:t>Impose “competitive” routing for credit cards</a:t>
            </a:r>
          </a:p>
          <a:p>
            <a:r>
              <a:rPr lang="en-US" altLang="en-US" sz="2400">
                <a:latin typeface="Arial" panose="020B0604020202020204" pitchFamily="34" charset="0"/>
              </a:rPr>
              <a:t>Two networks per card, one cannot be Visa or MC</a:t>
            </a:r>
          </a:p>
          <a:p>
            <a:r>
              <a:rPr lang="en-US" altLang="en-US" sz="2400">
                <a:latin typeface="Arial" panose="020B0604020202020204" pitchFamily="34" charset="0"/>
              </a:rPr>
              <a:t>“PINless” debit</a:t>
            </a:r>
          </a:p>
          <a:p>
            <a:r>
              <a:rPr lang="en-US" altLang="en-US" sz="2400">
                <a:latin typeface="Arial" panose="020B0604020202020204" pitchFamily="34" charset="0"/>
              </a:rPr>
              <a:t>Prediction: Higher annual fees, lower rewards, higher interest rates, reduced investment in fraud and other quality terms</a:t>
            </a:r>
          </a:p>
          <a:p>
            <a:r>
              <a:rPr lang="en-US" altLang="en-US" sz="2400">
                <a:latin typeface="Arial" panose="020B0604020202020204" pitchFamily="34" charset="0"/>
              </a:rPr>
              <a:t>Just like Durbin</a:t>
            </a:r>
          </a:p>
          <a:p>
            <a:r>
              <a:rPr lang="en-US" altLang="en-US" sz="2400">
                <a:latin typeface="Arial" panose="020B0604020202020204" pitchFamily="34" charset="0"/>
              </a:rPr>
              <a:t>Are you indifferent with regard to routing?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15B4-3ED9-49EB-9826-5B80B0016186}"/>
              </a:ext>
            </a:extLst>
          </p:cNvPr>
          <p:cNvSpPr>
            <a:spLocks noGrp="1"/>
          </p:cNvSpPr>
          <p:nvPr>
            <p:ph type="title"/>
          </p:nvPr>
        </p:nvSpPr>
        <p:spPr/>
        <p:txBody>
          <a:bodyPr/>
          <a:lstStyle/>
          <a:p>
            <a:r>
              <a:rPr lang="en-US" dirty="0"/>
              <a:t>Why Merchants Want Intervention</a:t>
            </a:r>
          </a:p>
        </p:txBody>
      </p:sp>
      <p:sp>
        <p:nvSpPr>
          <p:cNvPr id="3" name="Content Placeholder 2">
            <a:extLst>
              <a:ext uri="{FF2B5EF4-FFF2-40B4-BE49-F238E27FC236}">
                <a16:creationId xmlns:a16="http://schemas.microsoft.com/office/drawing/2014/main" id="{240CEE6E-D42A-4DC4-8E92-290AA9EE959C}"/>
              </a:ext>
            </a:extLst>
          </p:cNvPr>
          <p:cNvSpPr>
            <a:spLocks noGrp="1"/>
          </p:cNvSpPr>
          <p:nvPr>
            <p:ph idx="1"/>
          </p:nvPr>
        </p:nvSpPr>
        <p:spPr>
          <a:xfrm>
            <a:off x="381000" y="1752600"/>
            <a:ext cx="8229600" cy="4343400"/>
          </a:xfrm>
        </p:spPr>
        <p:txBody>
          <a:bodyPr/>
          <a:lstStyle/>
          <a:p>
            <a:r>
              <a:rPr lang="en-US" dirty="0"/>
              <a:t>Public Choice/interest group theory</a:t>
            </a:r>
          </a:p>
          <a:p>
            <a:r>
              <a:rPr lang="en-US" dirty="0"/>
              <a:t>Merchants want to capture the rents of the developed payment card network without bearing costs</a:t>
            </a:r>
          </a:p>
          <a:p>
            <a:r>
              <a:rPr lang="en-US" dirty="0"/>
              <a:t>Will talk about surcharging later in the semester</a:t>
            </a:r>
          </a:p>
          <a:p>
            <a:r>
              <a:rPr lang="en-US" dirty="0"/>
              <a:t>Merchants know most consumers won’t stop using cards</a:t>
            </a:r>
          </a:p>
        </p:txBody>
      </p:sp>
    </p:spTree>
    <p:extLst>
      <p:ext uri="{BB962C8B-B14F-4D97-AF65-F5344CB8AC3E}">
        <p14:creationId xmlns:p14="http://schemas.microsoft.com/office/powerpoint/2010/main" val="4222623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906A2D8-1ABB-42D2-9719-7E37BD8CA374}"/>
              </a:ext>
            </a:extLst>
          </p:cNvPr>
          <p:cNvSpPr>
            <a:spLocks noGrp="1" noChangeArrowheads="1"/>
          </p:cNvSpPr>
          <p:nvPr>
            <p:ph type="title"/>
          </p:nvPr>
        </p:nvSpPr>
        <p:spPr/>
        <p:txBody>
          <a:bodyPr/>
          <a:lstStyle/>
          <a:p>
            <a:r>
              <a:rPr lang="en-US" altLang="en-US">
                <a:latin typeface="Arial" panose="020B0604020202020204" pitchFamily="34" charset="0"/>
              </a:rPr>
              <a:t>Politicization of Payments</a:t>
            </a:r>
          </a:p>
        </p:txBody>
      </p:sp>
      <p:pic>
        <p:nvPicPr>
          <p:cNvPr id="67587" name="Content Placeholder 4">
            <a:extLst>
              <a:ext uri="{FF2B5EF4-FFF2-40B4-BE49-F238E27FC236}">
                <a16:creationId xmlns:a16="http://schemas.microsoft.com/office/drawing/2014/main" id="{21C67F2F-92CE-4309-9BD7-C92C761CA7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2486025"/>
            <a:ext cx="7772400" cy="310515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4668E231-0661-4C45-A19D-BCF4A2F22CBE}"/>
              </a:ext>
            </a:extLst>
          </p:cNvPr>
          <p:cNvSpPr>
            <a:spLocks noGrp="1" noChangeArrowheads="1"/>
          </p:cNvSpPr>
          <p:nvPr>
            <p:ph type="title"/>
          </p:nvPr>
        </p:nvSpPr>
        <p:spPr/>
        <p:txBody>
          <a:bodyPr/>
          <a:lstStyle/>
          <a:p>
            <a:r>
              <a:rPr lang="en-US" altLang="en-US">
                <a:latin typeface="Arial" panose="020B0604020202020204" pitchFamily="34" charset="0"/>
              </a:rPr>
              <a:t>Financial Surveillance</a:t>
            </a:r>
          </a:p>
        </p:txBody>
      </p:sp>
      <p:pic>
        <p:nvPicPr>
          <p:cNvPr id="68611" name="Content Placeholder 4">
            <a:extLst>
              <a:ext uri="{FF2B5EF4-FFF2-40B4-BE49-F238E27FC236}">
                <a16:creationId xmlns:a16="http://schemas.microsoft.com/office/drawing/2014/main" id="{647584C4-274D-487B-8722-F5E709B810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657600"/>
            <a:ext cx="7772400" cy="2667000"/>
          </a:xfrm>
        </p:spPr>
      </p:pic>
      <p:pic>
        <p:nvPicPr>
          <p:cNvPr id="68612" name="Picture 6">
            <a:extLst>
              <a:ext uri="{FF2B5EF4-FFF2-40B4-BE49-F238E27FC236}">
                <a16:creationId xmlns:a16="http://schemas.microsoft.com/office/drawing/2014/main" id="{AF4755FB-709E-491C-862C-9B6ACAA5E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79563"/>
            <a:ext cx="42957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9D8A0FA9-AA2E-4680-996A-FD70BD86A84C}"/>
              </a:ext>
            </a:extLst>
          </p:cNvPr>
          <p:cNvSpPr>
            <a:spLocks noGrp="1" noChangeArrowheads="1"/>
          </p:cNvSpPr>
          <p:nvPr>
            <p:ph type="title"/>
          </p:nvPr>
        </p:nvSpPr>
        <p:spPr/>
        <p:txBody>
          <a:bodyPr/>
          <a:lstStyle/>
          <a:p>
            <a:r>
              <a:rPr lang="en-US" altLang="en-US">
                <a:latin typeface="Arial" panose="020B0604020202020204" pitchFamily="34" charset="0"/>
              </a:rPr>
              <a:t>Leveraging Payments</a:t>
            </a:r>
          </a:p>
        </p:txBody>
      </p:sp>
      <p:pic>
        <p:nvPicPr>
          <p:cNvPr id="69635" name="Content Placeholder 4">
            <a:extLst>
              <a:ext uri="{FF2B5EF4-FFF2-40B4-BE49-F238E27FC236}">
                <a16:creationId xmlns:a16="http://schemas.microsoft.com/office/drawing/2014/main" id="{CDFD8FC7-D364-424A-B86A-0D2E817A3E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2570163"/>
            <a:ext cx="7772400" cy="2936875"/>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24EB762E-6EB8-4606-98FC-11CFC264072E}"/>
              </a:ext>
            </a:extLst>
          </p:cNvPr>
          <p:cNvSpPr>
            <a:spLocks noGrp="1" noChangeArrowheads="1"/>
          </p:cNvSpPr>
          <p:nvPr>
            <p:ph type="title"/>
          </p:nvPr>
        </p:nvSpPr>
        <p:spPr/>
        <p:txBody>
          <a:bodyPr/>
          <a:lstStyle/>
          <a:p>
            <a:r>
              <a:rPr lang="en-US" altLang="en-US">
                <a:latin typeface="Arial" panose="020B0604020202020204" pitchFamily="34" charset="0"/>
              </a:rPr>
              <a:t>Payments and Speech</a:t>
            </a:r>
          </a:p>
        </p:txBody>
      </p:sp>
      <p:pic>
        <p:nvPicPr>
          <p:cNvPr id="70659" name="Content Placeholder 4">
            <a:extLst>
              <a:ext uri="{FF2B5EF4-FFF2-40B4-BE49-F238E27FC236}">
                <a16:creationId xmlns:a16="http://schemas.microsoft.com/office/drawing/2014/main" id="{449A8B63-2340-47A2-B3A6-441F7A4804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828800"/>
            <a:ext cx="7772400" cy="408781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16C3596-4F8D-4E41-BBC6-1489A551ED2F}"/>
              </a:ext>
            </a:extLst>
          </p:cNvPr>
          <p:cNvSpPr>
            <a:spLocks noGrp="1" noChangeArrowheads="1"/>
          </p:cNvSpPr>
          <p:nvPr>
            <p:ph type="title"/>
          </p:nvPr>
        </p:nvSpPr>
        <p:spPr/>
        <p:txBody>
          <a:bodyPr/>
          <a:lstStyle/>
          <a:p>
            <a:r>
              <a:rPr lang="en-US" altLang="en-US">
                <a:latin typeface="Arial" panose="020B0604020202020204" pitchFamily="34" charset="0"/>
              </a:rPr>
              <a:t>Conclusion</a:t>
            </a:r>
          </a:p>
        </p:txBody>
      </p:sp>
      <p:sp>
        <p:nvSpPr>
          <p:cNvPr id="71683" name="Content Placeholder 2">
            <a:extLst>
              <a:ext uri="{FF2B5EF4-FFF2-40B4-BE49-F238E27FC236}">
                <a16:creationId xmlns:a16="http://schemas.microsoft.com/office/drawing/2014/main" id="{C423F61D-76C0-41A5-8C90-920AC3CBCE59}"/>
              </a:ext>
            </a:extLst>
          </p:cNvPr>
          <p:cNvSpPr>
            <a:spLocks noGrp="1" noChangeArrowheads="1"/>
          </p:cNvSpPr>
          <p:nvPr>
            <p:ph idx="1"/>
          </p:nvPr>
        </p:nvSpPr>
        <p:spPr>
          <a:xfrm>
            <a:off x="381000" y="1676400"/>
            <a:ext cx="8458200" cy="4724400"/>
          </a:xfrm>
        </p:spPr>
        <p:txBody>
          <a:bodyPr/>
          <a:lstStyle/>
          <a:p>
            <a:r>
              <a:rPr lang="en-US" altLang="en-US" sz="2000">
                <a:latin typeface="Arial" panose="020B0604020202020204" pitchFamily="34" charset="0"/>
              </a:rPr>
              <a:t>Adoption of payment cards has huge benefits for consumers, merchants, and society</a:t>
            </a:r>
          </a:p>
          <a:p>
            <a:r>
              <a:rPr lang="en-US" altLang="en-US" sz="2000">
                <a:latin typeface="Arial" panose="020B0604020202020204" pitchFamily="34" charset="0"/>
              </a:rPr>
              <a:t>2-sided markets are very complex: Must balance demand and acceptance</a:t>
            </a:r>
          </a:p>
          <a:p>
            <a:r>
              <a:rPr lang="en-US" altLang="en-US" sz="2000">
                <a:latin typeface="Arial" panose="020B0604020202020204" pitchFamily="34" charset="0"/>
              </a:rPr>
              <a:t>Theoretical arguments for market failure depend on assumptions</a:t>
            </a:r>
          </a:p>
          <a:p>
            <a:r>
              <a:rPr lang="en-US" altLang="en-US" sz="2000">
                <a:latin typeface="Arial" panose="020B0604020202020204" pitchFamily="34" charset="0"/>
              </a:rPr>
              <a:t>Empirical evidence for market failure still open</a:t>
            </a:r>
          </a:p>
          <a:p>
            <a:r>
              <a:rPr lang="en-US" altLang="en-US" sz="2000">
                <a:latin typeface="Arial" panose="020B0604020202020204" pitchFamily="34" charset="0"/>
              </a:rPr>
              <a:t>Effects:</a:t>
            </a:r>
          </a:p>
          <a:p>
            <a:pPr lvl="1"/>
            <a:r>
              <a:rPr lang="en-US" altLang="en-US" sz="1800">
                <a:latin typeface="Arial" panose="020B0604020202020204" pitchFamily="34" charset="0"/>
              </a:rPr>
              <a:t>Higher cardholder fees</a:t>
            </a:r>
          </a:p>
          <a:p>
            <a:pPr lvl="1"/>
            <a:r>
              <a:rPr lang="en-US" altLang="en-US" sz="1800">
                <a:latin typeface="Arial" panose="020B0604020202020204" pitchFamily="34" charset="0"/>
              </a:rPr>
              <a:t>Reduced benefits</a:t>
            </a:r>
          </a:p>
          <a:p>
            <a:pPr lvl="1"/>
            <a:r>
              <a:rPr lang="en-US" altLang="en-US" sz="1800">
                <a:latin typeface="Arial" panose="020B0604020202020204" pitchFamily="34" charset="0"/>
              </a:rPr>
              <a:t>Substitution</a:t>
            </a:r>
          </a:p>
          <a:p>
            <a:r>
              <a:rPr lang="en-US" altLang="en-US" sz="2000">
                <a:latin typeface="Arial" panose="020B0604020202020204" pitchFamily="34" charset="0"/>
              </a:rPr>
              <a:t>Pass-through</a:t>
            </a:r>
          </a:p>
          <a:p>
            <a:r>
              <a:rPr lang="en-US" altLang="en-US" sz="2000">
                <a:latin typeface="Arial" panose="020B0604020202020204" pitchFamily="34" charset="0"/>
              </a:rPr>
              <a:t>Effects highly dependent on local country conditions</a:t>
            </a:r>
          </a:p>
          <a:p>
            <a:r>
              <a:rPr lang="en-US" altLang="en-US" sz="2000">
                <a:latin typeface="Arial" panose="020B0604020202020204" pitchFamily="34" charset="0"/>
              </a:rPr>
              <a:t>Public and Private Incentives Must Work Together</a:t>
            </a:r>
          </a:p>
          <a:p>
            <a:endParaRPr lang="en-US" altLang="en-US">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A7F0A7E-881B-4F1A-8E50-3463B2782B6B}"/>
              </a:ext>
            </a:extLst>
          </p:cNvPr>
          <p:cNvSpPr>
            <a:spLocks noGrp="1" noChangeArrowheads="1"/>
          </p:cNvSpPr>
          <p:nvPr>
            <p:ph type="title"/>
          </p:nvPr>
        </p:nvSpPr>
        <p:spPr/>
        <p:txBody>
          <a:bodyPr/>
          <a:lstStyle/>
          <a:p>
            <a:r>
              <a:rPr lang="en-US" altLang="en-US">
                <a:latin typeface="Arial" panose="020B0604020202020204" pitchFamily="34" charset="0"/>
              </a:rPr>
              <a:t>Regulation</a:t>
            </a:r>
          </a:p>
        </p:txBody>
      </p:sp>
      <p:sp>
        <p:nvSpPr>
          <p:cNvPr id="72707" name="Content Placeholder 2">
            <a:extLst>
              <a:ext uri="{FF2B5EF4-FFF2-40B4-BE49-F238E27FC236}">
                <a16:creationId xmlns:a16="http://schemas.microsoft.com/office/drawing/2014/main" id="{FC83EDD2-16F8-418B-AF40-7AD88D09C72B}"/>
              </a:ext>
            </a:extLst>
          </p:cNvPr>
          <p:cNvSpPr>
            <a:spLocks noGrp="1" noChangeArrowheads="1"/>
          </p:cNvSpPr>
          <p:nvPr>
            <p:ph idx="1"/>
          </p:nvPr>
        </p:nvSpPr>
        <p:spPr/>
        <p:txBody>
          <a:bodyPr/>
          <a:lstStyle/>
          <a:p>
            <a:r>
              <a:rPr lang="en-US" altLang="en-US" sz="2800">
                <a:latin typeface="Arial" panose="020B0604020202020204" pitchFamily="34" charset="0"/>
              </a:rPr>
              <a:t>EFTA and Reg E</a:t>
            </a:r>
          </a:p>
          <a:p>
            <a:r>
              <a:rPr lang="en-US" altLang="en-US" sz="2800">
                <a:latin typeface="Arial" panose="020B0604020202020204" pitchFamily="34" charset="0"/>
              </a:rPr>
              <a:t>TILA and Reg Z</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2D596453-89BA-46C0-A22E-2FD3135C0342}"/>
              </a:ext>
            </a:extLst>
          </p:cNvPr>
          <p:cNvSpPr>
            <a:spLocks noGrp="1" noChangeArrowheads="1"/>
          </p:cNvSpPr>
          <p:nvPr>
            <p:ph type="title"/>
          </p:nvPr>
        </p:nvSpPr>
        <p:spPr/>
        <p:txBody>
          <a:bodyPr/>
          <a:lstStyle/>
          <a:p>
            <a:r>
              <a:rPr lang="en-US" altLang="en-US">
                <a:latin typeface="Arial" panose="020B0604020202020204" pitchFamily="34" charset="0"/>
              </a:rPr>
              <a:t>Payments Liability Rules</a:t>
            </a:r>
          </a:p>
        </p:txBody>
      </p:sp>
      <p:sp>
        <p:nvSpPr>
          <p:cNvPr id="3" name="Content Placeholder 2">
            <a:extLst>
              <a:ext uri="{FF2B5EF4-FFF2-40B4-BE49-F238E27FC236}">
                <a16:creationId xmlns:a16="http://schemas.microsoft.com/office/drawing/2014/main" id="{8BB319FB-C6E0-42D7-AFD2-52A8FE9E5F38}"/>
              </a:ext>
            </a:extLst>
          </p:cNvPr>
          <p:cNvSpPr>
            <a:spLocks noGrp="1"/>
          </p:cNvSpPr>
          <p:nvPr>
            <p:ph idx="1"/>
          </p:nvPr>
        </p:nvSpPr>
        <p:spPr>
          <a:xfrm>
            <a:off x="381000" y="1752600"/>
            <a:ext cx="8229600" cy="4343400"/>
          </a:xfrm>
        </p:spPr>
        <p:txBody>
          <a:bodyPr/>
          <a:lstStyle/>
          <a:p>
            <a:pPr>
              <a:defRPr/>
            </a:pPr>
            <a:r>
              <a:rPr lang="en-US" sz="2800" dirty="0"/>
              <a:t>Five Issues:</a:t>
            </a:r>
          </a:p>
          <a:p>
            <a:pPr lvl="1">
              <a:defRPr/>
            </a:pPr>
            <a:r>
              <a:rPr lang="en-US" sz="2400" dirty="0"/>
              <a:t>Speed</a:t>
            </a:r>
          </a:p>
          <a:p>
            <a:pPr lvl="1">
              <a:defRPr/>
            </a:pPr>
            <a:r>
              <a:rPr lang="en-US" sz="2400" dirty="0"/>
              <a:t>Costs</a:t>
            </a:r>
          </a:p>
          <a:p>
            <a:pPr lvl="1">
              <a:defRPr/>
            </a:pPr>
            <a:r>
              <a:rPr lang="en-US" sz="2400" dirty="0"/>
              <a:t>Authorization</a:t>
            </a:r>
          </a:p>
          <a:p>
            <a:pPr lvl="1">
              <a:defRPr/>
            </a:pPr>
            <a:r>
              <a:rPr lang="en-US" sz="2400" dirty="0"/>
              <a:t>Errors</a:t>
            </a:r>
          </a:p>
          <a:p>
            <a:pPr lvl="1">
              <a:defRPr/>
            </a:pPr>
            <a:r>
              <a:rPr lang="en-US" sz="2400" dirty="0"/>
              <a:t>Finality </a:t>
            </a:r>
            <a:endParaRPr lang="en-US" sz="2800" dirty="0"/>
          </a:p>
          <a:p>
            <a:pPr marL="0" indent="0">
              <a:buFont typeface="Wingdings" panose="05000000000000000000" pitchFamily="2" charset="2"/>
              <a:buNone/>
              <a:defRPr/>
            </a:pPr>
            <a:endParaRPr lang="en-US" sz="2800" dirty="0"/>
          </a:p>
          <a:p>
            <a:pPr>
              <a:defRPr/>
            </a:pPr>
            <a:endParaRPr lang="en-US" sz="2800" dirty="0"/>
          </a:p>
          <a:p>
            <a:pPr>
              <a:defRPr/>
            </a:pPr>
            <a:endParaRPr 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2E70B311-D962-45C3-81CA-387931613AEF}"/>
              </a:ext>
            </a:extLst>
          </p:cNvPr>
          <p:cNvSpPr>
            <a:spLocks noGrp="1" noChangeArrowheads="1"/>
          </p:cNvSpPr>
          <p:nvPr>
            <p:ph type="title"/>
          </p:nvPr>
        </p:nvSpPr>
        <p:spPr/>
        <p:txBody>
          <a:bodyPr/>
          <a:lstStyle/>
          <a:p>
            <a:r>
              <a:rPr lang="en-US" altLang="en-US">
                <a:latin typeface="Arial" panose="020B0604020202020204" pitchFamily="34" charset="0"/>
              </a:rPr>
              <a:t>Tradeoffs</a:t>
            </a:r>
          </a:p>
        </p:txBody>
      </p:sp>
      <p:sp>
        <p:nvSpPr>
          <p:cNvPr id="74755" name="Content Placeholder 2">
            <a:extLst>
              <a:ext uri="{FF2B5EF4-FFF2-40B4-BE49-F238E27FC236}">
                <a16:creationId xmlns:a16="http://schemas.microsoft.com/office/drawing/2014/main" id="{740CEBB0-021D-418D-A89C-039542225862}"/>
              </a:ext>
            </a:extLst>
          </p:cNvPr>
          <p:cNvSpPr>
            <a:spLocks noGrp="1" noChangeArrowheads="1"/>
          </p:cNvSpPr>
          <p:nvPr>
            <p:ph idx="1"/>
          </p:nvPr>
        </p:nvSpPr>
        <p:spPr>
          <a:xfrm>
            <a:off x="381000" y="1828800"/>
            <a:ext cx="8077200" cy="4267200"/>
          </a:xfrm>
        </p:spPr>
        <p:txBody>
          <a:bodyPr/>
          <a:lstStyle/>
          <a:p>
            <a:r>
              <a:rPr lang="en-US" altLang="en-US">
                <a:latin typeface="Arial" panose="020B0604020202020204" pitchFamily="34" charset="0"/>
              </a:rPr>
              <a:t>Zelle and real-time payments: tradeoff between finality and errors</a:t>
            </a:r>
          </a:p>
          <a:p>
            <a:r>
              <a:rPr lang="en-US" altLang="en-US">
                <a:latin typeface="Arial" panose="020B0604020202020204" pitchFamily="34" charset="0"/>
              </a:rPr>
              <a:t>What if you “authorize” a payment to someone but it turns out the recipient is a fraudster or you type in the wrong phone number</a:t>
            </a:r>
          </a:p>
          <a:p>
            <a:r>
              <a:rPr lang="en-US" altLang="en-US">
                <a:latin typeface="Arial" panose="020B0604020202020204" pitchFamily="34" charset="0"/>
              </a:rPr>
              <a:t>So you </a:t>
            </a:r>
            <a:r>
              <a:rPr lang="en-US" altLang="en-US" i="1">
                <a:latin typeface="Arial" panose="020B0604020202020204" pitchFamily="34" charset="0"/>
              </a:rPr>
              <a:t>authorized</a:t>
            </a:r>
            <a:r>
              <a:rPr lang="en-US" altLang="en-US">
                <a:latin typeface="Arial" panose="020B0604020202020204" pitchFamily="34" charset="0"/>
              </a:rPr>
              <a:t> it (your card wasn’t stolen or your account hacked) and you thought you sent it to your brother but it turns out it was someone impersonating your brother</a:t>
            </a:r>
          </a:p>
          <a:p>
            <a:r>
              <a:rPr lang="en-US" altLang="en-US">
                <a:latin typeface="Arial" panose="020B0604020202020204" pitchFamily="34" charset="0"/>
              </a:rPr>
              <a:t>Who is liable for the transfer (assuming the scammer can’t be located)?</a:t>
            </a:r>
          </a:p>
          <a:p>
            <a:r>
              <a:rPr lang="en-US" altLang="en-US">
                <a:latin typeface="Arial" panose="020B0604020202020204" pitchFamily="34" charset="0"/>
              </a:rPr>
              <a:t>Traditionally consumer: CFPB tried to impose liability on bank</a:t>
            </a:r>
          </a:p>
          <a:p>
            <a:r>
              <a:rPr lang="en-US" altLang="en-US">
                <a:latin typeface="Arial" panose="020B0604020202020204" pitchFamily="34" charset="0"/>
              </a:rPr>
              <a:t>But note the potential here for fraud</a:t>
            </a:r>
          </a:p>
          <a:p>
            <a:r>
              <a:rPr lang="en-US" altLang="en-US">
                <a:latin typeface="Arial" panose="020B0604020202020204" pitchFamily="34" charset="0"/>
              </a:rPr>
              <a:t>But shows the dangers: The more final the transaction the more difficult it is to unwind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E337B22-A1A7-4D6A-A37C-C25D776FD9EB}"/>
              </a:ext>
            </a:extLst>
          </p:cNvPr>
          <p:cNvSpPr>
            <a:spLocks noGrp="1" noChangeArrowheads="1"/>
          </p:cNvSpPr>
          <p:nvPr>
            <p:ph type="title"/>
          </p:nvPr>
        </p:nvSpPr>
        <p:spPr/>
        <p:txBody>
          <a:bodyPr/>
          <a:lstStyle/>
          <a:p>
            <a:r>
              <a:rPr lang="en-US" altLang="en-US">
                <a:latin typeface="Arial" panose="020B0604020202020204" pitchFamily="34" charset="0"/>
              </a:rPr>
              <a:t>Role of the Network (Visa, MC)</a:t>
            </a:r>
          </a:p>
        </p:txBody>
      </p:sp>
      <p:sp>
        <p:nvSpPr>
          <p:cNvPr id="11267" name="Content Placeholder 2">
            <a:extLst>
              <a:ext uri="{FF2B5EF4-FFF2-40B4-BE49-F238E27FC236}">
                <a16:creationId xmlns:a16="http://schemas.microsoft.com/office/drawing/2014/main" id="{3936B973-7241-4A31-8AC7-00C64128448F}"/>
              </a:ext>
            </a:extLst>
          </p:cNvPr>
          <p:cNvSpPr>
            <a:spLocks noGrp="1" noChangeArrowheads="1"/>
          </p:cNvSpPr>
          <p:nvPr>
            <p:ph idx="1"/>
          </p:nvPr>
        </p:nvSpPr>
        <p:spPr>
          <a:xfrm>
            <a:off x="381000" y="1828800"/>
            <a:ext cx="8229600" cy="4419600"/>
          </a:xfrm>
        </p:spPr>
        <p:txBody>
          <a:bodyPr/>
          <a:lstStyle/>
          <a:p>
            <a:pPr marL="0" indent="0">
              <a:buFont typeface="Wingdings" panose="05000000000000000000" pitchFamily="2" charset="2"/>
              <a:buNone/>
            </a:pPr>
            <a:r>
              <a:rPr lang="en-US" altLang="en-US">
                <a:latin typeface="Arial" panose="020B0604020202020204" pitchFamily="34" charset="0"/>
              </a:rPr>
              <a:t> </a:t>
            </a:r>
          </a:p>
        </p:txBody>
      </p:sp>
      <p:pic>
        <p:nvPicPr>
          <p:cNvPr id="11268" name="Picture 2">
            <a:extLst>
              <a:ext uri="{FF2B5EF4-FFF2-40B4-BE49-F238E27FC236}">
                <a16:creationId xmlns:a16="http://schemas.microsoft.com/office/drawing/2014/main" id="{A67AA027-8BE5-4DBB-B451-80A779E06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94BFC822-43F8-43D8-9C6A-F50DADD4492D}"/>
              </a:ext>
            </a:extLst>
          </p:cNvPr>
          <p:cNvSpPr>
            <a:spLocks noGrp="1" noChangeArrowheads="1"/>
          </p:cNvSpPr>
          <p:nvPr>
            <p:ph type="title"/>
          </p:nvPr>
        </p:nvSpPr>
        <p:spPr/>
        <p:txBody>
          <a:bodyPr/>
          <a:lstStyle/>
          <a:p>
            <a:r>
              <a:rPr lang="en-US" altLang="en-US">
                <a:latin typeface="Arial" panose="020B0604020202020204" pitchFamily="34" charset="0"/>
              </a:rPr>
              <a:t>Scope of EFTA: 15 USC 1693</a:t>
            </a:r>
          </a:p>
        </p:txBody>
      </p:sp>
      <p:sp>
        <p:nvSpPr>
          <p:cNvPr id="75779" name="Content Placeholder 2">
            <a:extLst>
              <a:ext uri="{FF2B5EF4-FFF2-40B4-BE49-F238E27FC236}">
                <a16:creationId xmlns:a16="http://schemas.microsoft.com/office/drawing/2014/main" id="{15950595-2BBC-4E7C-A96C-E63D5DCD6319}"/>
              </a:ext>
            </a:extLst>
          </p:cNvPr>
          <p:cNvSpPr>
            <a:spLocks noGrp="1" noChangeArrowheads="1"/>
          </p:cNvSpPr>
          <p:nvPr>
            <p:ph idx="1"/>
          </p:nvPr>
        </p:nvSpPr>
        <p:spPr>
          <a:xfrm>
            <a:off x="381000" y="1676400"/>
            <a:ext cx="8229600" cy="4419600"/>
          </a:xfrm>
        </p:spPr>
        <p:txBody>
          <a:bodyPr/>
          <a:lstStyle/>
          <a:p>
            <a:r>
              <a:rPr lang="en-US" altLang="en-US" sz="2000">
                <a:latin typeface="Arial" panose="020B0604020202020204" pitchFamily="34" charset="0"/>
              </a:rPr>
              <a:t>EFTA covers “electronic fund transfers”</a:t>
            </a:r>
          </a:p>
          <a:p>
            <a:r>
              <a:rPr lang="en-US" altLang="en-US" sz="2000">
                <a:latin typeface="Arial" panose="020B0604020202020204" pitchFamily="34" charset="0"/>
              </a:rPr>
              <a:t>15 USC 1693a(7), 12 CFR 1005.3: EFT is defined as “means any transfer of funds…which is initiated through an electronic terminal, telephonic instrument, or computer or magnetic tape so as to order, instruct, or authorize </a:t>
            </a:r>
            <a:r>
              <a:rPr lang="en-US" altLang="en-US" sz="2000" b="1">
                <a:latin typeface="Arial" panose="020B0604020202020204" pitchFamily="34" charset="0"/>
              </a:rPr>
              <a:t>a financial institution to debit or credit an account</a:t>
            </a:r>
            <a:r>
              <a:rPr lang="en-US" altLang="en-US" sz="2000">
                <a:latin typeface="Arial" panose="020B0604020202020204" pitchFamily="34" charset="0"/>
              </a:rPr>
              <a:t>.”</a:t>
            </a:r>
          </a:p>
          <a:p>
            <a:r>
              <a:rPr lang="en-US" altLang="en-US" sz="2000">
                <a:latin typeface="Arial" panose="020B0604020202020204" pitchFamily="34" charset="0"/>
              </a:rPr>
              <a:t>As we will see, the difference between a “debit card” and a “credit card” is the debit card draws from “an account” and credit card draws from a “line of credit”</a:t>
            </a:r>
          </a:p>
          <a:p>
            <a:r>
              <a:rPr lang="en-US" altLang="en-US" sz="2000">
                <a:latin typeface="Arial" panose="020B0604020202020204" pitchFamily="34" charset="0"/>
              </a:rPr>
              <a:t>Some exclusions: notably overdraft or bounced check fee</a:t>
            </a:r>
          </a:p>
          <a:p>
            <a:endParaRPr lang="en-US" altLang="en-US">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1912A001-27D6-4533-A69B-B035D52BE17C}"/>
              </a:ext>
            </a:extLst>
          </p:cNvPr>
          <p:cNvSpPr>
            <a:spLocks noGrp="1" noChangeArrowheads="1"/>
          </p:cNvSpPr>
          <p:nvPr>
            <p:ph type="title"/>
          </p:nvPr>
        </p:nvSpPr>
        <p:spPr/>
        <p:txBody>
          <a:bodyPr/>
          <a:lstStyle/>
          <a:p>
            <a:r>
              <a:rPr lang="en-US" altLang="en-US">
                <a:latin typeface="Arial" panose="020B0604020202020204" pitchFamily="34" charset="0"/>
              </a:rPr>
              <a:t>“Electronic Fund Transfer”</a:t>
            </a:r>
          </a:p>
        </p:txBody>
      </p:sp>
      <p:sp>
        <p:nvSpPr>
          <p:cNvPr id="76803" name="Content Placeholder 2">
            <a:extLst>
              <a:ext uri="{FF2B5EF4-FFF2-40B4-BE49-F238E27FC236}">
                <a16:creationId xmlns:a16="http://schemas.microsoft.com/office/drawing/2014/main" id="{25ACD0B1-44EF-4ECA-A825-F3417AF9EF01}"/>
              </a:ext>
            </a:extLst>
          </p:cNvPr>
          <p:cNvSpPr>
            <a:spLocks noGrp="1" noChangeArrowheads="1"/>
          </p:cNvSpPr>
          <p:nvPr>
            <p:ph idx="1"/>
          </p:nvPr>
        </p:nvSpPr>
        <p:spPr>
          <a:xfrm>
            <a:off x="381000" y="1752600"/>
            <a:ext cx="8229600" cy="4343400"/>
          </a:xfrm>
        </p:spPr>
        <p:txBody>
          <a:bodyPr/>
          <a:lstStyle/>
          <a:p>
            <a:r>
              <a:rPr lang="en-US" altLang="en-US">
                <a:latin typeface="Arial" panose="020B0604020202020204" pitchFamily="34" charset="0"/>
              </a:rPr>
              <a:t>Must be:</a:t>
            </a:r>
          </a:p>
          <a:p>
            <a:pPr lvl="1"/>
            <a:r>
              <a:rPr lang="en-US" altLang="en-US">
                <a:latin typeface="Arial" panose="020B0604020202020204" pitchFamily="34" charset="0"/>
              </a:rPr>
              <a:t>A transfer of funds</a:t>
            </a:r>
          </a:p>
          <a:p>
            <a:pPr lvl="1"/>
            <a:r>
              <a:rPr lang="en-US" altLang="en-US">
                <a:latin typeface="Arial" panose="020B0604020202020204" pitchFamily="34" charset="0"/>
              </a:rPr>
              <a:t>Initiated through some sort of electronic device</a:t>
            </a:r>
          </a:p>
          <a:p>
            <a:pPr lvl="1"/>
            <a:r>
              <a:rPr lang="en-US" altLang="en-US">
                <a:latin typeface="Arial" panose="020B0604020202020204" pitchFamily="34" charset="0"/>
              </a:rPr>
              <a:t>That directs a financial institution to</a:t>
            </a:r>
          </a:p>
          <a:p>
            <a:pPr lvl="1"/>
            <a:r>
              <a:rPr lang="en-US" altLang="en-US">
                <a:latin typeface="Arial" panose="020B0604020202020204" pitchFamily="34" charset="0"/>
              </a:rPr>
              <a:t>Make a payment to/from</a:t>
            </a:r>
          </a:p>
          <a:p>
            <a:pPr lvl="1"/>
            <a:r>
              <a:rPr lang="en-US" altLang="en-US">
                <a:latin typeface="Arial" panose="020B0604020202020204" pitchFamily="34" charset="0"/>
              </a:rPr>
              <a:t>An account</a:t>
            </a:r>
          </a:p>
          <a:p>
            <a:r>
              <a:rPr lang="en-US" altLang="en-US">
                <a:latin typeface="Arial" panose="020B0604020202020204" pitchFamily="34" charset="0"/>
              </a:rPr>
              <a:t>“Financial Institution” 1693a(9): state or national bank, credit union, or “any other person who directly or indirectly holds an account belonging to a consumer”</a:t>
            </a:r>
          </a:p>
          <a:p>
            <a:r>
              <a:rPr lang="en-US" altLang="en-US">
                <a:latin typeface="Arial" panose="020B0604020202020204" pitchFamily="34" charset="0"/>
              </a:rPr>
              <a:t>“Account” 1693a(2): demand deposit (checking), savings deposit, or other asset account “established primarily for personal, family, or household purposes”</a:t>
            </a:r>
          </a:p>
          <a:p>
            <a:pPr lvl="1"/>
            <a:r>
              <a:rPr lang="en-US" altLang="en-US">
                <a:latin typeface="Arial" panose="020B0604020202020204" pitchFamily="34" charset="0"/>
              </a:rPr>
              <a:t>1693a(7), 12 CFR 1005.2(b)(1): Includes ATM, direct deposits, automatic bill payments via ACH, telephone payments</a:t>
            </a:r>
          </a:p>
          <a:p>
            <a:pPr lvl="1"/>
            <a:r>
              <a:rPr lang="en-US" altLang="en-US">
                <a:latin typeface="Arial" panose="020B0604020202020204" pitchFamily="34" charset="0"/>
              </a:rPr>
              <a:t>Excludes credit, prepaid cards, and small business debit</a:t>
            </a:r>
          </a:p>
          <a:p>
            <a:endParaRPr lang="en-US" altLang="en-US">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49F42ECE-F448-4234-B605-051DE3D761EE}"/>
              </a:ext>
            </a:extLst>
          </p:cNvPr>
          <p:cNvSpPr>
            <a:spLocks noGrp="1" noChangeArrowheads="1"/>
          </p:cNvSpPr>
          <p:nvPr>
            <p:ph type="title"/>
          </p:nvPr>
        </p:nvSpPr>
        <p:spPr/>
        <p:txBody>
          <a:bodyPr/>
          <a:lstStyle/>
          <a:p>
            <a:r>
              <a:rPr lang="en-US" altLang="en-US">
                <a:latin typeface="Arial" panose="020B0604020202020204" pitchFamily="34" charset="0"/>
              </a:rPr>
              <a:t>Authorization</a:t>
            </a:r>
          </a:p>
        </p:txBody>
      </p:sp>
      <p:sp>
        <p:nvSpPr>
          <p:cNvPr id="77827" name="Content Placeholder 2">
            <a:extLst>
              <a:ext uri="{FF2B5EF4-FFF2-40B4-BE49-F238E27FC236}">
                <a16:creationId xmlns:a16="http://schemas.microsoft.com/office/drawing/2014/main" id="{DDD0C5CD-D3DC-4983-A857-9CFCDB5969F8}"/>
              </a:ext>
            </a:extLst>
          </p:cNvPr>
          <p:cNvSpPr>
            <a:spLocks noGrp="1" noChangeArrowheads="1"/>
          </p:cNvSpPr>
          <p:nvPr>
            <p:ph idx="1"/>
          </p:nvPr>
        </p:nvSpPr>
        <p:spPr>
          <a:xfrm>
            <a:off x="381000" y="1752600"/>
            <a:ext cx="8229600" cy="4343400"/>
          </a:xfrm>
        </p:spPr>
        <p:txBody>
          <a:bodyPr/>
          <a:lstStyle/>
          <a:p>
            <a:r>
              <a:rPr lang="en-US" altLang="en-US">
                <a:latin typeface="Arial" panose="020B0604020202020204" pitchFamily="34" charset="0"/>
              </a:rPr>
              <a:t>“Unauthorized Electronic Fund Transfer” 1693a(12), 12 CFR 1005.2(m): “means an…</a:t>
            </a:r>
          </a:p>
          <a:p>
            <a:pPr lvl="1"/>
            <a:r>
              <a:rPr lang="en-US" altLang="en-US">
                <a:latin typeface="Arial" panose="020B0604020202020204" pitchFamily="34" charset="0"/>
              </a:rPr>
              <a:t>electronic fund transfer </a:t>
            </a:r>
          </a:p>
          <a:p>
            <a:pPr lvl="1"/>
            <a:r>
              <a:rPr lang="en-US" altLang="en-US">
                <a:latin typeface="Arial" panose="020B0604020202020204" pitchFamily="34" charset="0"/>
              </a:rPr>
              <a:t>from a consumer’s account </a:t>
            </a:r>
          </a:p>
          <a:p>
            <a:pPr lvl="1"/>
            <a:r>
              <a:rPr lang="en-US" altLang="en-US">
                <a:latin typeface="Arial" panose="020B0604020202020204" pitchFamily="34" charset="0"/>
              </a:rPr>
              <a:t>initiated by a person </a:t>
            </a:r>
            <a:r>
              <a:rPr lang="en-US" altLang="en-US" i="1">
                <a:latin typeface="Arial" panose="020B0604020202020204" pitchFamily="34" charset="0"/>
              </a:rPr>
              <a:t>other than</a:t>
            </a:r>
            <a:r>
              <a:rPr lang="en-US" altLang="en-US">
                <a:latin typeface="Arial" panose="020B0604020202020204" pitchFamily="34" charset="0"/>
              </a:rPr>
              <a:t> the consumer </a:t>
            </a:r>
          </a:p>
          <a:p>
            <a:pPr lvl="1"/>
            <a:r>
              <a:rPr lang="en-US" altLang="en-US">
                <a:latin typeface="Arial" panose="020B0604020202020204" pitchFamily="34" charset="0"/>
              </a:rPr>
              <a:t>without </a:t>
            </a:r>
            <a:r>
              <a:rPr lang="en-US" altLang="en-US" i="1">
                <a:latin typeface="Arial" panose="020B0604020202020204" pitchFamily="34" charset="0"/>
              </a:rPr>
              <a:t>actual authority</a:t>
            </a:r>
            <a:r>
              <a:rPr lang="en-US" altLang="en-US">
                <a:latin typeface="Arial" panose="020B0604020202020204" pitchFamily="34" charset="0"/>
              </a:rPr>
              <a:t> to initiate such transfer and </a:t>
            </a:r>
          </a:p>
          <a:p>
            <a:pPr lvl="1"/>
            <a:r>
              <a:rPr lang="en-US" altLang="en-US">
                <a:latin typeface="Arial" panose="020B0604020202020204" pitchFamily="34" charset="0"/>
              </a:rPr>
              <a:t>from which the consumer receives no benefit” </a:t>
            </a:r>
          </a:p>
          <a:p>
            <a:r>
              <a:rPr lang="en-US" altLang="en-US">
                <a:latin typeface="Arial" panose="020B0604020202020204" pitchFamily="34" charset="0"/>
              </a:rPr>
              <a:t>Transactions are considered “not unauthorized” if 15 USC 1693a(12), 12 CFR 1005.2(m)(1)-(2):</a:t>
            </a:r>
          </a:p>
          <a:p>
            <a:pPr lvl="1"/>
            <a:r>
              <a:rPr lang="en-US" altLang="en-US">
                <a:latin typeface="Arial" panose="020B0604020202020204" pitchFamily="34" charset="0"/>
              </a:rPr>
              <a:t>(A) initiated by someone to whom the consumer gave the “access device” (the card or the digits on the card), </a:t>
            </a:r>
            <a:r>
              <a:rPr lang="en-US" altLang="en-US" i="1">
                <a:latin typeface="Arial" panose="020B0604020202020204" pitchFamily="34" charset="0"/>
              </a:rPr>
              <a:t>unless</a:t>
            </a:r>
            <a:r>
              <a:rPr lang="en-US" altLang="en-US">
                <a:latin typeface="Arial" panose="020B0604020202020204" pitchFamily="34" charset="0"/>
              </a:rPr>
              <a:t> the consumer has notified the financial institution involved that transfers by such other person are no longer authorized</a:t>
            </a:r>
          </a:p>
          <a:p>
            <a:pPr lvl="1"/>
            <a:r>
              <a:rPr lang="en-US" altLang="en-US">
                <a:latin typeface="Arial" panose="020B0604020202020204" pitchFamily="34" charset="0"/>
              </a:rPr>
              <a:t>(B) first-party fraud by the consumer or someone in cahoots with the consumer, </a:t>
            </a:r>
          </a:p>
          <a:p>
            <a:pPr lvl="1"/>
            <a:r>
              <a:rPr lang="en-US" altLang="en-US">
                <a:latin typeface="Arial" panose="020B0604020202020204" pitchFamily="34" charset="0"/>
              </a:rPr>
              <a:t>12 CFR 1005.2(m)(3):Transfers initiated by the banks such as account fees</a:t>
            </a:r>
          </a:p>
          <a:p>
            <a:pPr lvl="1"/>
            <a:r>
              <a:rPr lang="en-US" altLang="en-US">
                <a:latin typeface="Arial" panose="020B0604020202020204" pitchFamily="34" charset="0"/>
              </a:rPr>
              <a:t>(C) error by the financial institution: Bank can’t mess up and then call it unauthorized so treated as “errors” not “unauthorized” and trigger liability rules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27A4F970-4D4B-46FE-A6E6-E154315EB876}"/>
              </a:ext>
            </a:extLst>
          </p:cNvPr>
          <p:cNvSpPr>
            <a:spLocks noGrp="1" noChangeArrowheads="1"/>
          </p:cNvSpPr>
          <p:nvPr>
            <p:ph type="title"/>
          </p:nvPr>
        </p:nvSpPr>
        <p:spPr/>
        <p:txBody>
          <a:bodyPr/>
          <a:lstStyle/>
          <a:p>
            <a:r>
              <a:rPr lang="en-US" altLang="en-US">
                <a:latin typeface="Arial" panose="020B0604020202020204" pitchFamily="34" charset="0"/>
              </a:rPr>
              <a:t>Consumer Liability for Unauthorized Transfers</a:t>
            </a:r>
          </a:p>
        </p:txBody>
      </p:sp>
      <p:sp>
        <p:nvSpPr>
          <p:cNvPr id="78851" name="Content Placeholder 2">
            <a:extLst>
              <a:ext uri="{FF2B5EF4-FFF2-40B4-BE49-F238E27FC236}">
                <a16:creationId xmlns:a16="http://schemas.microsoft.com/office/drawing/2014/main" id="{822FDFFF-F0E2-4B40-9856-A49907CA00C3}"/>
              </a:ext>
            </a:extLst>
          </p:cNvPr>
          <p:cNvSpPr>
            <a:spLocks noGrp="1" noChangeArrowheads="1"/>
          </p:cNvSpPr>
          <p:nvPr>
            <p:ph idx="1"/>
          </p:nvPr>
        </p:nvSpPr>
        <p:spPr>
          <a:xfrm>
            <a:off x="381000" y="1676400"/>
            <a:ext cx="8229600" cy="4419600"/>
          </a:xfrm>
        </p:spPr>
        <p:txBody>
          <a:bodyPr/>
          <a:lstStyle/>
          <a:p>
            <a:r>
              <a:rPr lang="en-US" altLang="en-US">
                <a:latin typeface="Arial" panose="020B0604020202020204" pitchFamily="34" charset="0"/>
              </a:rPr>
              <a:t>15 USC 1693g(a), 12 CFR 1005.6(a): Consumer has no liability for unauthorized electronic funds transfer </a:t>
            </a:r>
            <a:r>
              <a:rPr lang="en-US" altLang="en-US" i="1">
                <a:latin typeface="Arial" panose="020B0604020202020204" pitchFamily="34" charset="0"/>
              </a:rPr>
              <a:t>unless</a:t>
            </a:r>
          </a:p>
          <a:p>
            <a:pPr lvl="1"/>
            <a:r>
              <a:rPr lang="en-US" altLang="en-US">
                <a:latin typeface="Arial" panose="020B0604020202020204" pitchFamily="34" charset="0"/>
              </a:rPr>
              <a:t>“accepted card or other means of access” used (no liability if no card/access used)</a:t>
            </a:r>
          </a:p>
          <a:p>
            <a:pPr lvl="1"/>
            <a:r>
              <a:rPr lang="en-US" altLang="en-US">
                <a:latin typeface="Arial" panose="020B0604020202020204" pitchFamily="34" charset="0"/>
              </a:rPr>
              <a:t>The bank that issued the card or other access device provided means for </a:t>
            </a:r>
            <a:r>
              <a:rPr lang="en-US" altLang="en-US" i="1">
                <a:latin typeface="Arial" panose="020B0604020202020204" pitchFamily="34" charset="0"/>
              </a:rPr>
              <a:t>identifying</a:t>
            </a:r>
            <a:r>
              <a:rPr lang="en-US" altLang="en-US">
                <a:latin typeface="Arial" panose="020B0604020202020204" pitchFamily="34" charset="0"/>
              </a:rPr>
              <a:t> the consumer (signature, photo, fingerprint, electronic confirmation)</a:t>
            </a:r>
          </a:p>
          <a:p>
            <a:r>
              <a:rPr lang="en-US" altLang="en-US">
                <a:latin typeface="Arial" panose="020B0604020202020204" pitchFamily="34" charset="0"/>
              </a:rPr>
              <a:t>“access device” 12 CFR 1005.2(a)(1): “card, code, or other means of access to a consumer’s account… that may be used to initiate electronic fund transfers”</a:t>
            </a:r>
          </a:p>
          <a:p>
            <a:r>
              <a:rPr lang="en-US" altLang="en-US">
                <a:latin typeface="Arial" panose="020B0604020202020204" pitchFamily="34" charset="0"/>
              </a:rPr>
              <a:t>“accepted access device” 12 CFR 1005.2(a)(2): when consumer requests and received the access device: concern was “hot cards”</a:t>
            </a:r>
          </a:p>
          <a:p>
            <a:r>
              <a:rPr lang="en-US" altLang="en-US">
                <a:latin typeface="Arial" panose="020B0604020202020204" pitchFamily="34" charset="0"/>
              </a:rPr>
              <a:t>What about “cloned cards” or the digits on the card?</a:t>
            </a:r>
          </a:p>
          <a:p>
            <a:r>
              <a:rPr lang="en-US" altLang="en-US">
                <a:latin typeface="Arial" panose="020B0604020202020204" pitchFamily="34" charset="0"/>
              </a:rPr>
              <a:t>“means of identifying the consumer” 15 USC 1693g(a): signature, photograph, fingerprint, or electronic or mechanical confirmation</a:t>
            </a:r>
          </a:p>
          <a:p>
            <a:pPr lvl="1"/>
            <a:r>
              <a:rPr lang="en-US" altLang="en-US">
                <a:latin typeface="Arial" panose="020B0604020202020204" pitchFamily="34" charset="0"/>
              </a:rPr>
              <a:t>Includes PIN: CFPB Official Interpretation to 12 CFR 1005.6(a)</a:t>
            </a:r>
          </a:p>
          <a:p>
            <a:endParaRPr lang="en-US" altLang="en-US">
              <a:latin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D3A86D1-B499-4738-90CD-51472606D427}"/>
              </a:ext>
            </a:extLst>
          </p:cNvPr>
          <p:cNvSpPr>
            <a:spLocks noGrp="1" noChangeArrowheads="1"/>
          </p:cNvSpPr>
          <p:nvPr>
            <p:ph type="title"/>
          </p:nvPr>
        </p:nvSpPr>
        <p:spPr/>
        <p:txBody>
          <a:bodyPr/>
          <a:lstStyle/>
          <a:p>
            <a:r>
              <a:rPr lang="en-US" altLang="en-US">
                <a:latin typeface="Arial" panose="020B0604020202020204" pitchFamily="34" charset="0"/>
              </a:rPr>
              <a:t>Liability for Past Unauthorized Transactions</a:t>
            </a:r>
          </a:p>
        </p:txBody>
      </p:sp>
      <p:sp>
        <p:nvSpPr>
          <p:cNvPr id="79875" name="Content Placeholder 2">
            <a:extLst>
              <a:ext uri="{FF2B5EF4-FFF2-40B4-BE49-F238E27FC236}">
                <a16:creationId xmlns:a16="http://schemas.microsoft.com/office/drawing/2014/main" id="{3EB21951-56CA-4AA7-A3DF-C334CDA70877}"/>
              </a:ext>
            </a:extLst>
          </p:cNvPr>
          <p:cNvSpPr>
            <a:spLocks noGrp="1" noChangeArrowheads="1"/>
          </p:cNvSpPr>
          <p:nvPr>
            <p:ph idx="1"/>
          </p:nvPr>
        </p:nvSpPr>
        <p:spPr>
          <a:xfrm>
            <a:off x="381000" y="1676400"/>
            <a:ext cx="8229600" cy="4419600"/>
          </a:xfrm>
        </p:spPr>
        <p:txBody>
          <a:bodyPr/>
          <a:lstStyle/>
          <a:p>
            <a:r>
              <a:rPr lang="en-US" altLang="en-US">
                <a:latin typeface="Arial" panose="020B0604020202020204" pitchFamily="34" charset="0"/>
              </a:rPr>
              <a:t>Two tiers of liability based on consumer “contributory negligence” (sort of)</a:t>
            </a:r>
          </a:p>
          <a:p>
            <a:r>
              <a:rPr lang="en-US" altLang="en-US" sz="2000">
                <a:latin typeface="Arial" panose="020B0604020202020204" pitchFamily="34" charset="0"/>
              </a:rPr>
              <a:t>Consumer liability for each unauthorized EFT</a:t>
            </a:r>
          </a:p>
          <a:p>
            <a:pPr lvl="1"/>
            <a:r>
              <a:rPr lang="en-US" altLang="en-US">
                <a:latin typeface="Arial" panose="020B0604020202020204" pitchFamily="34" charset="0"/>
              </a:rPr>
              <a:t>15 USC 1693g(a)(1), 12 CFR 1005.6(b)(1): $50 min</a:t>
            </a:r>
          </a:p>
          <a:p>
            <a:pPr lvl="1"/>
            <a:r>
              <a:rPr lang="en-US" altLang="en-US">
                <a:latin typeface="Arial" panose="020B0604020202020204" pitchFamily="34" charset="0"/>
              </a:rPr>
              <a:t>15 USC 1693g(a)(2), 12 CFR 1005.6(b)(2)): If consumer does not give notice within two business days, liability increases to $500 for losses bank can should would not have occurred had the consumer given timely notice of the “loss or theft” of the access device.</a:t>
            </a:r>
          </a:p>
          <a:p>
            <a:pPr lvl="1"/>
            <a:r>
              <a:rPr lang="en-US" altLang="en-US">
                <a:latin typeface="Arial" panose="020B0604020202020204" pitchFamily="34" charset="0"/>
              </a:rPr>
              <a:t>Loss cap is per </a:t>
            </a:r>
            <a:r>
              <a:rPr lang="en-US" altLang="en-US" i="1">
                <a:latin typeface="Arial" panose="020B0604020202020204" pitchFamily="34" charset="0"/>
              </a:rPr>
              <a:t>transfer</a:t>
            </a:r>
            <a:r>
              <a:rPr lang="en-US" altLang="en-US">
                <a:latin typeface="Arial" panose="020B0604020202020204" pitchFamily="34" charset="0"/>
              </a:rPr>
              <a:t> not per incident</a:t>
            </a:r>
          </a:p>
          <a:p>
            <a:pPr lvl="1"/>
            <a:r>
              <a:rPr lang="en-US" altLang="en-US">
                <a:latin typeface="Arial" panose="020B0604020202020204" pitchFamily="34" charset="0"/>
              </a:rPr>
              <a:t>If loss is </a:t>
            </a:r>
            <a:r>
              <a:rPr lang="en-US" altLang="en-US" i="1">
                <a:latin typeface="Arial" panose="020B0604020202020204" pitchFamily="34" charset="0"/>
              </a:rPr>
              <a:t>not</a:t>
            </a:r>
            <a:r>
              <a:rPr lang="en-US" altLang="en-US">
                <a:latin typeface="Arial" panose="020B0604020202020204" pitchFamily="34" charset="0"/>
              </a:rPr>
              <a:t> due to card being lost or stolen, on $50 cap applies</a:t>
            </a:r>
            <a:endParaRPr lang="en-US" altLang="en-US" sz="800">
              <a:latin typeface="Arial" panose="020B0604020202020204" pitchFamily="34" charset="0"/>
            </a:endParaRPr>
          </a:p>
          <a:p>
            <a:r>
              <a:rPr lang="en-US" altLang="en-US">
                <a:latin typeface="Arial" panose="020B0604020202020204" pitchFamily="34" charset="0"/>
              </a:rPr>
              <a:t>Unclear whether transaction using stolen digits or cloned card involves “loss or theft”</a:t>
            </a:r>
          </a:p>
          <a:p>
            <a:r>
              <a:rPr lang="en-US" altLang="en-US">
                <a:latin typeface="Arial" panose="020B0604020202020204" pitchFamily="34" charset="0"/>
              </a:rPr>
              <a:t>Compare to $50 cap under TILA for credit cards</a:t>
            </a:r>
          </a:p>
          <a:p>
            <a:r>
              <a:rPr lang="en-US" altLang="en-US" i="1">
                <a:latin typeface="Arial" panose="020B0604020202020204" pitchFamily="34" charset="0"/>
              </a:rPr>
              <a:t>But note</a:t>
            </a:r>
            <a:r>
              <a:rPr lang="en-US" altLang="en-US">
                <a:latin typeface="Arial" panose="020B0604020202020204" pitchFamily="34" charset="0"/>
              </a:rPr>
              <a:t> some payment card networks have “zero liability” policies: Visa waives $50 if you notify bank promptly</a:t>
            </a:r>
            <a:endParaRPr lang="en-US" altLang="en-US" i="1">
              <a:latin typeface="Arial" panose="020B0604020202020204" pitchFamily="34" charset="0"/>
            </a:endParaRPr>
          </a:p>
          <a:p>
            <a:endParaRPr lang="en-US" altLang="en-US">
              <a:latin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8FDF30C9-9B76-443E-8C9A-8DC0B4A218E8}"/>
              </a:ext>
            </a:extLst>
          </p:cNvPr>
          <p:cNvSpPr>
            <a:spLocks noGrp="1" noChangeArrowheads="1"/>
          </p:cNvSpPr>
          <p:nvPr>
            <p:ph type="title"/>
          </p:nvPr>
        </p:nvSpPr>
        <p:spPr/>
        <p:txBody>
          <a:bodyPr/>
          <a:lstStyle/>
          <a:p>
            <a:r>
              <a:rPr lang="en-US" altLang="en-US">
                <a:latin typeface="Arial" panose="020B0604020202020204" pitchFamily="34" charset="0"/>
              </a:rPr>
              <a:t>Future Unauthorized Transactions</a:t>
            </a:r>
          </a:p>
        </p:txBody>
      </p:sp>
      <p:sp>
        <p:nvSpPr>
          <p:cNvPr id="80899" name="Content Placeholder 2">
            <a:extLst>
              <a:ext uri="{FF2B5EF4-FFF2-40B4-BE49-F238E27FC236}">
                <a16:creationId xmlns:a16="http://schemas.microsoft.com/office/drawing/2014/main" id="{AE36A3AA-64CD-431B-A215-28671EBE8130}"/>
              </a:ext>
            </a:extLst>
          </p:cNvPr>
          <p:cNvSpPr>
            <a:spLocks noGrp="1" noChangeArrowheads="1"/>
          </p:cNvSpPr>
          <p:nvPr>
            <p:ph idx="1"/>
          </p:nvPr>
        </p:nvSpPr>
        <p:spPr>
          <a:xfrm>
            <a:off x="381000" y="1643063"/>
            <a:ext cx="8153400" cy="4452937"/>
          </a:xfrm>
        </p:spPr>
        <p:txBody>
          <a:bodyPr/>
          <a:lstStyle/>
          <a:p>
            <a:r>
              <a:rPr lang="en-US" altLang="en-US">
                <a:latin typeface="Arial" panose="020B0604020202020204" pitchFamily="34" charset="0"/>
              </a:rPr>
              <a:t>1693g(a)(2), 12 CFR 1005.6(b)(3)</a:t>
            </a:r>
          </a:p>
          <a:p>
            <a:r>
              <a:rPr lang="en-US" altLang="en-US">
                <a:latin typeface="Arial" panose="020B0604020202020204" pitchFamily="34" charset="0"/>
              </a:rPr>
              <a:t>What if a transaction occurs that you don’t know about until it appears on your account statement?</a:t>
            </a:r>
          </a:p>
          <a:p>
            <a:r>
              <a:rPr lang="en-US" altLang="en-US">
                <a:latin typeface="Arial" panose="020B0604020202020204" pitchFamily="34" charset="0"/>
              </a:rPr>
              <a:t>You have 60 days from the transmittal date of the statement to notify issuer</a:t>
            </a:r>
          </a:p>
          <a:p>
            <a:r>
              <a:rPr lang="en-US" altLang="en-US">
                <a:latin typeface="Arial" panose="020B0604020202020204" pitchFamily="34" charset="0"/>
              </a:rPr>
              <a:t>After that consumer has unlimited liability for all unauthorized transactions that occur between the end of those 60 days and the provision of notice to the issuer, provided the issuer can show the transactions would not have occurred had there been timely notice</a:t>
            </a:r>
          </a:p>
          <a:p>
            <a:r>
              <a:rPr lang="en-US" altLang="en-US">
                <a:latin typeface="Arial" panose="020B0604020202020204" pitchFamily="34" charset="0"/>
              </a:rPr>
              <a:t>If no notice ever provided, no cap on liability</a:t>
            </a:r>
          </a:p>
          <a:p>
            <a:r>
              <a:rPr lang="en-US" altLang="en-US">
                <a:latin typeface="Arial" panose="020B0604020202020204" pitchFamily="34" charset="0"/>
              </a:rPr>
              <a:t>60 day limit can be extended for extenuating circumstances (such as travel or hospitalization): 15 USC 1693g(a)(2), 12 CFR 1005.6(b)(4)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C66C1B3E-5CC2-41EE-812B-0A7030743554}"/>
              </a:ext>
            </a:extLst>
          </p:cNvPr>
          <p:cNvSpPr>
            <a:spLocks noGrp="1" noChangeArrowheads="1"/>
          </p:cNvSpPr>
          <p:nvPr>
            <p:ph type="title"/>
          </p:nvPr>
        </p:nvSpPr>
        <p:spPr/>
        <p:txBody>
          <a:bodyPr/>
          <a:lstStyle/>
          <a:p>
            <a:r>
              <a:rPr lang="en-US" altLang="en-US">
                <a:latin typeface="Arial" panose="020B0604020202020204" pitchFamily="34" charset="0"/>
              </a:rPr>
              <a:t>EFTA Error Resolution</a:t>
            </a:r>
          </a:p>
        </p:txBody>
      </p:sp>
      <p:sp>
        <p:nvSpPr>
          <p:cNvPr id="81923" name="Content Placeholder 2">
            <a:extLst>
              <a:ext uri="{FF2B5EF4-FFF2-40B4-BE49-F238E27FC236}">
                <a16:creationId xmlns:a16="http://schemas.microsoft.com/office/drawing/2014/main" id="{044FDB83-61C9-434B-A7CD-496844876B4D}"/>
              </a:ext>
            </a:extLst>
          </p:cNvPr>
          <p:cNvSpPr>
            <a:spLocks noGrp="1" noChangeArrowheads="1"/>
          </p:cNvSpPr>
          <p:nvPr>
            <p:ph idx="1"/>
          </p:nvPr>
        </p:nvSpPr>
        <p:spPr>
          <a:xfrm>
            <a:off x="381000" y="1643063"/>
            <a:ext cx="8153400" cy="4452937"/>
          </a:xfrm>
        </p:spPr>
        <p:txBody>
          <a:bodyPr/>
          <a:lstStyle/>
          <a:p>
            <a:r>
              <a:rPr lang="en-US" altLang="en-US" sz="2000">
                <a:latin typeface="Arial" panose="020B0604020202020204" pitchFamily="34" charset="0"/>
              </a:rPr>
              <a:t>15 USC 1693f, 12 CFR 1005.11</a:t>
            </a:r>
          </a:p>
          <a:p>
            <a:r>
              <a:rPr lang="en-US" altLang="en-US" sz="2000">
                <a:latin typeface="Arial" panose="020B0604020202020204" pitchFamily="34" charset="0"/>
              </a:rPr>
              <a:t>“Error” includes both unauthorized and incorrect transactions: 15 USC 1693f(f), 12 CFR 1005.11(a)(1)(i)-(ii)</a:t>
            </a:r>
          </a:p>
          <a:p>
            <a:r>
              <a:rPr lang="en-US" altLang="en-US" sz="2000">
                <a:latin typeface="Arial" panose="020B0604020202020204" pitchFamily="34" charset="0"/>
              </a:rPr>
              <a:t>12 CFR 1005.11(a)(iii)-(iv): “error” includes omission of transactions from periodic statements, incorrect receipts, and any request by consumers for additional clarification or info</a:t>
            </a:r>
          </a:p>
          <a:p>
            <a:r>
              <a:rPr lang="en-US" altLang="en-US" sz="2000">
                <a:latin typeface="Arial" panose="020B0604020202020204" pitchFamily="34" charset="0"/>
              </a:rPr>
              <a:t>If consumer provides notice within 60 days of transmittal of the periodic statement then triggers processes for bank to address it: 12 CFR 1005.11(c)(4)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D714C3ED-CF6C-4465-815F-23930449C6B4}"/>
              </a:ext>
            </a:extLst>
          </p:cNvPr>
          <p:cNvSpPr>
            <a:spLocks noGrp="1" noChangeArrowheads="1"/>
          </p:cNvSpPr>
          <p:nvPr>
            <p:ph type="title"/>
          </p:nvPr>
        </p:nvSpPr>
        <p:spPr/>
        <p:txBody>
          <a:bodyPr/>
          <a:lstStyle/>
          <a:p>
            <a:r>
              <a:rPr lang="en-US" altLang="en-US">
                <a:latin typeface="Arial" panose="020B0604020202020204" pitchFamily="34" charset="0"/>
              </a:rPr>
              <a:t>Error Resolution Process</a:t>
            </a:r>
          </a:p>
        </p:txBody>
      </p:sp>
      <p:sp>
        <p:nvSpPr>
          <p:cNvPr id="82947" name="Content Placeholder 2">
            <a:extLst>
              <a:ext uri="{FF2B5EF4-FFF2-40B4-BE49-F238E27FC236}">
                <a16:creationId xmlns:a16="http://schemas.microsoft.com/office/drawing/2014/main" id="{C355EAC2-A772-497D-830B-1638AA8C91A0}"/>
              </a:ext>
            </a:extLst>
          </p:cNvPr>
          <p:cNvSpPr>
            <a:spLocks noGrp="1" noChangeArrowheads="1"/>
          </p:cNvSpPr>
          <p:nvPr>
            <p:ph idx="1"/>
          </p:nvPr>
        </p:nvSpPr>
        <p:spPr>
          <a:xfrm>
            <a:off x="381000" y="1676400"/>
            <a:ext cx="8153400" cy="4419600"/>
          </a:xfrm>
        </p:spPr>
        <p:txBody>
          <a:bodyPr/>
          <a:lstStyle/>
          <a:p>
            <a:r>
              <a:rPr lang="en-US" altLang="en-US">
                <a:latin typeface="Arial" panose="020B0604020202020204" pitchFamily="34" charset="0"/>
              </a:rPr>
              <a:t>12 CFR 1005.11(c)(1)</a:t>
            </a:r>
          </a:p>
          <a:p>
            <a:r>
              <a:rPr lang="en-US" altLang="en-US">
                <a:latin typeface="Arial" panose="020B0604020202020204" pitchFamily="34" charset="0"/>
              </a:rPr>
              <a:t>Once bank notified of error required to undertake and complete an investigation within 10 business days</a:t>
            </a:r>
          </a:p>
          <a:p>
            <a:r>
              <a:rPr lang="en-US" altLang="en-US">
                <a:latin typeface="Arial" panose="020B0604020202020204" pitchFamily="34" charset="0"/>
              </a:rPr>
              <a:t>Report to consumer within 3 business days from completion of investigation</a:t>
            </a:r>
          </a:p>
          <a:p>
            <a:r>
              <a:rPr lang="en-US" altLang="en-US">
                <a:latin typeface="Arial" panose="020B0604020202020204" pitchFamily="34" charset="0"/>
              </a:rPr>
              <a:t>Correct any error within 1 business day</a:t>
            </a:r>
          </a:p>
          <a:p>
            <a:r>
              <a:rPr lang="en-US" altLang="en-US">
                <a:latin typeface="Arial" panose="020B0604020202020204" pitchFamily="34" charset="0"/>
              </a:rPr>
              <a:t>If unable to complete investigation within 10 business days may take up to 45 days total but must provisionally re-credit consumer’s account (and withhold $50 for unauthorized transactions)</a:t>
            </a:r>
          </a:p>
          <a:p>
            <a:r>
              <a:rPr lang="en-US" altLang="en-US">
                <a:latin typeface="Arial" panose="020B0604020202020204" pitchFamily="34" charset="0"/>
              </a:rPr>
              <a:t>12 CFR 1005.11(d)(1): If bank determines no error, then bank must provide written explanation</a:t>
            </a:r>
          </a:p>
          <a:p>
            <a:r>
              <a:rPr lang="en-US" altLang="en-US">
                <a:latin typeface="Arial" panose="020B0604020202020204" pitchFamily="34" charset="0"/>
              </a:rPr>
              <a:t>If consumer not satisfied may pursue remedies in court: EFTA error resolution process mandatory for bank but not consumer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CBD2C278-3D65-4158-BD50-BFE0D54848BF}"/>
              </a:ext>
            </a:extLst>
          </p:cNvPr>
          <p:cNvSpPr>
            <a:spLocks noGrp="1" noChangeArrowheads="1"/>
          </p:cNvSpPr>
          <p:nvPr>
            <p:ph type="title"/>
          </p:nvPr>
        </p:nvSpPr>
        <p:spPr/>
        <p:txBody>
          <a:bodyPr/>
          <a:lstStyle/>
          <a:p>
            <a:r>
              <a:rPr lang="en-US" altLang="en-US">
                <a:latin typeface="Arial" panose="020B0604020202020204" pitchFamily="34" charset="0"/>
              </a:rPr>
              <a:t>Automated Clearinghouse (ACH)</a:t>
            </a:r>
          </a:p>
        </p:txBody>
      </p:sp>
      <p:sp>
        <p:nvSpPr>
          <p:cNvPr id="83971" name="Content Placeholder 2">
            <a:extLst>
              <a:ext uri="{FF2B5EF4-FFF2-40B4-BE49-F238E27FC236}">
                <a16:creationId xmlns:a16="http://schemas.microsoft.com/office/drawing/2014/main" id="{0DF1B6B5-2A1C-42A2-9C36-E1A766BE8A1D}"/>
              </a:ext>
            </a:extLst>
          </p:cNvPr>
          <p:cNvSpPr>
            <a:spLocks noGrp="1" noChangeArrowheads="1"/>
          </p:cNvSpPr>
          <p:nvPr>
            <p:ph idx="1"/>
          </p:nvPr>
        </p:nvSpPr>
        <p:spPr/>
        <p:txBody>
          <a:bodyPr/>
          <a:lstStyle/>
          <a:p>
            <a:r>
              <a:rPr lang="en-US" altLang="en-US">
                <a:latin typeface="Arial" panose="020B0604020202020204" pitchFamily="34" charset="0"/>
              </a:rPr>
              <a:t>Mostly follows EFTA and Reg E: 12 CFR 1005.2(b)(2)</a:t>
            </a:r>
          </a:p>
          <a:p>
            <a:r>
              <a:rPr lang="en-US" altLang="en-US">
                <a:latin typeface="Arial" panose="020B0604020202020204" pitchFamily="34" charset="0"/>
              </a:rPr>
              <a:t>Except “represented checks”: checks that bounced and were converted into ACH for re-presentment</a:t>
            </a:r>
          </a:p>
          <a:p>
            <a:r>
              <a:rPr lang="en-US" altLang="en-US">
                <a:latin typeface="Arial" panose="020B0604020202020204" pitchFamily="34" charset="0"/>
              </a:rPr>
              <a:t>Electronic debits and bounce fees (including overdraft) are covered by EFTA but ACH re-presentment are not</a:t>
            </a:r>
          </a:p>
          <a:p>
            <a:r>
              <a:rPr lang="en-US" altLang="en-US">
                <a:latin typeface="Arial" panose="020B0604020202020204" pitchFamily="34" charset="0"/>
              </a:rPr>
              <a:t>Pre-authorized electronic fund transfers (i.e., recurring bill payments):</a:t>
            </a:r>
          </a:p>
          <a:p>
            <a:pPr lvl="1"/>
            <a:r>
              <a:rPr lang="en-US" altLang="en-US">
                <a:latin typeface="Arial" panose="020B0604020202020204" pitchFamily="34" charset="0"/>
              </a:rPr>
              <a:t>15 USC 1693e, 12 CFR 1005.10(b): must be written authorization (not just a debit swipe)</a:t>
            </a:r>
          </a:p>
          <a:p>
            <a:pPr lvl="1"/>
            <a:r>
              <a:rPr lang="en-US" altLang="en-US">
                <a:latin typeface="Arial" panose="020B0604020202020204" pitchFamily="34" charset="0"/>
              </a:rPr>
              <a:t>Stop payment right: 15 USC 1693e, 12 CFR 1005.10(c)</a:t>
            </a:r>
          </a:p>
          <a:p>
            <a:r>
              <a:rPr lang="en-US" altLang="en-US">
                <a:latin typeface="Arial" panose="020B0604020202020204" pitchFamily="34" charset="0"/>
              </a:rPr>
              <a:t>Also subject to National Automated Clearinghouse Association (NACHA) Rules</a:t>
            </a:r>
          </a:p>
          <a:p>
            <a:pPr lvl="1"/>
            <a:r>
              <a:rPr lang="en-US" altLang="en-US">
                <a:latin typeface="Arial" panose="020B0604020202020204" pitchFamily="34" charset="0"/>
              </a:rPr>
              <a:t>Requires authorization for all ACH</a:t>
            </a:r>
          </a:p>
          <a:p>
            <a:pPr lvl="1"/>
            <a:r>
              <a:rPr lang="en-US" altLang="en-US">
                <a:latin typeface="Arial" panose="020B0604020202020204" pitchFamily="34" charset="0"/>
              </a:rPr>
              <a:t>Create stop payment right</a:t>
            </a:r>
          </a:p>
          <a:p>
            <a:endParaRPr lang="en-US" altLang="en-US">
              <a:latin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FC0F5896-FB5D-4517-A1F6-A6D380F9BE39}"/>
              </a:ext>
            </a:extLst>
          </p:cNvPr>
          <p:cNvSpPr>
            <a:spLocks noGrp="1" noChangeArrowheads="1"/>
          </p:cNvSpPr>
          <p:nvPr>
            <p:ph type="title"/>
          </p:nvPr>
        </p:nvSpPr>
        <p:spPr/>
        <p:txBody>
          <a:bodyPr/>
          <a:lstStyle/>
          <a:p>
            <a:r>
              <a:rPr lang="en-US" altLang="en-US">
                <a:latin typeface="Arial" panose="020B0604020202020204" pitchFamily="34" charset="0"/>
              </a:rPr>
              <a:t>Credit Cards</a:t>
            </a:r>
          </a:p>
        </p:txBody>
      </p:sp>
      <p:sp>
        <p:nvSpPr>
          <p:cNvPr id="84995" name="Content Placeholder 2">
            <a:extLst>
              <a:ext uri="{FF2B5EF4-FFF2-40B4-BE49-F238E27FC236}">
                <a16:creationId xmlns:a16="http://schemas.microsoft.com/office/drawing/2014/main" id="{7A641E94-F13F-4846-B5BE-51AB9F4AADBD}"/>
              </a:ext>
            </a:extLst>
          </p:cNvPr>
          <p:cNvSpPr>
            <a:spLocks noGrp="1" noChangeArrowheads="1"/>
          </p:cNvSpPr>
          <p:nvPr>
            <p:ph idx="1"/>
          </p:nvPr>
        </p:nvSpPr>
        <p:spPr>
          <a:xfrm>
            <a:off x="381000" y="1676400"/>
            <a:ext cx="8229600" cy="4419600"/>
          </a:xfrm>
        </p:spPr>
        <p:txBody>
          <a:bodyPr/>
          <a:lstStyle/>
          <a:p>
            <a:r>
              <a:rPr lang="en-US" altLang="en-US">
                <a:latin typeface="Arial" panose="020B0604020202020204" pitchFamily="34" charset="0"/>
              </a:rPr>
              <a:t>Truth in Lending Act and Regulation Z</a:t>
            </a:r>
          </a:p>
          <a:p>
            <a:r>
              <a:rPr lang="en-US" altLang="en-US">
                <a:latin typeface="Arial" panose="020B0604020202020204" pitchFamily="34" charset="0"/>
              </a:rPr>
              <a:t>15 USC 1602(l): “The term ‘credit card’ means any card, plate, coupon book or other credit device existing for the purpose of obtaining money, property, labor or services on credit.”</a:t>
            </a:r>
          </a:p>
          <a:p>
            <a:r>
              <a:rPr lang="en-US" altLang="en-US">
                <a:latin typeface="Arial" panose="020B0604020202020204" pitchFamily="34" charset="0"/>
              </a:rPr>
              <a:t>15 USC 1602(j): “open end credit plan” means “a plan under which the creditor reasonably contemplates repeated transactions, which prescribes the terms of such transactions, an which provides for a finance charge which may be computed from time to time on the outstanding unpaid balance.”</a:t>
            </a:r>
          </a:p>
          <a:p>
            <a:r>
              <a:rPr lang="en-US" altLang="en-US">
                <a:latin typeface="Arial" panose="020B0604020202020204" pitchFamily="34" charset="0"/>
              </a:rPr>
              <a:t>12 CFR 1026.2(a): “credit card means any card, plate. Or other single credit device that may be used from time to time to obtain credit.”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D8A7E36-6842-409C-8082-D72C3D6796B5}"/>
              </a:ext>
            </a:extLst>
          </p:cNvPr>
          <p:cNvSpPr>
            <a:spLocks noGrp="1" noChangeArrowheads="1"/>
          </p:cNvSpPr>
          <p:nvPr>
            <p:ph type="title"/>
          </p:nvPr>
        </p:nvSpPr>
        <p:spPr/>
        <p:txBody>
          <a:bodyPr/>
          <a:lstStyle/>
          <a:p>
            <a:r>
              <a:rPr lang="en-US" altLang="en-US">
                <a:latin typeface="Arial" panose="020B0604020202020204" pitchFamily="34" charset="0"/>
              </a:rPr>
              <a:t>Three-Party System </a:t>
            </a:r>
            <a:br>
              <a:rPr lang="en-US" altLang="en-US">
                <a:latin typeface="Arial" panose="020B0604020202020204" pitchFamily="34" charset="0"/>
              </a:rPr>
            </a:br>
            <a:r>
              <a:rPr lang="en-US" altLang="en-US">
                <a:latin typeface="Arial" panose="020B0604020202020204" pitchFamily="34" charset="0"/>
              </a:rPr>
              <a:t>(AmEx, Diner’s, Discover/Cap One)</a:t>
            </a:r>
          </a:p>
        </p:txBody>
      </p:sp>
      <p:sp>
        <p:nvSpPr>
          <p:cNvPr id="12291" name="Content Placeholder 2">
            <a:extLst>
              <a:ext uri="{FF2B5EF4-FFF2-40B4-BE49-F238E27FC236}">
                <a16:creationId xmlns:a16="http://schemas.microsoft.com/office/drawing/2014/main" id="{CA6A92AA-5859-412E-AEF6-1E382ED7E04B}"/>
              </a:ext>
            </a:extLst>
          </p:cNvPr>
          <p:cNvSpPr>
            <a:spLocks noGrp="1" noChangeArrowheads="1"/>
          </p:cNvSpPr>
          <p:nvPr>
            <p:ph idx="1"/>
          </p:nvPr>
        </p:nvSpPr>
        <p:spPr/>
        <p:txBody>
          <a:bodyPr/>
          <a:lstStyle/>
          <a:p>
            <a:pPr marL="0" indent="0">
              <a:buFont typeface="Wingdings" panose="05000000000000000000" pitchFamily="2" charset="2"/>
              <a:buNone/>
            </a:pPr>
            <a:r>
              <a:rPr lang="en-US" altLang="en-US">
                <a:latin typeface="Arial" panose="020B0604020202020204" pitchFamily="34" charset="0"/>
              </a:rPr>
              <a:t> </a:t>
            </a:r>
          </a:p>
        </p:txBody>
      </p:sp>
      <p:pic>
        <p:nvPicPr>
          <p:cNvPr id="12292" name="Picture 2">
            <a:extLst>
              <a:ext uri="{FF2B5EF4-FFF2-40B4-BE49-F238E27FC236}">
                <a16:creationId xmlns:a16="http://schemas.microsoft.com/office/drawing/2014/main" id="{CCF86403-76A6-4509-A4DE-3FCD4B338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95450"/>
            <a:ext cx="8001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8754FDC6-BF0C-45E5-8E6D-356EE42253A0}"/>
              </a:ext>
            </a:extLst>
          </p:cNvPr>
          <p:cNvSpPr>
            <a:spLocks noGrp="1" noChangeArrowheads="1"/>
          </p:cNvSpPr>
          <p:nvPr>
            <p:ph type="title"/>
          </p:nvPr>
        </p:nvSpPr>
        <p:spPr/>
        <p:txBody>
          <a:bodyPr/>
          <a:lstStyle/>
          <a:p>
            <a:r>
              <a:rPr lang="en-US" altLang="en-US">
                <a:latin typeface="Arial" panose="020B0604020202020204" pitchFamily="34" charset="0"/>
              </a:rPr>
              <a:t>Unauthorized Credit Card Transactions</a:t>
            </a:r>
          </a:p>
        </p:txBody>
      </p:sp>
      <p:sp>
        <p:nvSpPr>
          <p:cNvPr id="86019" name="Content Placeholder 2">
            <a:extLst>
              <a:ext uri="{FF2B5EF4-FFF2-40B4-BE49-F238E27FC236}">
                <a16:creationId xmlns:a16="http://schemas.microsoft.com/office/drawing/2014/main" id="{70D1A0D3-5E4D-4FA5-9226-BF2770DCC34E}"/>
              </a:ext>
            </a:extLst>
          </p:cNvPr>
          <p:cNvSpPr>
            <a:spLocks noGrp="1" noChangeArrowheads="1"/>
          </p:cNvSpPr>
          <p:nvPr>
            <p:ph idx="1"/>
          </p:nvPr>
        </p:nvSpPr>
        <p:spPr>
          <a:xfrm>
            <a:off x="381000" y="1643063"/>
            <a:ext cx="8229600" cy="4452937"/>
          </a:xfrm>
        </p:spPr>
        <p:txBody>
          <a:bodyPr/>
          <a:lstStyle/>
          <a:p>
            <a:r>
              <a:rPr lang="en-US" altLang="en-US">
                <a:latin typeface="Arial" panose="020B0604020202020204" pitchFamily="34" charset="0"/>
              </a:rPr>
              <a:t>15 USC 1602(p): “unauthorized use” means “use of a credit card by a person other than the cardholder who does not have actual, </a:t>
            </a:r>
            <a:r>
              <a:rPr lang="en-US" altLang="en-US" i="1">
                <a:latin typeface="Arial" panose="020B0604020202020204" pitchFamily="34" charset="0"/>
              </a:rPr>
              <a:t>implied</a:t>
            </a:r>
            <a:r>
              <a:rPr lang="en-US" altLang="en-US">
                <a:latin typeface="Arial" panose="020B0604020202020204" pitchFamily="34" charset="0"/>
              </a:rPr>
              <a:t>, or </a:t>
            </a:r>
            <a:r>
              <a:rPr lang="en-US" altLang="en-US" i="1">
                <a:latin typeface="Arial" panose="020B0604020202020204" pitchFamily="34" charset="0"/>
              </a:rPr>
              <a:t>apparent</a:t>
            </a:r>
            <a:r>
              <a:rPr lang="en-US" altLang="en-US">
                <a:latin typeface="Arial" panose="020B0604020202020204" pitchFamily="34" charset="0"/>
              </a:rPr>
              <a:t> authority for such use and from which the cardholder receives no benefit.”</a:t>
            </a:r>
          </a:p>
          <a:p>
            <a:r>
              <a:rPr lang="en-US" altLang="en-US">
                <a:latin typeface="Arial" panose="020B0604020202020204" pitchFamily="34" charset="0"/>
              </a:rPr>
              <a:t>12 CFR 1026.12(b)(i) [note book on page 394 incorrectly says 12 CFOR 1016.12(b)(i)]: “unauthorized use” means “the use of a credit card by a person, other than the cardholder, who does not have actual, </a:t>
            </a:r>
            <a:r>
              <a:rPr lang="en-US" altLang="en-US" i="1">
                <a:latin typeface="Arial" panose="020B0604020202020204" pitchFamily="34" charset="0"/>
              </a:rPr>
              <a:t>implied</a:t>
            </a:r>
            <a:r>
              <a:rPr lang="en-US" altLang="en-US">
                <a:latin typeface="Arial" panose="020B0604020202020204" pitchFamily="34" charset="0"/>
              </a:rPr>
              <a:t>, </a:t>
            </a:r>
            <a:r>
              <a:rPr lang="en-US" altLang="en-US" i="1">
                <a:latin typeface="Arial" panose="020B0604020202020204" pitchFamily="34" charset="0"/>
              </a:rPr>
              <a:t>or apparent authority</a:t>
            </a:r>
            <a:r>
              <a:rPr lang="en-US" altLang="en-US">
                <a:latin typeface="Arial" panose="020B0604020202020204" pitchFamily="34" charset="0"/>
              </a:rPr>
              <a:t> for such use, and from which the cardholder receives no benefit.”</a:t>
            </a:r>
          </a:p>
          <a:p>
            <a:r>
              <a:rPr lang="en-US" altLang="en-US">
                <a:latin typeface="Arial" panose="020B0604020202020204" pitchFamily="34" charset="0"/>
              </a:rPr>
              <a:t>Note that unlike debit cards, </a:t>
            </a:r>
            <a:r>
              <a:rPr lang="en-US" altLang="en-US" i="1">
                <a:latin typeface="Arial" panose="020B0604020202020204" pitchFamily="34" charset="0"/>
              </a:rPr>
              <a:t>implied</a:t>
            </a:r>
            <a:r>
              <a:rPr lang="en-US" altLang="en-US">
                <a:latin typeface="Arial" panose="020B0604020202020204" pitchFamily="34" charset="0"/>
              </a:rPr>
              <a:t> or </a:t>
            </a:r>
            <a:r>
              <a:rPr lang="en-US" altLang="en-US" i="1">
                <a:latin typeface="Arial" panose="020B0604020202020204" pitchFamily="34" charset="0"/>
              </a:rPr>
              <a:t>apparent</a:t>
            </a:r>
            <a:r>
              <a:rPr lang="en-US" altLang="en-US">
                <a:latin typeface="Arial" panose="020B0604020202020204" pitchFamily="34" charset="0"/>
              </a:rPr>
              <a:t> authority to use a credit card is not an unauthorized use vs. EFTA which requires actual authority.</a:t>
            </a:r>
          </a:p>
          <a:p>
            <a:r>
              <a:rPr lang="en-US" altLang="en-US">
                <a:latin typeface="Arial" panose="020B0604020202020204" pitchFamily="34" charset="0"/>
              </a:rPr>
              <a:t>12 CFR 1026, Supplement I, Official Interpretation 12(b)(1)(ii): if cardholder grants apparent authority, not unauthorized even if person acts outside scope of actual authority unless notify credit that use by such person is no longer authorized.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D830B44A-47F9-4C01-8770-30C69F83C7DB}"/>
              </a:ext>
            </a:extLst>
          </p:cNvPr>
          <p:cNvSpPr>
            <a:spLocks noGrp="1" noChangeArrowheads="1"/>
          </p:cNvSpPr>
          <p:nvPr>
            <p:ph type="title"/>
          </p:nvPr>
        </p:nvSpPr>
        <p:spPr/>
        <p:txBody>
          <a:bodyPr/>
          <a:lstStyle/>
          <a:p>
            <a:r>
              <a:rPr lang="en-US" altLang="en-US">
                <a:latin typeface="Arial" panose="020B0604020202020204" pitchFamily="34" charset="0"/>
              </a:rPr>
              <a:t>“Accepted Credit Cards”</a:t>
            </a:r>
          </a:p>
        </p:txBody>
      </p:sp>
      <p:sp>
        <p:nvSpPr>
          <p:cNvPr id="87043" name="Content Placeholder 2">
            <a:extLst>
              <a:ext uri="{FF2B5EF4-FFF2-40B4-BE49-F238E27FC236}">
                <a16:creationId xmlns:a16="http://schemas.microsoft.com/office/drawing/2014/main" id="{F1441D61-6A3A-402A-81B1-AAD4D2F92146}"/>
              </a:ext>
            </a:extLst>
          </p:cNvPr>
          <p:cNvSpPr>
            <a:spLocks noGrp="1" noChangeArrowheads="1"/>
          </p:cNvSpPr>
          <p:nvPr>
            <p:ph idx="1"/>
          </p:nvPr>
        </p:nvSpPr>
        <p:spPr>
          <a:xfrm>
            <a:off x="381000" y="1643063"/>
            <a:ext cx="8229600" cy="4452937"/>
          </a:xfrm>
        </p:spPr>
        <p:txBody>
          <a:bodyPr/>
          <a:lstStyle/>
          <a:p>
            <a:r>
              <a:rPr lang="en-US" altLang="en-US">
                <a:latin typeface="Arial" panose="020B0604020202020204" pitchFamily="34" charset="0"/>
              </a:rPr>
              <a:t>Consumer liable for unauthorized use only if</a:t>
            </a:r>
          </a:p>
          <a:p>
            <a:pPr lvl="1"/>
            <a:r>
              <a:rPr lang="en-US" altLang="en-US">
                <a:latin typeface="Arial" panose="020B0604020202020204" pitchFamily="34" charset="0"/>
              </a:rPr>
              <a:t>(1) Credit card is “accepted”</a:t>
            </a:r>
          </a:p>
          <a:p>
            <a:pPr lvl="1"/>
            <a:r>
              <a:rPr lang="en-US" altLang="en-US">
                <a:latin typeface="Arial" panose="020B0604020202020204" pitchFamily="34" charset="0"/>
              </a:rPr>
              <a:t>(2) Issuer has provided a method to identify the person authorized to use it</a:t>
            </a:r>
          </a:p>
          <a:p>
            <a:r>
              <a:rPr lang="en-US" altLang="en-US">
                <a:latin typeface="Arial" panose="020B0604020202020204" pitchFamily="34" charset="0"/>
              </a:rPr>
              <a:t>15 USC 1643(a)(1)(A): cardholder liable for unauthorized use only if the card is “an accepted credit card”</a:t>
            </a:r>
          </a:p>
          <a:p>
            <a:r>
              <a:rPr lang="en-US" altLang="en-US">
                <a:latin typeface="Arial" panose="020B0604020202020204" pitchFamily="34" charset="0"/>
              </a:rPr>
              <a:t>12 CFR 12(b)(2)(i): cardholder liable for unauthorized use only if the card is an “accepted credit card”</a:t>
            </a:r>
          </a:p>
          <a:p>
            <a:r>
              <a:rPr lang="en-US" altLang="en-US">
                <a:latin typeface="Arial" panose="020B0604020202020204" pitchFamily="34" charset="0"/>
              </a:rPr>
              <a:t>15 USC 1602(m): “accepted credit card” means credit card the consumer has actually requested and received</a:t>
            </a:r>
          </a:p>
          <a:p>
            <a:pPr lvl="1"/>
            <a:r>
              <a:rPr lang="en-US" altLang="en-US">
                <a:latin typeface="Arial" panose="020B0604020202020204" pitchFamily="34" charset="0"/>
              </a:rPr>
              <a:t>So if card stolen by a fraudster in the mail before receipt, no liability</a:t>
            </a:r>
          </a:p>
          <a:p>
            <a:pPr lvl="1"/>
            <a:r>
              <a:rPr lang="en-US" altLang="en-US">
                <a:latin typeface="Arial" panose="020B0604020202020204" pitchFamily="34" charset="0"/>
              </a:rPr>
              <a:t>If digits stolen or cloned card presumably not an “accepted credit card”</a:t>
            </a:r>
          </a:p>
          <a:p>
            <a:endParaRPr lang="en-US" altLang="en-US">
              <a:latin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7D394B8D-5303-4320-8E23-184408BD42B8}"/>
              </a:ext>
            </a:extLst>
          </p:cNvPr>
          <p:cNvSpPr>
            <a:spLocks noGrp="1" noChangeArrowheads="1"/>
          </p:cNvSpPr>
          <p:nvPr>
            <p:ph type="title"/>
          </p:nvPr>
        </p:nvSpPr>
        <p:spPr/>
        <p:txBody>
          <a:bodyPr/>
          <a:lstStyle/>
          <a:p>
            <a:r>
              <a:rPr lang="en-US" altLang="en-US">
                <a:latin typeface="Arial" panose="020B0604020202020204" pitchFamily="34" charset="0"/>
              </a:rPr>
              <a:t>“Means to Identify the Cardholder”</a:t>
            </a:r>
          </a:p>
        </p:txBody>
      </p:sp>
      <p:sp>
        <p:nvSpPr>
          <p:cNvPr id="88067" name="Content Placeholder 2">
            <a:extLst>
              <a:ext uri="{FF2B5EF4-FFF2-40B4-BE49-F238E27FC236}">
                <a16:creationId xmlns:a16="http://schemas.microsoft.com/office/drawing/2014/main" id="{AD4F40EB-1EBC-4E78-B4FC-FDC75F6C4944}"/>
              </a:ext>
            </a:extLst>
          </p:cNvPr>
          <p:cNvSpPr>
            <a:spLocks noGrp="1" noChangeArrowheads="1"/>
          </p:cNvSpPr>
          <p:nvPr>
            <p:ph idx="1"/>
          </p:nvPr>
        </p:nvSpPr>
        <p:spPr>
          <a:xfrm>
            <a:off x="381000" y="1752600"/>
            <a:ext cx="8229600" cy="4343400"/>
          </a:xfrm>
        </p:spPr>
        <p:txBody>
          <a:bodyPr/>
          <a:lstStyle/>
          <a:p>
            <a:r>
              <a:rPr lang="en-US" altLang="en-US">
                <a:latin typeface="Arial" panose="020B0604020202020204" pitchFamily="34" charset="0"/>
              </a:rPr>
              <a:t>15 USC 1643(a)(1)(F): Issuer must also provide a method to identify the person authorized to use the card</a:t>
            </a:r>
          </a:p>
          <a:p>
            <a:r>
              <a:rPr lang="en-US" altLang="en-US">
                <a:latin typeface="Arial" panose="020B0604020202020204" pitchFamily="34" charset="0"/>
              </a:rPr>
              <a:t>12 CFR 1026.12(b)(2)(iii): Means to identify the cardholder</a:t>
            </a:r>
          </a:p>
          <a:p>
            <a:pPr lvl="1"/>
            <a:r>
              <a:rPr lang="en-US" altLang="en-US">
                <a:latin typeface="Arial" panose="020B0604020202020204" pitchFamily="34" charset="0"/>
              </a:rPr>
              <a:t>Official Interpretation: signature, photograph, fingerprint or other biometric means, or electronic or mechanical confirmation</a:t>
            </a:r>
          </a:p>
          <a:p>
            <a:pPr lvl="1"/>
            <a:r>
              <a:rPr lang="en-US" altLang="en-US">
                <a:latin typeface="Arial" panose="020B0604020202020204" pitchFamily="34" charset="0"/>
              </a:rPr>
              <a:t>Use of a magnetic strip does </a:t>
            </a:r>
            <a:r>
              <a:rPr lang="en-US" altLang="en-US" i="1">
                <a:latin typeface="Arial" panose="020B0604020202020204" pitchFamily="34" charset="0"/>
              </a:rPr>
              <a:t>not</a:t>
            </a:r>
            <a:r>
              <a:rPr lang="en-US" altLang="en-US">
                <a:latin typeface="Arial" panose="020B0604020202020204" pitchFamily="34" charset="0"/>
              </a:rPr>
              <a:t> constitute a sufficient means of identification unless “used in conjunction with a  secrete code or the like” (i.e., PIN).</a:t>
            </a:r>
          </a:p>
          <a:p>
            <a:pPr lvl="1"/>
            <a:r>
              <a:rPr lang="en-US" altLang="en-US">
                <a:latin typeface="Arial" panose="020B0604020202020204" pitchFamily="34" charset="0"/>
              </a:rPr>
              <a:t>Where card not present (such as phone or internet), cardholder is </a:t>
            </a:r>
            <a:r>
              <a:rPr lang="en-US" altLang="en-US" i="1">
                <a:latin typeface="Arial" panose="020B0604020202020204" pitchFamily="34" charset="0"/>
              </a:rPr>
              <a:t>never</a:t>
            </a:r>
            <a:r>
              <a:rPr lang="en-US" altLang="en-US">
                <a:latin typeface="Arial" panose="020B0604020202020204" pitchFamily="34" charset="0"/>
              </a:rPr>
              <a:t> liable, even if provide additional information such as the credit card account number or the card expiration date plus a CVV because no means to identify the cardholder</a:t>
            </a:r>
          </a:p>
          <a:p>
            <a:endParaRPr lang="en-US" altLang="en-US">
              <a:latin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6586C40E-5009-4F68-B730-106D70A764B3}"/>
              </a:ext>
            </a:extLst>
          </p:cNvPr>
          <p:cNvSpPr>
            <a:spLocks noGrp="1" noChangeArrowheads="1"/>
          </p:cNvSpPr>
          <p:nvPr>
            <p:ph type="title"/>
          </p:nvPr>
        </p:nvSpPr>
        <p:spPr/>
        <p:txBody>
          <a:bodyPr/>
          <a:lstStyle/>
          <a:p>
            <a:r>
              <a:rPr lang="en-US" altLang="en-US">
                <a:latin typeface="Arial" panose="020B0604020202020204" pitchFamily="34" charset="0"/>
              </a:rPr>
              <a:t>Liability</a:t>
            </a:r>
          </a:p>
        </p:txBody>
      </p:sp>
      <p:sp>
        <p:nvSpPr>
          <p:cNvPr id="89091" name="Content Placeholder 2">
            <a:extLst>
              <a:ext uri="{FF2B5EF4-FFF2-40B4-BE49-F238E27FC236}">
                <a16:creationId xmlns:a16="http://schemas.microsoft.com/office/drawing/2014/main" id="{0ACE3ACD-C4F5-4A7E-BCB1-1F23B78405F3}"/>
              </a:ext>
            </a:extLst>
          </p:cNvPr>
          <p:cNvSpPr>
            <a:spLocks noGrp="1" noChangeArrowheads="1"/>
          </p:cNvSpPr>
          <p:nvPr>
            <p:ph idx="1"/>
          </p:nvPr>
        </p:nvSpPr>
        <p:spPr>
          <a:xfrm>
            <a:off x="381000" y="1752600"/>
            <a:ext cx="8305800" cy="4343400"/>
          </a:xfrm>
        </p:spPr>
        <p:txBody>
          <a:bodyPr/>
          <a:lstStyle/>
          <a:p>
            <a:r>
              <a:rPr lang="en-US" altLang="en-US">
                <a:latin typeface="Arial" panose="020B0604020202020204" pitchFamily="34" charset="0"/>
              </a:rPr>
              <a:t>15 USC 1643(a)(1)(B), 12 CFR 1026.12(b)(1)(ii): Single tier of liability = $50</a:t>
            </a:r>
          </a:p>
          <a:p>
            <a:r>
              <a:rPr lang="en-US" altLang="en-US">
                <a:latin typeface="Arial" panose="020B0604020202020204" pitchFamily="34" charset="0"/>
              </a:rPr>
              <a:t>15 USC 1643(d): Exclusive liability is $50 for unauthorized use</a:t>
            </a:r>
          </a:p>
          <a:p>
            <a:r>
              <a:rPr lang="en-US" altLang="en-US">
                <a:latin typeface="Arial" panose="020B0604020202020204" pitchFamily="34" charset="0"/>
              </a:rPr>
              <a:t>Zero liability for unauthorized use for card-not-present transactions</a:t>
            </a:r>
          </a:p>
          <a:p>
            <a:r>
              <a:rPr lang="en-US" altLang="en-US">
                <a:latin typeface="Arial" panose="020B0604020202020204" pitchFamily="34" charset="0"/>
              </a:rPr>
              <a:t>No contributory negligence</a:t>
            </a:r>
          </a:p>
          <a:p>
            <a:r>
              <a:rPr lang="en-US" altLang="en-US">
                <a:latin typeface="Arial" panose="020B0604020202020204" pitchFamily="34" charset="0"/>
              </a:rPr>
              <a:t>no notice requirement for cardholders to notify issuer but consumer not liable for any loss following notice (only matters if &lt;$50 liability when provide notice): 15 USC(a)(1)(E)</a:t>
            </a:r>
          </a:p>
          <a:p>
            <a:r>
              <a:rPr lang="en-US" altLang="en-US">
                <a:latin typeface="Arial" panose="020B0604020202020204" pitchFamily="34" charset="0"/>
              </a:rPr>
              <a:t>Networks may also further limit cardholder’s liability (Visa zero liability): 15 USC 1643(c), 12 CFR 1026.12(b)(4)</a:t>
            </a:r>
          </a:p>
          <a:p>
            <a:r>
              <a:rPr lang="en-US" altLang="en-US">
                <a:latin typeface="Arial" panose="020B0604020202020204" pitchFamily="34" charset="0"/>
              </a:rPr>
              <a:t>Contra EFTA, TILA liability rules apply to business credit cards too: 15 USC 1602(n)</a:t>
            </a:r>
          </a:p>
          <a:p>
            <a:pPr lvl="1"/>
            <a:r>
              <a:rPr lang="en-US" altLang="en-US">
                <a:latin typeface="Arial" panose="020B0604020202020204" pitchFamily="34" charset="0"/>
              </a:rPr>
              <a:t>12 CFR 1026.2(a)(8): “cardholder” means “natural person” but “for purposes of 1026.12(a) and (b) the term includes any person to who card issued for any person including business, commercia or agricultural use”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53176DD9-73C0-4B57-AED4-D260BF39AF0E}"/>
              </a:ext>
            </a:extLst>
          </p:cNvPr>
          <p:cNvSpPr>
            <a:spLocks noGrp="1" noChangeArrowheads="1"/>
          </p:cNvSpPr>
          <p:nvPr>
            <p:ph type="title"/>
          </p:nvPr>
        </p:nvSpPr>
        <p:spPr/>
        <p:txBody>
          <a:bodyPr/>
          <a:lstStyle/>
          <a:p>
            <a:r>
              <a:rPr lang="en-US" altLang="en-US">
                <a:latin typeface="Arial" panose="020B0604020202020204" pitchFamily="34" charset="0"/>
              </a:rPr>
              <a:t>Error Resolution</a:t>
            </a:r>
          </a:p>
        </p:txBody>
      </p:sp>
      <p:sp>
        <p:nvSpPr>
          <p:cNvPr id="90115" name="Content Placeholder 2">
            <a:extLst>
              <a:ext uri="{FF2B5EF4-FFF2-40B4-BE49-F238E27FC236}">
                <a16:creationId xmlns:a16="http://schemas.microsoft.com/office/drawing/2014/main" id="{C82A84B0-DD6A-4F98-97D9-3721A85CFA41}"/>
              </a:ext>
            </a:extLst>
          </p:cNvPr>
          <p:cNvSpPr>
            <a:spLocks noGrp="1" noChangeArrowheads="1"/>
          </p:cNvSpPr>
          <p:nvPr>
            <p:ph idx="1"/>
          </p:nvPr>
        </p:nvSpPr>
        <p:spPr>
          <a:xfrm>
            <a:off x="381000" y="1752600"/>
            <a:ext cx="8229600" cy="4343400"/>
          </a:xfrm>
        </p:spPr>
        <p:txBody>
          <a:bodyPr/>
          <a:lstStyle/>
          <a:p>
            <a:r>
              <a:rPr lang="en-US" altLang="en-US">
                <a:latin typeface="Arial" panose="020B0604020202020204" pitchFamily="34" charset="0"/>
              </a:rPr>
              <a:t>15 USC 1666(b)(1), 1666(b)(4), 1666(b)(5): actual billing errors</a:t>
            </a:r>
          </a:p>
          <a:p>
            <a:pPr lvl="1"/>
            <a:r>
              <a:rPr lang="en-US" altLang="en-US">
                <a:latin typeface="Arial" panose="020B0604020202020204" pitchFamily="34" charset="0"/>
              </a:rPr>
              <a:t>12 CFR 1026.13(a)(4)-(5)</a:t>
            </a:r>
          </a:p>
          <a:p>
            <a:r>
              <a:rPr lang="en-US" altLang="en-US">
                <a:latin typeface="Arial" panose="020B0604020202020204" pitchFamily="34" charset="0"/>
              </a:rPr>
              <a:t>15 USC 1666(b)(3), 12 CFR 1026.13(a)(3): billed for goods not accepted or returned because of quality issues</a:t>
            </a:r>
          </a:p>
          <a:p>
            <a:r>
              <a:rPr lang="en-US" altLang="en-US">
                <a:latin typeface="Arial" panose="020B0604020202020204" pitchFamily="34" charset="0"/>
              </a:rPr>
              <a:t>15 USC 1666(b)(1), 12 CFR 1026.13(a)(1): Unauthorized transactions</a:t>
            </a:r>
          </a:p>
          <a:p>
            <a:r>
              <a:rPr lang="en-US" altLang="en-US">
                <a:latin typeface="Arial" panose="020B0604020202020204" pitchFamily="34" charset="0"/>
              </a:rPr>
              <a:t>15 USC 1666(b)(6), 12 CFR 1026.13(a)(2), 12 CFR 1026.13(a)(8): billing and disclosure requirements</a:t>
            </a:r>
          </a:p>
          <a:p>
            <a:r>
              <a:rPr lang="en-US" altLang="en-US">
                <a:latin typeface="Arial" panose="020B0604020202020204" pitchFamily="34" charset="0"/>
              </a:rPr>
              <a:t>15 USC 1666(b)(2), 12 CFR 1026.13(a)(7): requests for clarifications of items on periodic statement</a:t>
            </a:r>
          </a:p>
          <a:p>
            <a:r>
              <a:rPr lang="en-US" altLang="en-US">
                <a:latin typeface="Arial" panose="020B0604020202020204" pitchFamily="34" charset="0"/>
              </a:rPr>
              <a:t>Note that disputes with the merchant about the quality of the merchandise are covered by TILA/Reg Z error process</a:t>
            </a:r>
          </a:p>
          <a:p>
            <a:pPr lvl="1"/>
            <a:r>
              <a:rPr lang="en-US" altLang="en-US">
                <a:latin typeface="Arial" panose="020B0604020202020204" pitchFamily="34" charset="0"/>
              </a:rPr>
              <a:t>15 USC 1666i even allows consumer to raise merchandise quality issues with the merchant as a defense against the card issuer</a:t>
            </a:r>
          </a:p>
          <a:p>
            <a:endParaRPr lang="en-US" altLang="en-US">
              <a:latin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74FD0525-BE90-49D7-9552-218D2E1F5461}"/>
              </a:ext>
            </a:extLst>
          </p:cNvPr>
          <p:cNvSpPr>
            <a:spLocks noGrp="1" noChangeArrowheads="1"/>
          </p:cNvSpPr>
          <p:nvPr>
            <p:ph type="title"/>
          </p:nvPr>
        </p:nvSpPr>
        <p:spPr/>
        <p:txBody>
          <a:bodyPr/>
          <a:lstStyle/>
          <a:p>
            <a:r>
              <a:rPr lang="en-US" altLang="en-US">
                <a:latin typeface="Arial" panose="020B0604020202020204" pitchFamily="34" charset="0"/>
              </a:rPr>
              <a:t>Duty to Investigate</a:t>
            </a:r>
          </a:p>
        </p:txBody>
      </p:sp>
      <p:sp>
        <p:nvSpPr>
          <p:cNvPr id="91139" name="Content Placeholder 2">
            <a:extLst>
              <a:ext uri="{FF2B5EF4-FFF2-40B4-BE49-F238E27FC236}">
                <a16:creationId xmlns:a16="http://schemas.microsoft.com/office/drawing/2014/main" id="{5EDA4BB9-41EE-44BE-831F-455E8E39592B}"/>
              </a:ext>
            </a:extLst>
          </p:cNvPr>
          <p:cNvSpPr>
            <a:spLocks noGrp="1" noChangeArrowheads="1"/>
          </p:cNvSpPr>
          <p:nvPr>
            <p:ph idx="1"/>
          </p:nvPr>
        </p:nvSpPr>
        <p:spPr>
          <a:xfrm>
            <a:off x="381000" y="1643063"/>
            <a:ext cx="8305800" cy="4452937"/>
          </a:xfrm>
        </p:spPr>
        <p:txBody>
          <a:bodyPr/>
          <a:lstStyle/>
          <a:p>
            <a:r>
              <a:rPr lang="en-US" altLang="en-US" sz="2400">
                <a:latin typeface="Arial" panose="020B0604020202020204" pitchFamily="34" charset="0"/>
              </a:rPr>
              <a:t>Consumer commences procedure via notice to FI</a:t>
            </a:r>
          </a:p>
          <a:p>
            <a:pPr lvl="1"/>
            <a:r>
              <a:rPr lang="en-US" altLang="en-US" sz="2000">
                <a:latin typeface="Arial" panose="020B0604020202020204" pitchFamily="34" charset="0"/>
              </a:rPr>
              <a:t>W/in 60 days of transmittal of billing statement Can be oral or written</a:t>
            </a:r>
          </a:p>
          <a:p>
            <a:pPr lvl="1"/>
            <a:r>
              <a:rPr lang="en-US" altLang="en-US" sz="2000">
                <a:latin typeface="Arial" panose="020B0604020202020204" pitchFamily="34" charset="0"/>
              </a:rPr>
              <a:t>Must enable FI to identify consumer and account number</a:t>
            </a:r>
          </a:p>
          <a:p>
            <a:pPr lvl="1"/>
            <a:r>
              <a:rPr lang="en-US" altLang="en-US" sz="2000">
                <a:latin typeface="Arial" panose="020B0604020202020204" pitchFamily="34" charset="0"/>
              </a:rPr>
              <a:t>Indicate that there is an error and what it is.</a:t>
            </a:r>
          </a:p>
          <a:p>
            <a:r>
              <a:rPr lang="en-US" altLang="en-US" sz="2400">
                <a:latin typeface="Arial" panose="020B0604020202020204" pitchFamily="34" charset="0"/>
              </a:rPr>
              <a:t>FI then has duty to investigate.  </a:t>
            </a:r>
          </a:p>
          <a:p>
            <a:pPr lvl="1"/>
            <a:r>
              <a:rPr lang="en-US" altLang="en-US" sz="2000">
                <a:latin typeface="Arial" panose="020B0604020202020204" pitchFamily="34" charset="0"/>
              </a:rPr>
              <a:t>Must do so and notify consumer of result within 10 days or credit consumer’s account.</a:t>
            </a:r>
          </a:p>
          <a:p>
            <a:pPr lvl="1"/>
            <a:r>
              <a:rPr lang="en-US" altLang="en-US" sz="2000">
                <a:latin typeface="Arial" panose="020B0604020202020204" pitchFamily="34" charset="0"/>
              </a:rPr>
              <a:t>Alternatively, must give provision recredit and finish investigation within 45 days. </a:t>
            </a:r>
          </a:p>
          <a:p>
            <a:pPr lvl="1"/>
            <a:r>
              <a:rPr lang="en-US" altLang="en-US" sz="2000">
                <a:latin typeface="Arial" panose="020B0604020202020204" pitchFamily="34" charset="0"/>
              </a:rPr>
              <a:t>Errors must be credited within 1 business day.</a:t>
            </a:r>
          </a:p>
          <a:p>
            <a:r>
              <a:rPr lang="en-US" altLang="en-US" sz="2400">
                <a:latin typeface="Arial" panose="020B0604020202020204" pitchFamily="34" charset="0"/>
              </a:rPr>
              <a:t>Treble damages if failure to recredit or bad faith investigation.</a:t>
            </a:r>
            <a:endParaRPr lang="en-US" altLang="en-US">
              <a:latin typeface="Arial"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930D3F5E-DBAE-4A2C-861F-AD2E8A5CD22C}"/>
              </a:ext>
            </a:extLst>
          </p:cNvPr>
          <p:cNvSpPr>
            <a:spLocks noGrp="1" noChangeArrowheads="1"/>
          </p:cNvSpPr>
          <p:nvPr>
            <p:ph type="title"/>
          </p:nvPr>
        </p:nvSpPr>
        <p:spPr/>
        <p:txBody>
          <a:bodyPr/>
          <a:lstStyle/>
          <a:p>
            <a:r>
              <a:rPr lang="en-US" altLang="en-US">
                <a:latin typeface="Arial" panose="020B0604020202020204" pitchFamily="34" charset="0"/>
              </a:rPr>
              <a:t>Raising Claims Against Merchants Against Issuers</a:t>
            </a:r>
          </a:p>
        </p:txBody>
      </p:sp>
      <p:sp>
        <p:nvSpPr>
          <p:cNvPr id="92163" name="Content Placeholder 2">
            <a:extLst>
              <a:ext uri="{FF2B5EF4-FFF2-40B4-BE49-F238E27FC236}">
                <a16:creationId xmlns:a16="http://schemas.microsoft.com/office/drawing/2014/main" id="{038261F9-43F3-4463-B51C-512C6887FD8F}"/>
              </a:ext>
            </a:extLst>
          </p:cNvPr>
          <p:cNvSpPr>
            <a:spLocks noGrp="1" noChangeArrowheads="1"/>
          </p:cNvSpPr>
          <p:nvPr>
            <p:ph idx="1"/>
          </p:nvPr>
        </p:nvSpPr>
        <p:spPr>
          <a:xfrm>
            <a:off x="381000" y="1643063"/>
            <a:ext cx="8229600" cy="4452937"/>
          </a:xfrm>
        </p:spPr>
        <p:txBody>
          <a:bodyPr/>
          <a:lstStyle/>
          <a:p>
            <a:r>
              <a:rPr lang="en-US" altLang="en-US">
                <a:latin typeface="Arial" panose="020B0604020202020204" pitchFamily="34" charset="0"/>
              </a:rPr>
              <a:t>Issuer is functionally the assignee of the merchant</a:t>
            </a:r>
          </a:p>
          <a:p>
            <a:r>
              <a:rPr lang="en-US" altLang="en-US">
                <a:latin typeface="Arial" panose="020B0604020202020204" pitchFamily="34" charset="0"/>
              </a:rPr>
              <a:t>15 USC 1666i: any claims against merchant for defective products can also be raised against the issuer</a:t>
            </a:r>
          </a:p>
          <a:p>
            <a:r>
              <a:rPr lang="en-US" altLang="en-US">
                <a:latin typeface="Arial" panose="020B0604020202020204" pitchFamily="34" charset="0"/>
              </a:rPr>
              <a:t>Must be &gt; $50, cardholder has to have tried to resolve the issue in good faith, etc.</a:t>
            </a:r>
          </a:p>
          <a:p>
            <a:r>
              <a:rPr lang="en-US" altLang="en-US">
                <a:latin typeface="Arial" panose="020B0604020202020204" pitchFamily="34" charset="0"/>
              </a:rPr>
              <a:t>12 CFR 1026.12(c)(1)-(2): cardholder can withhold payments from card issuer while dispute with merchant outstanding</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A5389312-8344-4190-9128-C80095AD48AE}"/>
              </a:ext>
            </a:extLst>
          </p:cNvPr>
          <p:cNvSpPr>
            <a:spLocks noGrp="1" noChangeArrowheads="1"/>
          </p:cNvSpPr>
          <p:nvPr>
            <p:ph type="title"/>
          </p:nvPr>
        </p:nvSpPr>
        <p:spPr/>
        <p:txBody>
          <a:bodyPr/>
          <a:lstStyle/>
          <a:p>
            <a:r>
              <a:rPr lang="en-US" altLang="en-US">
                <a:latin typeface="Arial" panose="020B0604020202020204" pitchFamily="34" charset="0"/>
              </a:rPr>
              <a:t>Financial Institution Liability</a:t>
            </a:r>
          </a:p>
        </p:txBody>
      </p:sp>
      <p:sp>
        <p:nvSpPr>
          <p:cNvPr id="93187" name="Content Placeholder 2">
            <a:extLst>
              <a:ext uri="{FF2B5EF4-FFF2-40B4-BE49-F238E27FC236}">
                <a16:creationId xmlns:a16="http://schemas.microsoft.com/office/drawing/2014/main" id="{1B29AEFD-209F-46D4-A2EA-539463F59C1E}"/>
              </a:ext>
            </a:extLst>
          </p:cNvPr>
          <p:cNvSpPr>
            <a:spLocks noGrp="1" noChangeArrowheads="1"/>
          </p:cNvSpPr>
          <p:nvPr>
            <p:ph idx="1"/>
          </p:nvPr>
        </p:nvSpPr>
        <p:spPr>
          <a:xfrm>
            <a:off x="381000" y="1676400"/>
            <a:ext cx="8305800" cy="4419600"/>
          </a:xfrm>
        </p:spPr>
        <p:txBody>
          <a:bodyPr/>
          <a:lstStyle/>
          <a:p>
            <a:r>
              <a:rPr lang="en-US" altLang="en-US" sz="2400">
                <a:latin typeface="Arial" panose="020B0604020202020204" pitchFamily="34" charset="0"/>
              </a:rPr>
              <a:t>15 USC 1693h</a:t>
            </a:r>
          </a:p>
          <a:p>
            <a:r>
              <a:rPr lang="en-US" altLang="en-US" sz="2400">
                <a:latin typeface="Arial" panose="020B0604020202020204" pitchFamily="34" charset="0"/>
              </a:rPr>
              <a:t>FIs are liable for:</a:t>
            </a:r>
          </a:p>
          <a:p>
            <a:pPr lvl="1"/>
            <a:r>
              <a:rPr lang="en-US" altLang="en-US" sz="2000">
                <a:latin typeface="Arial" panose="020B0604020202020204" pitchFamily="34" charset="0"/>
              </a:rPr>
              <a:t>Excess liability on unauthorized transactions</a:t>
            </a:r>
          </a:p>
          <a:p>
            <a:pPr lvl="1"/>
            <a:r>
              <a:rPr lang="en-US" altLang="en-US" sz="2000">
                <a:latin typeface="Arial" panose="020B0604020202020204" pitchFamily="34" charset="0"/>
              </a:rPr>
              <a:t>Proximate damages for failure to make a valid EFT</a:t>
            </a:r>
          </a:p>
          <a:p>
            <a:pPr lvl="2"/>
            <a:r>
              <a:rPr lang="en-US" altLang="en-US" sz="1800">
                <a:latin typeface="Arial" panose="020B0604020202020204" pitchFamily="34" charset="0"/>
              </a:rPr>
              <a:t>Including where NSF resulted from a failure to properly credit payments. </a:t>
            </a:r>
          </a:p>
          <a:p>
            <a:pPr lvl="1"/>
            <a:r>
              <a:rPr lang="en-US" altLang="en-US" sz="2000">
                <a:latin typeface="Arial" panose="020B0604020202020204" pitchFamily="34" charset="0"/>
              </a:rPr>
              <a:t>Proximate damages for failure to honor a stop payment order</a:t>
            </a:r>
          </a:p>
          <a:p>
            <a:r>
              <a:rPr lang="en-US" altLang="en-US" sz="2400">
                <a:latin typeface="Arial" panose="020B0604020202020204" pitchFamily="34" charset="0"/>
              </a:rPr>
              <a:t>Intent irrelevant for liability.</a:t>
            </a:r>
          </a:p>
          <a:p>
            <a:r>
              <a:rPr lang="en-US" altLang="en-US" sz="2400">
                <a:latin typeface="Arial" panose="020B0604020202020204" pitchFamily="34" charset="0"/>
              </a:rPr>
              <a:t>Exceptions</a:t>
            </a:r>
          </a:p>
          <a:p>
            <a:pPr lvl="1"/>
            <a:r>
              <a:rPr lang="en-US" altLang="en-US" sz="2000">
                <a:latin typeface="Arial" panose="020B0604020202020204" pitchFamily="34" charset="0"/>
              </a:rPr>
              <a:t>Divine acts </a:t>
            </a:r>
          </a:p>
          <a:p>
            <a:pPr lvl="1"/>
            <a:r>
              <a:rPr lang="en-US" altLang="en-US" sz="2000">
                <a:latin typeface="Arial" panose="020B0604020202020204" pitchFamily="34" charset="0"/>
              </a:rPr>
              <a:t>Consumer knowledge of technical malfunction</a:t>
            </a:r>
            <a:endParaRPr lang="en-US" altLang="en-US">
              <a:latin typeface="Arial" panose="020B0604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A28214BF-DAEB-4F03-A63B-0867252F39EC}"/>
              </a:ext>
            </a:extLst>
          </p:cNvPr>
          <p:cNvSpPr>
            <a:spLocks noGrp="1" noChangeArrowheads="1"/>
          </p:cNvSpPr>
          <p:nvPr>
            <p:ph type="title"/>
          </p:nvPr>
        </p:nvSpPr>
        <p:spPr/>
        <p:txBody>
          <a:bodyPr/>
          <a:lstStyle/>
          <a:p>
            <a:r>
              <a:rPr lang="en-US" altLang="en-US">
                <a:latin typeface="Arial" panose="020B0604020202020204" pitchFamily="34" charset="0"/>
              </a:rPr>
              <a:t>Problem 19.2</a:t>
            </a:r>
          </a:p>
        </p:txBody>
      </p:sp>
      <p:sp>
        <p:nvSpPr>
          <p:cNvPr id="94211" name="Content Placeholder 2">
            <a:extLst>
              <a:ext uri="{FF2B5EF4-FFF2-40B4-BE49-F238E27FC236}">
                <a16:creationId xmlns:a16="http://schemas.microsoft.com/office/drawing/2014/main" id="{030FA439-1F03-4E2F-ACBF-3113A0C6FB28}"/>
              </a:ext>
            </a:extLst>
          </p:cNvPr>
          <p:cNvSpPr>
            <a:spLocks noGrp="1" noChangeArrowheads="1"/>
          </p:cNvSpPr>
          <p:nvPr>
            <p:ph idx="1"/>
          </p:nvPr>
        </p:nvSpPr>
        <p:spPr>
          <a:xfrm>
            <a:off x="381000" y="1643063"/>
            <a:ext cx="8229600" cy="4452937"/>
          </a:xfrm>
        </p:spPr>
        <p:txBody>
          <a:bodyPr/>
          <a:lstStyle/>
          <a:p>
            <a:r>
              <a:rPr lang="en-US" altLang="en-US">
                <a:latin typeface="Arial" panose="020B0604020202020204" pitchFamily="34" charset="0"/>
              </a:rPr>
              <a:t>Who bears the loss?</a:t>
            </a:r>
          </a:p>
          <a:p>
            <a:r>
              <a:rPr lang="en-US" altLang="en-US">
                <a:latin typeface="Arial" panose="020B0604020202020204" pitchFamily="34" charset="0"/>
              </a:rPr>
              <a:t>If check or cash?</a:t>
            </a:r>
          </a:p>
          <a:p>
            <a:r>
              <a:rPr lang="en-US" altLang="en-US">
                <a:latin typeface="Arial" panose="020B0604020202020204" pitchFamily="34" charset="0"/>
              </a:rPr>
              <a:t>If pay by credit card?</a:t>
            </a:r>
          </a:p>
          <a:p>
            <a:r>
              <a:rPr lang="en-US" altLang="en-US">
                <a:latin typeface="Arial" panose="020B0604020202020204" pitchFamily="34" charset="0"/>
              </a:rPr>
              <a:t>Acquirer or issuer? Why?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16212548-D903-4C68-BE9C-1782CAD95253}"/>
              </a:ext>
            </a:extLst>
          </p:cNvPr>
          <p:cNvSpPr>
            <a:spLocks noGrp="1" noChangeArrowheads="1"/>
          </p:cNvSpPr>
          <p:nvPr>
            <p:ph type="title"/>
          </p:nvPr>
        </p:nvSpPr>
        <p:spPr/>
        <p:txBody>
          <a:bodyPr/>
          <a:lstStyle/>
          <a:p>
            <a:r>
              <a:rPr lang="en-US" altLang="en-US">
                <a:latin typeface="Arial" panose="020B0604020202020204" pitchFamily="34" charset="0"/>
              </a:rPr>
              <a:t>Problem 19.2</a:t>
            </a:r>
          </a:p>
        </p:txBody>
      </p:sp>
      <p:sp>
        <p:nvSpPr>
          <p:cNvPr id="95235" name="Content Placeholder 2">
            <a:extLst>
              <a:ext uri="{FF2B5EF4-FFF2-40B4-BE49-F238E27FC236}">
                <a16:creationId xmlns:a16="http://schemas.microsoft.com/office/drawing/2014/main" id="{6D9A8876-3237-48D4-846E-29CF1B0D5F2E}"/>
              </a:ext>
            </a:extLst>
          </p:cNvPr>
          <p:cNvSpPr>
            <a:spLocks noGrp="1" noChangeArrowheads="1"/>
          </p:cNvSpPr>
          <p:nvPr>
            <p:ph idx="1"/>
          </p:nvPr>
        </p:nvSpPr>
        <p:spPr>
          <a:xfrm>
            <a:off x="381000" y="1752600"/>
            <a:ext cx="8229600" cy="4343400"/>
          </a:xfrm>
        </p:spPr>
        <p:txBody>
          <a:bodyPr/>
          <a:lstStyle/>
          <a:p>
            <a:r>
              <a:rPr lang="en-US" altLang="en-US">
                <a:latin typeface="Arial" panose="020B0604020202020204" pitchFamily="34" charset="0"/>
              </a:rPr>
              <a:t>Check or cash? </a:t>
            </a:r>
          </a:p>
          <a:p>
            <a:pPr lvl="1"/>
            <a:r>
              <a:rPr lang="en-US" altLang="en-US">
                <a:latin typeface="Arial" panose="020B0604020202020204" pitchFamily="34" charset="0"/>
              </a:rPr>
              <a:t>Breach of contract and maybe tort suit for fraud</a:t>
            </a:r>
          </a:p>
          <a:p>
            <a:pPr lvl="1"/>
            <a:r>
              <a:rPr lang="en-US" altLang="en-US">
                <a:latin typeface="Arial" panose="020B0604020202020204" pitchFamily="34" charset="0"/>
              </a:rPr>
              <a:t>Not going to recover much because bankrupt: pennies on the dollar</a:t>
            </a:r>
          </a:p>
          <a:p>
            <a:r>
              <a:rPr lang="en-US" altLang="en-US">
                <a:latin typeface="Arial" panose="020B0604020202020204" pitchFamily="34" charset="0"/>
              </a:rPr>
              <a:t>Credit card?</a:t>
            </a:r>
          </a:p>
          <a:p>
            <a:pPr lvl="1"/>
            <a:r>
              <a:rPr lang="en-US" altLang="en-US">
                <a:latin typeface="Arial" panose="020B0604020202020204" pitchFamily="34" charset="0"/>
              </a:rPr>
              <a:t>15 USC 1666i: paid by credit card and didn’t receive promised goods and services</a:t>
            </a:r>
          </a:p>
          <a:p>
            <a:pPr lvl="1"/>
            <a:r>
              <a:rPr lang="en-US" altLang="en-US">
                <a:latin typeface="Arial" panose="020B0604020202020204" pitchFamily="34" charset="0"/>
              </a:rPr>
              <a:t>Should be able to get a refund from card issuer</a:t>
            </a:r>
          </a:p>
          <a:p>
            <a:pPr lvl="1"/>
            <a:r>
              <a:rPr lang="en-US" altLang="en-US">
                <a:latin typeface="Arial" panose="020B0604020202020204" pitchFamily="34" charset="0"/>
              </a:rPr>
              <a:t>So issuer has the loss, at least initially</a:t>
            </a:r>
          </a:p>
          <a:p>
            <a:r>
              <a:rPr lang="en-US" altLang="en-US">
                <a:latin typeface="Arial" panose="020B0604020202020204" pitchFamily="34" charset="0"/>
              </a:rPr>
              <a:t>What can issuer do? Subrogated to consumer rights so can seek to recover from the acquirer</a:t>
            </a:r>
          </a:p>
          <a:p>
            <a:r>
              <a:rPr lang="en-US" altLang="en-US">
                <a:latin typeface="Arial" panose="020B0604020202020204" pitchFamily="34" charset="0"/>
              </a:rPr>
              <a:t>Then the </a:t>
            </a:r>
            <a:r>
              <a:rPr lang="en-US" altLang="en-US" i="1">
                <a:latin typeface="Arial" panose="020B0604020202020204" pitchFamily="34" charset="0"/>
              </a:rPr>
              <a:t>acquirer</a:t>
            </a:r>
            <a:r>
              <a:rPr lang="en-US" altLang="en-US">
                <a:latin typeface="Arial" panose="020B0604020202020204" pitchFamily="34" charset="0"/>
              </a:rPr>
              <a:t> will be the one left holding the bag and trying to collect from Ja Rule—so acquirer ends up holding the chargeback risk</a:t>
            </a:r>
          </a:p>
          <a:p>
            <a:pPr lvl="1"/>
            <a:r>
              <a:rPr lang="en-US" altLang="en-US">
                <a:latin typeface="Arial" panose="020B0604020202020204" pitchFamily="34" charset="0"/>
              </a:rPr>
              <a:t>Acquirer includes chargeback risk in merchant discount fee</a:t>
            </a:r>
          </a:p>
          <a:p>
            <a:pPr lvl="1"/>
            <a:r>
              <a:rPr lang="en-US" altLang="en-US">
                <a:latin typeface="Arial" panose="020B0604020202020204" pitchFamily="34" charset="0"/>
              </a:rPr>
              <a:t>So companies/industries with high chargebacks pay higher fees (ex. Adult websites)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3FA0912-128D-4BE1-988B-64E95E18FFB5}"/>
              </a:ext>
            </a:extLst>
          </p:cNvPr>
          <p:cNvSpPr>
            <a:spLocks noGrp="1" noChangeArrowheads="1"/>
          </p:cNvSpPr>
          <p:nvPr>
            <p:ph type="title"/>
          </p:nvPr>
        </p:nvSpPr>
        <p:spPr/>
        <p:txBody>
          <a:bodyPr/>
          <a:lstStyle/>
          <a:p>
            <a:r>
              <a:rPr lang="en-US" altLang="en-US">
                <a:latin typeface="Arial" panose="020B0604020202020204" pitchFamily="34" charset="0"/>
              </a:rPr>
              <a:t>Consumer Benefits of Payment Cards</a:t>
            </a:r>
          </a:p>
        </p:txBody>
      </p:sp>
      <p:sp>
        <p:nvSpPr>
          <p:cNvPr id="13315" name="Rectangle 3">
            <a:extLst>
              <a:ext uri="{FF2B5EF4-FFF2-40B4-BE49-F238E27FC236}">
                <a16:creationId xmlns:a16="http://schemas.microsoft.com/office/drawing/2014/main" id="{5F9BE376-68E4-43AD-9688-0C540DBEE26B}"/>
              </a:ext>
            </a:extLst>
          </p:cNvPr>
          <p:cNvSpPr>
            <a:spLocks noGrp="1" noChangeArrowheads="1"/>
          </p:cNvSpPr>
          <p:nvPr>
            <p:ph type="body" idx="1"/>
          </p:nvPr>
        </p:nvSpPr>
        <p:spPr>
          <a:xfrm>
            <a:off x="457200" y="1676400"/>
            <a:ext cx="8229600" cy="4454525"/>
          </a:xfrm>
        </p:spPr>
        <p:txBody>
          <a:bodyPr/>
          <a:lstStyle/>
          <a:p>
            <a:r>
              <a:rPr lang="en-US" altLang="en-US" sz="2400">
                <a:latin typeface="Arial" panose="020B0604020202020204" pitchFamily="34" charset="0"/>
              </a:rPr>
              <a:t>Liquidity: sales, emergencies</a:t>
            </a:r>
          </a:p>
          <a:p>
            <a:r>
              <a:rPr lang="en-US" altLang="en-US" sz="2400">
                <a:latin typeface="Arial" panose="020B0604020202020204" pitchFamily="34" charset="0"/>
              </a:rPr>
              <a:t>Fraud/Loss Protection</a:t>
            </a:r>
          </a:p>
          <a:p>
            <a:r>
              <a:rPr lang="en-US" altLang="en-US" sz="2400">
                <a:latin typeface="Arial" panose="020B0604020202020204" pitchFamily="34" charset="0"/>
              </a:rPr>
              <a:t>Household Budgeting</a:t>
            </a:r>
          </a:p>
          <a:p>
            <a:r>
              <a:rPr lang="en-US" altLang="en-US" sz="2400">
                <a:latin typeface="Arial" panose="020B0604020202020204" pitchFamily="34" charset="0"/>
              </a:rPr>
              <a:t>E-Commerce</a:t>
            </a:r>
          </a:p>
          <a:p>
            <a:r>
              <a:rPr lang="en-US" altLang="en-US" sz="2400">
                <a:latin typeface="Arial" panose="020B0604020202020204" pitchFamily="34" charset="0"/>
              </a:rPr>
              <a:t>Speed at checkout</a:t>
            </a:r>
          </a:p>
          <a:p>
            <a:r>
              <a:rPr lang="en-US" altLang="en-US" sz="2400">
                <a:latin typeface="Arial" panose="020B0604020202020204" pitchFamily="34" charset="0"/>
              </a:rPr>
              <a:t>Flexibility</a:t>
            </a:r>
          </a:p>
          <a:p>
            <a:r>
              <a:rPr lang="en-US" altLang="en-US" sz="2400">
                <a:latin typeface="Arial" panose="020B0604020202020204" pitchFamily="34" charset="0"/>
              </a:rPr>
              <a:t>Ubiquitous acceptance</a:t>
            </a:r>
          </a:p>
          <a:p>
            <a:r>
              <a:rPr lang="en-US" altLang="en-US" sz="2400">
                <a:latin typeface="Arial" panose="020B0604020202020204" pitchFamily="34" charset="0"/>
              </a:rPr>
              <a:t>Credit Cards: More choice and competition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C248CC53-0048-46BB-9934-C467542F319F}"/>
              </a:ext>
            </a:extLst>
          </p:cNvPr>
          <p:cNvSpPr>
            <a:spLocks noGrp="1" noChangeArrowheads="1"/>
          </p:cNvSpPr>
          <p:nvPr>
            <p:ph type="title"/>
          </p:nvPr>
        </p:nvSpPr>
        <p:spPr/>
        <p:txBody>
          <a:bodyPr/>
          <a:lstStyle/>
          <a:p>
            <a:r>
              <a:rPr lang="en-US" altLang="en-US">
                <a:latin typeface="Arial" panose="020B0604020202020204" pitchFamily="34" charset="0"/>
              </a:rPr>
              <a:t>Problem 19.3</a:t>
            </a:r>
          </a:p>
        </p:txBody>
      </p:sp>
      <p:sp>
        <p:nvSpPr>
          <p:cNvPr id="96259" name="Content Placeholder 2">
            <a:extLst>
              <a:ext uri="{FF2B5EF4-FFF2-40B4-BE49-F238E27FC236}">
                <a16:creationId xmlns:a16="http://schemas.microsoft.com/office/drawing/2014/main" id="{5B3679BB-1389-412F-BDE8-0B915ACD448B}"/>
              </a:ext>
            </a:extLst>
          </p:cNvPr>
          <p:cNvSpPr>
            <a:spLocks noGrp="1" noChangeArrowheads="1"/>
          </p:cNvSpPr>
          <p:nvPr>
            <p:ph idx="1"/>
          </p:nvPr>
        </p:nvSpPr>
        <p:spPr>
          <a:xfrm>
            <a:off x="381000" y="1643063"/>
            <a:ext cx="8229600" cy="4452937"/>
          </a:xfrm>
        </p:spPr>
        <p:txBody>
          <a:bodyPr/>
          <a:lstStyle/>
          <a:p>
            <a:r>
              <a:rPr lang="en-US" altLang="en-US">
                <a:latin typeface="Arial" panose="020B0604020202020204" pitchFamily="34" charset="0"/>
              </a:rPr>
              <a:t>What are costs and benefits of each system for employees?</a:t>
            </a:r>
          </a:p>
          <a:p>
            <a:pPr lvl="1"/>
            <a:r>
              <a:rPr lang="en-US" altLang="en-US">
                <a:latin typeface="Arial" panose="020B0604020202020204" pitchFamily="34" charset="0"/>
              </a:rPr>
              <a:t>Cash: Don’t need bank accounts, can evade taxes and garnishment, but risk of theft and unpredictable liquidity. Also have to show up in person</a:t>
            </a:r>
          </a:p>
          <a:p>
            <a:pPr lvl="1"/>
            <a:r>
              <a:rPr lang="en-US" altLang="en-US">
                <a:latin typeface="Arial" panose="020B0604020202020204" pitchFamily="34" charset="0"/>
              </a:rPr>
              <a:t>Check: Gives Burger Urger float but employees can’t access funds for a few days and unbanked employees will have to use check cashers and have to carry lots of cash</a:t>
            </a:r>
          </a:p>
          <a:p>
            <a:pPr lvl="1"/>
            <a:r>
              <a:rPr lang="en-US" altLang="en-US">
                <a:latin typeface="Arial" panose="020B0604020202020204" pitchFamily="34" charset="0"/>
              </a:rPr>
              <a:t>Prepaid payroll debit cards: cost of issuing cards and maintain program, often has fees for consumer use</a:t>
            </a:r>
          </a:p>
          <a:p>
            <a:pPr lvl="1"/>
            <a:r>
              <a:rPr lang="en-US" altLang="en-US">
                <a:latin typeface="Arial" panose="020B0604020202020204" pitchFamily="34" charset="0"/>
              </a:rPr>
              <a:t>ACH: Consumers will need a bank account but low-cost to Burger Urger and don’t have to transfer until last minute</a:t>
            </a:r>
          </a:p>
          <a:p>
            <a:r>
              <a:rPr lang="en-US" altLang="en-US">
                <a:latin typeface="Arial" panose="020B0604020202020204" pitchFamily="34" charset="0"/>
              </a:rPr>
              <a:t>“Payment Choice Act”: Why merchants go cash-free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1DDFAF5E-D8D7-4FF7-8013-E91FB2DE56B9}"/>
              </a:ext>
            </a:extLst>
          </p:cNvPr>
          <p:cNvSpPr>
            <a:spLocks noGrp="1" noChangeArrowheads="1"/>
          </p:cNvSpPr>
          <p:nvPr>
            <p:ph type="title"/>
          </p:nvPr>
        </p:nvSpPr>
        <p:spPr/>
        <p:txBody>
          <a:bodyPr/>
          <a:lstStyle/>
          <a:p>
            <a:r>
              <a:rPr lang="en-US" altLang="en-US">
                <a:latin typeface="Arial" panose="020B0604020202020204" pitchFamily="34" charset="0"/>
              </a:rPr>
              <a:t>Problem 19.6</a:t>
            </a:r>
          </a:p>
        </p:txBody>
      </p:sp>
      <p:sp>
        <p:nvSpPr>
          <p:cNvPr id="97283" name="Content Placeholder 2">
            <a:extLst>
              <a:ext uri="{FF2B5EF4-FFF2-40B4-BE49-F238E27FC236}">
                <a16:creationId xmlns:a16="http://schemas.microsoft.com/office/drawing/2014/main" id="{D1338FB2-2366-4122-A6DB-3E1B103BA61F}"/>
              </a:ext>
            </a:extLst>
          </p:cNvPr>
          <p:cNvSpPr>
            <a:spLocks noGrp="1" noChangeArrowheads="1"/>
          </p:cNvSpPr>
          <p:nvPr>
            <p:ph idx="1"/>
          </p:nvPr>
        </p:nvSpPr>
        <p:spPr>
          <a:xfrm>
            <a:off x="381000" y="1643063"/>
            <a:ext cx="8229600" cy="4452937"/>
          </a:xfrm>
        </p:spPr>
        <p:txBody>
          <a:bodyPr/>
          <a:lstStyle/>
          <a:p>
            <a:r>
              <a:rPr lang="en-US" altLang="en-US">
                <a:latin typeface="Arial" panose="020B0604020202020204" pitchFamily="34" charset="0"/>
              </a:rPr>
              <a:t>What rights does Mullen have against Apple?</a:t>
            </a:r>
          </a:p>
          <a:p>
            <a:pPr lvl="1"/>
            <a:r>
              <a:rPr lang="en-US" altLang="en-US">
                <a:latin typeface="Arial" panose="020B0604020202020204" pitchFamily="34" charset="0"/>
              </a:rPr>
              <a:t>If payment isn’t received?</a:t>
            </a:r>
          </a:p>
          <a:p>
            <a:pPr lvl="1"/>
            <a:r>
              <a:rPr lang="en-US" altLang="en-US">
                <a:latin typeface="Arial" panose="020B0604020202020204" pitchFamily="34" charset="0"/>
              </a:rPr>
              <a:t>If double-billed?</a:t>
            </a:r>
          </a:p>
          <a:p>
            <a:r>
              <a:rPr lang="en-US" altLang="en-US">
                <a:latin typeface="Arial" panose="020B0604020202020204" pitchFamily="34" charset="0"/>
              </a:rPr>
              <a:t>Rights against banks under TILA and EFTA?</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67A5FE79-F3DC-40AE-98F9-2E4E9B3B80DE}"/>
              </a:ext>
            </a:extLst>
          </p:cNvPr>
          <p:cNvSpPr>
            <a:spLocks noGrp="1" noChangeArrowheads="1"/>
          </p:cNvSpPr>
          <p:nvPr>
            <p:ph type="title"/>
          </p:nvPr>
        </p:nvSpPr>
        <p:spPr/>
        <p:txBody>
          <a:bodyPr/>
          <a:lstStyle/>
          <a:p>
            <a:r>
              <a:rPr lang="en-US" altLang="en-US">
                <a:latin typeface="Arial" panose="020B0604020202020204" pitchFamily="34" charset="0"/>
              </a:rPr>
              <a:t>Problem 19.6</a:t>
            </a:r>
          </a:p>
        </p:txBody>
      </p:sp>
      <p:sp>
        <p:nvSpPr>
          <p:cNvPr id="98307" name="Content Placeholder 2">
            <a:extLst>
              <a:ext uri="{FF2B5EF4-FFF2-40B4-BE49-F238E27FC236}">
                <a16:creationId xmlns:a16="http://schemas.microsoft.com/office/drawing/2014/main" id="{8AC92A83-3F6F-4D13-8224-2DD30212CF2A}"/>
              </a:ext>
            </a:extLst>
          </p:cNvPr>
          <p:cNvSpPr>
            <a:spLocks noGrp="1" noChangeArrowheads="1"/>
          </p:cNvSpPr>
          <p:nvPr>
            <p:ph idx="1"/>
          </p:nvPr>
        </p:nvSpPr>
        <p:spPr>
          <a:xfrm>
            <a:off x="381000" y="1643063"/>
            <a:ext cx="8229600" cy="4452937"/>
          </a:xfrm>
        </p:spPr>
        <p:txBody>
          <a:bodyPr/>
          <a:lstStyle/>
          <a:p>
            <a:r>
              <a:rPr lang="en-US" altLang="en-US">
                <a:latin typeface="Arial" panose="020B0604020202020204" pitchFamily="34" charset="0"/>
              </a:rPr>
              <a:t>Rights against ApplePay? </a:t>
            </a:r>
          </a:p>
          <a:p>
            <a:pPr lvl="1"/>
            <a:r>
              <a:rPr lang="en-US" altLang="en-US">
                <a:latin typeface="Arial" panose="020B0604020202020204" pitchFamily="34" charset="0"/>
              </a:rPr>
              <a:t>Pass-thru wallet so rights are the same as if used a card</a:t>
            </a:r>
          </a:p>
          <a:p>
            <a:pPr lvl="1"/>
            <a:r>
              <a:rPr lang="en-US" altLang="en-US">
                <a:latin typeface="Arial" panose="020B0604020202020204" pitchFamily="34" charset="0"/>
              </a:rPr>
              <a:t>All ApplePay does is tokenize the payment data stored on his phone</a:t>
            </a:r>
          </a:p>
          <a:p>
            <a:r>
              <a:rPr lang="en-US" altLang="en-US">
                <a:latin typeface="Arial" panose="020B0604020202020204" pitchFamily="34" charset="0"/>
              </a:rPr>
              <a:t>Liability for funds not transmitted? </a:t>
            </a:r>
          </a:p>
          <a:p>
            <a:pPr lvl="1"/>
            <a:r>
              <a:rPr lang="en-US" altLang="en-US">
                <a:latin typeface="Arial" panose="020B0604020202020204" pitchFamily="34" charset="0"/>
              </a:rPr>
              <a:t>No liability: 15 USC 1693h(a)(1): failure to make an EFT in accordance with the terms and conditions of the account</a:t>
            </a:r>
          </a:p>
          <a:p>
            <a:r>
              <a:rPr lang="en-US" altLang="en-US">
                <a:latin typeface="Arial" panose="020B0604020202020204" pitchFamily="34" charset="0"/>
              </a:rPr>
              <a:t>Double billed? He has TILA and EFTA resolution rights against ApplePay (depending on if credit or debit): 15 USC 1666(b) (EFTA), 15 USC 1666i (TILA)</a:t>
            </a:r>
          </a:p>
          <a:p>
            <a:pPr lvl="1"/>
            <a:r>
              <a:rPr lang="en-US" altLang="en-US">
                <a:latin typeface="Arial" panose="020B0604020202020204" pitchFamily="34" charset="0"/>
              </a:rPr>
              <a:t>Against ApplePay? No. Just against banks because statute gives no rights against Apple for erroneous billing by the banks</a:t>
            </a:r>
          </a:p>
          <a:p>
            <a:pPr lvl="1"/>
            <a:r>
              <a:rPr lang="en-US" altLang="en-US">
                <a:latin typeface="Arial" panose="020B0604020202020204" pitchFamily="34" charset="0"/>
              </a:rPr>
              <a:t>Even if the fault is ApplePay (say processing the transaction twice) his rights are against the bank which will then deal with Apple</a:t>
            </a:r>
          </a:p>
          <a:p>
            <a:endParaRPr lang="en-US" altLang="en-US">
              <a:latin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BE84D20C-3164-4B69-9E03-B3911ADA9387}"/>
              </a:ext>
            </a:extLst>
          </p:cNvPr>
          <p:cNvSpPr>
            <a:spLocks noGrp="1" noChangeArrowheads="1"/>
          </p:cNvSpPr>
          <p:nvPr>
            <p:ph type="title"/>
          </p:nvPr>
        </p:nvSpPr>
        <p:spPr/>
        <p:txBody>
          <a:bodyPr/>
          <a:lstStyle/>
          <a:p>
            <a:r>
              <a:rPr lang="en-US" altLang="en-US">
                <a:latin typeface="Arial" panose="020B0604020202020204" pitchFamily="34" charset="0"/>
              </a:rPr>
              <a:t>Problem 19.7</a:t>
            </a:r>
          </a:p>
        </p:txBody>
      </p:sp>
      <p:sp>
        <p:nvSpPr>
          <p:cNvPr id="99331" name="Content Placeholder 2">
            <a:extLst>
              <a:ext uri="{FF2B5EF4-FFF2-40B4-BE49-F238E27FC236}">
                <a16:creationId xmlns:a16="http://schemas.microsoft.com/office/drawing/2014/main" id="{4AB27E42-F7F3-4B5D-A988-30420ED0462D}"/>
              </a:ext>
            </a:extLst>
          </p:cNvPr>
          <p:cNvSpPr>
            <a:spLocks noGrp="1" noChangeArrowheads="1"/>
          </p:cNvSpPr>
          <p:nvPr>
            <p:ph idx="1"/>
          </p:nvPr>
        </p:nvSpPr>
        <p:spPr/>
        <p:txBody>
          <a:bodyPr/>
          <a:lstStyle/>
          <a:p>
            <a:r>
              <a:rPr lang="en-US" altLang="en-US">
                <a:latin typeface="Arial" panose="020B0604020202020204" pitchFamily="34" charset="0"/>
              </a:rPr>
              <a:t>Is Apple subject to CFPB UDAAP enforcement or rulemaking?</a:t>
            </a:r>
          </a:p>
          <a:p>
            <a:r>
              <a:rPr lang="en-US" altLang="en-US">
                <a:latin typeface="Arial" panose="020B0604020202020204" pitchFamily="34" charset="0"/>
              </a:rPr>
              <a:t>Tuns on whether Apple is a “covered person”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9A697800-B906-490B-927C-0698E60EB6BE}"/>
              </a:ext>
            </a:extLst>
          </p:cNvPr>
          <p:cNvSpPr>
            <a:spLocks noGrp="1" noChangeArrowheads="1"/>
          </p:cNvSpPr>
          <p:nvPr>
            <p:ph type="title"/>
          </p:nvPr>
        </p:nvSpPr>
        <p:spPr/>
        <p:txBody>
          <a:bodyPr/>
          <a:lstStyle/>
          <a:p>
            <a:r>
              <a:rPr lang="en-US" altLang="en-US">
                <a:latin typeface="Arial" panose="020B0604020202020204" pitchFamily="34" charset="0"/>
              </a:rPr>
              <a:t>Problem 19.7</a:t>
            </a:r>
          </a:p>
        </p:txBody>
      </p:sp>
      <p:sp>
        <p:nvSpPr>
          <p:cNvPr id="100355" name="Content Placeholder 2">
            <a:extLst>
              <a:ext uri="{FF2B5EF4-FFF2-40B4-BE49-F238E27FC236}">
                <a16:creationId xmlns:a16="http://schemas.microsoft.com/office/drawing/2014/main" id="{1FA12523-81AD-49BD-84DA-FFC218A5180E}"/>
              </a:ext>
            </a:extLst>
          </p:cNvPr>
          <p:cNvSpPr>
            <a:spLocks noGrp="1" noChangeArrowheads="1"/>
          </p:cNvSpPr>
          <p:nvPr>
            <p:ph idx="1"/>
          </p:nvPr>
        </p:nvSpPr>
        <p:spPr>
          <a:xfrm>
            <a:off x="381000" y="1643063"/>
            <a:ext cx="8229600" cy="4452937"/>
          </a:xfrm>
        </p:spPr>
        <p:txBody>
          <a:bodyPr/>
          <a:lstStyle/>
          <a:p>
            <a:r>
              <a:rPr lang="en-US" altLang="en-US">
                <a:latin typeface="Arial" panose="020B0604020202020204" pitchFamily="34" charset="0"/>
              </a:rPr>
              <a:t>Is Apple a “covered person” for purposes of UDAAP?</a:t>
            </a:r>
          </a:p>
          <a:p>
            <a:r>
              <a:rPr lang="en-US" altLang="en-US">
                <a:latin typeface="Arial" panose="020B0604020202020204" pitchFamily="34" charset="0"/>
              </a:rPr>
              <a:t>12 USC 5481(6): any person that engages in offering or providing a consumer financial product or service</a:t>
            </a:r>
          </a:p>
          <a:p>
            <a:r>
              <a:rPr lang="en-US" altLang="en-US">
                <a:latin typeface="Arial" panose="020B0604020202020204" pitchFamily="34" charset="0"/>
              </a:rPr>
              <a:t>12 USC 5481(5): “consumer financial product or service” if ApplePay wallet is a “financial product or service” that is “offered or provided primarily for personal, family, or household purposes”</a:t>
            </a:r>
          </a:p>
          <a:p>
            <a:pPr lvl="1"/>
            <a:r>
              <a:rPr lang="en-US" altLang="en-US">
                <a:latin typeface="Arial" panose="020B0604020202020204" pitchFamily="34" charset="0"/>
              </a:rPr>
              <a:t>ApplePay is offered for personal purposes so “consumer”</a:t>
            </a:r>
          </a:p>
          <a:p>
            <a:r>
              <a:rPr lang="en-US" altLang="en-US">
                <a:latin typeface="Arial" panose="020B0604020202020204" pitchFamily="34" charset="0"/>
              </a:rPr>
              <a:t>Is it a “financial product or service”? </a:t>
            </a:r>
          </a:p>
          <a:p>
            <a:pPr lvl="1"/>
            <a:r>
              <a:rPr lang="en-US" altLang="en-US">
                <a:latin typeface="Arial" panose="020B0604020202020204" pitchFamily="34" charset="0"/>
              </a:rPr>
              <a:t>Yes: 12 USC 5481(15)(vii): and is providing “payment or other financial data processing services to a consumer by any technological means” 12 USC 5481(15)(vii)</a:t>
            </a:r>
          </a:p>
          <a:p>
            <a:r>
              <a:rPr lang="en-US" altLang="en-US">
                <a:latin typeface="Arial" panose="020B0604020202020204" pitchFamily="34" charset="0"/>
              </a:rPr>
              <a:t>Could be other categories too: </a:t>
            </a:r>
          </a:p>
          <a:p>
            <a:pPr lvl="1"/>
            <a:r>
              <a:rPr lang="en-US" altLang="en-US">
                <a:latin typeface="Arial" panose="020B0604020202020204" pitchFamily="34" charset="0"/>
              </a:rPr>
              <a:t>12 USC 5481(15)(v)</a:t>
            </a:r>
          </a:p>
          <a:p>
            <a:pPr lvl="1"/>
            <a:r>
              <a:rPr lang="en-US" altLang="en-US">
                <a:latin typeface="Arial" panose="020B0604020202020204" pitchFamily="34" charset="0"/>
              </a:rPr>
              <a:t>12 USC 5481(15)(iv) (probably means bank accounts and remittances but might be broad enough)</a:t>
            </a:r>
          </a:p>
          <a:p>
            <a:endParaRPr lang="en-US" altLang="en-US">
              <a:latin typeface="Arial" panose="020B0604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D49E0FF2-F4B5-4096-A8DF-9BC0456A247D}"/>
              </a:ext>
            </a:extLst>
          </p:cNvPr>
          <p:cNvSpPr>
            <a:spLocks noGrp="1" noChangeArrowheads="1"/>
          </p:cNvSpPr>
          <p:nvPr>
            <p:ph type="title"/>
          </p:nvPr>
        </p:nvSpPr>
        <p:spPr/>
        <p:txBody>
          <a:bodyPr/>
          <a:lstStyle/>
          <a:p>
            <a:r>
              <a:rPr lang="en-US" altLang="en-US">
                <a:latin typeface="Arial" panose="020B0604020202020204" pitchFamily="34" charset="0"/>
              </a:rPr>
              <a:t>Problem 20.6</a:t>
            </a:r>
          </a:p>
        </p:txBody>
      </p:sp>
      <p:sp>
        <p:nvSpPr>
          <p:cNvPr id="101379" name="Content Placeholder 2">
            <a:extLst>
              <a:ext uri="{FF2B5EF4-FFF2-40B4-BE49-F238E27FC236}">
                <a16:creationId xmlns:a16="http://schemas.microsoft.com/office/drawing/2014/main" id="{4C84BDF3-0A94-4C0C-947A-4E3F1256DEB4}"/>
              </a:ext>
            </a:extLst>
          </p:cNvPr>
          <p:cNvSpPr>
            <a:spLocks noGrp="1" noChangeArrowheads="1"/>
          </p:cNvSpPr>
          <p:nvPr>
            <p:ph idx="1"/>
          </p:nvPr>
        </p:nvSpPr>
        <p:spPr/>
        <p:txBody>
          <a:bodyPr/>
          <a:lstStyle/>
          <a:p>
            <a:r>
              <a:rPr lang="en-US" altLang="en-US">
                <a:latin typeface="Arial" panose="020B0604020202020204" pitchFamily="34" charset="0"/>
              </a:rPr>
              <a:t>20.6.a. What is your liability for Mallory’s shopping spree with your debit card? </a:t>
            </a:r>
          </a:p>
          <a:p>
            <a:r>
              <a:rPr lang="en-US" altLang="en-US">
                <a:latin typeface="Arial" panose="020B0604020202020204" pitchFamily="34" charset="0"/>
              </a:rPr>
              <a:t>20.6.b. Does the result change if it was a credit card instead of a debit card?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F02648B9-0D69-4113-B9E3-8A8C2FAC3687}"/>
              </a:ext>
            </a:extLst>
          </p:cNvPr>
          <p:cNvSpPr>
            <a:spLocks noGrp="1" noChangeArrowheads="1"/>
          </p:cNvSpPr>
          <p:nvPr>
            <p:ph type="title"/>
          </p:nvPr>
        </p:nvSpPr>
        <p:spPr/>
        <p:txBody>
          <a:bodyPr/>
          <a:lstStyle/>
          <a:p>
            <a:r>
              <a:rPr lang="en-US" altLang="en-US">
                <a:latin typeface="Arial" panose="020B0604020202020204" pitchFamily="34" charset="0"/>
              </a:rPr>
              <a:t>Problem 20.6.a</a:t>
            </a:r>
          </a:p>
        </p:txBody>
      </p:sp>
      <p:sp>
        <p:nvSpPr>
          <p:cNvPr id="102403" name="Content Placeholder 2">
            <a:extLst>
              <a:ext uri="{FF2B5EF4-FFF2-40B4-BE49-F238E27FC236}">
                <a16:creationId xmlns:a16="http://schemas.microsoft.com/office/drawing/2014/main" id="{ECC6B872-3FF4-4B21-87D4-15670F04D311}"/>
              </a:ext>
            </a:extLst>
          </p:cNvPr>
          <p:cNvSpPr>
            <a:spLocks noGrp="1" noChangeArrowheads="1"/>
          </p:cNvSpPr>
          <p:nvPr>
            <p:ph idx="1"/>
          </p:nvPr>
        </p:nvSpPr>
        <p:spPr>
          <a:xfrm>
            <a:off x="381000" y="1752600"/>
            <a:ext cx="8153400" cy="4343400"/>
          </a:xfrm>
        </p:spPr>
        <p:txBody>
          <a:bodyPr/>
          <a:lstStyle/>
          <a:p>
            <a:r>
              <a:rPr lang="en-US" altLang="en-US">
                <a:latin typeface="Arial" panose="020B0604020202020204" pitchFamily="34" charset="0"/>
              </a:rPr>
              <a:t>Your liability for unauthorized debit card use?</a:t>
            </a:r>
          </a:p>
          <a:p>
            <a:r>
              <a:rPr lang="en-US" altLang="en-US">
                <a:latin typeface="Arial" panose="020B0604020202020204" pitchFamily="34" charset="0"/>
              </a:rPr>
              <a:t>15 USC 1693g(a), 12 CFR 1005.6(a): consumer liable for unauthorized electronic fund transfer if:</a:t>
            </a:r>
          </a:p>
          <a:p>
            <a:pPr lvl="1"/>
            <a:r>
              <a:rPr lang="en-US" altLang="en-US">
                <a:latin typeface="Arial" panose="020B0604020202020204" pitchFamily="34" charset="0"/>
              </a:rPr>
              <a:t>“accepted card”</a:t>
            </a:r>
          </a:p>
          <a:p>
            <a:pPr lvl="1"/>
            <a:r>
              <a:rPr lang="en-US" altLang="en-US">
                <a:latin typeface="Arial" panose="020B0604020202020204" pitchFamily="34" charset="0"/>
              </a:rPr>
              <a:t>Means of identification</a:t>
            </a:r>
          </a:p>
          <a:p>
            <a:r>
              <a:rPr lang="en-US" altLang="en-US">
                <a:latin typeface="Arial" panose="020B0604020202020204" pitchFamily="34" charset="0"/>
              </a:rPr>
              <a:t> 15 USC 1693a(1): not an “accepted card” because never received it</a:t>
            </a:r>
          </a:p>
          <a:p>
            <a:pPr lvl="1"/>
            <a:r>
              <a:rPr lang="en-US" altLang="en-US">
                <a:latin typeface="Arial" panose="020B0604020202020204" pitchFamily="34" charset="0"/>
              </a:rPr>
              <a:t>12 CFR 1005.2(a)(b): “accepted access device” when consumer requests and receives the “access device”</a:t>
            </a:r>
          </a:p>
          <a:p>
            <a:pPr lvl="1"/>
            <a:r>
              <a:rPr lang="en-US" altLang="en-US">
                <a:latin typeface="Arial" panose="020B0604020202020204" pitchFamily="34" charset="0"/>
              </a:rPr>
              <a:t>So no liability</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9F042209-9096-4B26-A0A5-750F2A8CE2DE}"/>
              </a:ext>
            </a:extLst>
          </p:cNvPr>
          <p:cNvSpPr>
            <a:spLocks noGrp="1" noChangeArrowheads="1"/>
          </p:cNvSpPr>
          <p:nvPr>
            <p:ph type="title"/>
          </p:nvPr>
        </p:nvSpPr>
        <p:spPr/>
        <p:txBody>
          <a:bodyPr/>
          <a:lstStyle/>
          <a:p>
            <a:r>
              <a:rPr lang="en-US" altLang="en-US">
                <a:latin typeface="Arial" panose="020B0604020202020204" pitchFamily="34" charset="0"/>
              </a:rPr>
              <a:t>Problem 20.6.b.</a:t>
            </a:r>
          </a:p>
        </p:txBody>
      </p:sp>
      <p:sp>
        <p:nvSpPr>
          <p:cNvPr id="103427" name="Content Placeholder 2">
            <a:extLst>
              <a:ext uri="{FF2B5EF4-FFF2-40B4-BE49-F238E27FC236}">
                <a16:creationId xmlns:a16="http://schemas.microsoft.com/office/drawing/2014/main" id="{4B348A09-3299-40E7-B624-1370BD30420D}"/>
              </a:ext>
            </a:extLst>
          </p:cNvPr>
          <p:cNvSpPr>
            <a:spLocks noGrp="1" noChangeArrowheads="1"/>
          </p:cNvSpPr>
          <p:nvPr>
            <p:ph idx="1"/>
          </p:nvPr>
        </p:nvSpPr>
        <p:spPr/>
        <p:txBody>
          <a:bodyPr/>
          <a:lstStyle/>
          <a:p>
            <a:r>
              <a:rPr lang="en-US" altLang="en-US">
                <a:latin typeface="Arial" panose="020B0604020202020204" pitchFamily="34" charset="0"/>
              </a:rPr>
              <a:t>What if a Credit card? </a:t>
            </a:r>
          </a:p>
          <a:p>
            <a:r>
              <a:rPr lang="en-US" altLang="en-US">
                <a:latin typeface="Arial" panose="020B0604020202020204" pitchFamily="34" charset="0"/>
              </a:rPr>
              <a:t>15 USC 1643(a): cardholder liable for unauthorized use of debit card only if:</a:t>
            </a:r>
          </a:p>
          <a:p>
            <a:pPr lvl="1"/>
            <a:r>
              <a:rPr lang="en-US" altLang="en-US">
                <a:latin typeface="Arial" panose="020B0604020202020204" pitchFamily="34" charset="0"/>
              </a:rPr>
              <a:t>Card is an accepted credit card</a:t>
            </a:r>
          </a:p>
          <a:p>
            <a:pPr lvl="1"/>
            <a:r>
              <a:rPr lang="en-US" altLang="en-US">
                <a:latin typeface="Arial" panose="020B0604020202020204" pitchFamily="34" charset="0"/>
              </a:rPr>
              <a:t>Liability not in excess of $50</a:t>
            </a:r>
          </a:p>
          <a:p>
            <a:pPr lvl="1"/>
            <a:r>
              <a:rPr lang="en-US" altLang="en-US">
                <a:latin typeface="Arial" panose="020B0604020202020204" pitchFamily="34" charset="0"/>
              </a:rPr>
              <a:t>Unauthored use occurs before card issuer notified</a:t>
            </a:r>
          </a:p>
          <a:p>
            <a:pPr lvl="1"/>
            <a:r>
              <a:rPr lang="en-US" altLang="en-US">
                <a:latin typeface="Arial" panose="020B0604020202020204" pitchFamily="34" charset="0"/>
              </a:rPr>
              <a:t>Card issuer provides a means of identification</a:t>
            </a:r>
          </a:p>
          <a:p>
            <a:r>
              <a:rPr lang="en-US" altLang="en-US">
                <a:latin typeface="Arial" panose="020B0604020202020204" pitchFamily="34" charset="0"/>
              </a:rPr>
              <a:t>What about here? No liability. Why?</a:t>
            </a:r>
          </a:p>
          <a:p>
            <a:pPr lvl="1"/>
            <a:r>
              <a:rPr lang="en-US" altLang="en-US">
                <a:latin typeface="Arial" panose="020B0604020202020204" pitchFamily="34" charset="0"/>
              </a:rPr>
              <a:t>15 USC 1602(m): Card was not an “accepted” card because you never “received” it so no liability</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09F60663-B649-4052-9BBA-4201FBE71779}"/>
              </a:ext>
            </a:extLst>
          </p:cNvPr>
          <p:cNvSpPr>
            <a:spLocks noGrp="1" noChangeArrowheads="1"/>
          </p:cNvSpPr>
          <p:nvPr>
            <p:ph type="title"/>
          </p:nvPr>
        </p:nvSpPr>
        <p:spPr/>
        <p:txBody>
          <a:bodyPr/>
          <a:lstStyle/>
          <a:p>
            <a:r>
              <a:rPr lang="en-US" altLang="en-US">
                <a:latin typeface="Arial" panose="020B0604020202020204" pitchFamily="34" charset="0"/>
              </a:rPr>
              <a:t>Problem 20.7</a:t>
            </a:r>
          </a:p>
        </p:txBody>
      </p:sp>
      <p:sp>
        <p:nvSpPr>
          <p:cNvPr id="104451" name="Content Placeholder 2">
            <a:extLst>
              <a:ext uri="{FF2B5EF4-FFF2-40B4-BE49-F238E27FC236}">
                <a16:creationId xmlns:a16="http://schemas.microsoft.com/office/drawing/2014/main" id="{67E43AEE-BC9D-4E8F-8D89-115E341DA183}"/>
              </a:ext>
            </a:extLst>
          </p:cNvPr>
          <p:cNvSpPr>
            <a:spLocks noGrp="1" noChangeArrowheads="1"/>
          </p:cNvSpPr>
          <p:nvPr>
            <p:ph idx="1"/>
          </p:nvPr>
        </p:nvSpPr>
        <p:spPr/>
        <p:txBody>
          <a:bodyPr/>
          <a:lstStyle/>
          <a:p>
            <a:r>
              <a:rPr lang="en-US" altLang="en-US">
                <a:latin typeface="Arial" panose="020B0604020202020204" pitchFamily="34" charset="0"/>
              </a:rPr>
              <a:t>Jack Dawkins picks your pocket and passes your credit card onto the fence Fagin:</a:t>
            </a:r>
          </a:p>
          <a:p>
            <a:r>
              <a:rPr lang="en-US" altLang="en-US">
                <a:latin typeface="Arial" panose="020B0604020202020204" pitchFamily="34" charset="0"/>
              </a:rPr>
              <a:t>20.7.a. Fagin purchases $1000 antique silver snuffbox at jewelry store</a:t>
            </a:r>
          </a:p>
          <a:p>
            <a:r>
              <a:rPr lang="en-US" altLang="en-US">
                <a:latin typeface="Arial" panose="020B0604020202020204" pitchFamily="34" charset="0"/>
              </a:rPr>
              <a:t>20.7.b. Does answer change if a debit card?</a:t>
            </a:r>
          </a:p>
          <a:p>
            <a:r>
              <a:rPr lang="en-US" altLang="en-US">
                <a:latin typeface="Arial" panose="020B0604020202020204" pitchFamily="34" charset="0"/>
              </a:rPr>
              <a:t>20.7.c. Purchase on eBay?</a:t>
            </a:r>
          </a:p>
          <a:p>
            <a:r>
              <a:rPr lang="en-US" altLang="en-US">
                <a:latin typeface="Arial" panose="020B0604020202020204" pitchFamily="34" charset="0"/>
              </a:rPr>
              <a:t>20.7.d. Does answer to c change if debit card?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0CB9F245-6C76-4139-88C9-1A31AF55EA4C}"/>
              </a:ext>
            </a:extLst>
          </p:cNvPr>
          <p:cNvSpPr>
            <a:spLocks noGrp="1" noChangeArrowheads="1"/>
          </p:cNvSpPr>
          <p:nvPr>
            <p:ph type="title"/>
          </p:nvPr>
        </p:nvSpPr>
        <p:spPr/>
        <p:txBody>
          <a:bodyPr/>
          <a:lstStyle/>
          <a:p>
            <a:r>
              <a:rPr lang="en-US" altLang="en-US">
                <a:latin typeface="Arial" panose="020B0604020202020204" pitchFamily="34" charset="0"/>
              </a:rPr>
              <a:t>Problem 20.7.a.</a:t>
            </a:r>
          </a:p>
        </p:txBody>
      </p:sp>
      <p:sp>
        <p:nvSpPr>
          <p:cNvPr id="105475" name="Content Placeholder 2">
            <a:extLst>
              <a:ext uri="{FF2B5EF4-FFF2-40B4-BE49-F238E27FC236}">
                <a16:creationId xmlns:a16="http://schemas.microsoft.com/office/drawing/2014/main" id="{D34A8948-6D85-4598-BB2E-EB3509D3D268}"/>
              </a:ext>
            </a:extLst>
          </p:cNvPr>
          <p:cNvSpPr>
            <a:spLocks noGrp="1" noChangeArrowheads="1"/>
          </p:cNvSpPr>
          <p:nvPr>
            <p:ph idx="1"/>
          </p:nvPr>
        </p:nvSpPr>
        <p:spPr>
          <a:xfrm>
            <a:off x="381000" y="1752600"/>
            <a:ext cx="8229600" cy="4343400"/>
          </a:xfrm>
        </p:spPr>
        <p:txBody>
          <a:bodyPr/>
          <a:lstStyle/>
          <a:p>
            <a:r>
              <a:rPr lang="en-US" altLang="en-US">
                <a:latin typeface="Arial" panose="020B0604020202020204" pitchFamily="34" charset="0"/>
              </a:rPr>
              <a:t>Problem 20.7.a. Stolen physical card used in card-present transaction</a:t>
            </a:r>
          </a:p>
          <a:p>
            <a:r>
              <a:rPr lang="en-US" altLang="en-US">
                <a:latin typeface="Arial" panose="020B0604020202020204" pitchFamily="34" charset="0"/>
              </a:rPr>
              <a:t>Cardholder liable if </a:t>
            </a:r>
          </a:p>
          <a:p>
            <a:pPr lvl="1"/>
            <a:r>
              <a:rPr lang="en-US" altLang="en-US">
                <a:latin typeface="Arial" panose="020B0604020202020204" pitchFamily="34" charset="0"/>
              </a:rPr>
              <a:t>Accepted card</a:t>
            </a:r>
          </a:p>
          <a:p>
            <a:pPr lvl="1"/>
            <a:r>
              <a:rPr lang="en-US" altLang="en-US">
                <a:latin typeface="Arial" panose="020B0604020202020204" pitchFamily="34" charset="0"/>
              </a:rPr>
              <a:t>Means of identification</a:t>
            </a:r>
          </a:p>
          <a:p>
            <a:r>
              <a:rPr lang="en-US" altLang="en-US">
                <a:latin typeface="Arial" panose="020B0604020202020204" pitchFamily="34" charset="0"/>
              </a:rPr>
              <a:t>Was it “accepted”? Yes—15 USC 1602(m), 15 USC 1643(a)(1)(A)</a:t>
            </a:r>
          </a:p>
          <a:p>
            <a:r>
              <a:rPr lang="en-US" altLang="en-US">
                <a:latin typeface="Arial" panose="020B0604020202020204" pitchFamily="34" charset="0"/>
              </a:rPr>
              <a:t>Was there a means of identification? Probably—15 USC 1643(a)(1)(F), 12 CFR 1026.12(b)(1)(iii) if signature or picture on card</a:t>
            </a:r>
          </a:p>
          <a:p>
            <a:pPr lvl="1"/>
            <a:r>
              <a:rPr lang="en-US" altLang="en-US">
                <a:latin typeface="Arial" panose="020B0604020202020204" pitchFamily="34" charset="0"/>
              </a:rPr>
              <a:t>If not, then no liability even though card accepted</a:t>
            </a:r>
          </a:p>
          <a:p>
            <a:pPr lvl="1"/>
            <a:r>
              <a:rPr lang="en-US" altLang="en-US">
                <a:latin typeface="Arial" panose="020B0604020202020204" pitchFamily="34" charset="0"/>
              </a:rPr>
              <a:t>Note that if you never sign your card then never liable if merchant takes it!</a:t>
            </a:r>
          </a:p>
          <a:p>
            <a:r>
              <a:rPr lang="en-US" altLang="en-US">
                <a:latin typeface="Arial" panose="020B0604020202020204" pitchFamily="34" charset="0"/>
              </a:rPr>
              <a:t>If card accepted and a means of identification, then consumer is liable. For how much?</a:t>
            </a:r>
          </a:p>
          <a:p>
            <a:r>
              <a:rPr lang="en-US" altLang="en-US">
                <a:latin typeface="Arial" panose="020B0604020202020204" pitchFamily="34" charset="0"/>
              </a:rPr>
              <a:t>15 USC 1643(a)(1)(B), 12 CFR 1026.12(b)(1)(ii): Up to $50</a:t>
            </a:r>
          </a:p>
          <a:p>
            <a:r>
              <a:rPr lang="en-US" altLang="en-US">
                <a:latin typeface="Arial" panose="020B0604020202020204" pitchFamily="34" charset="0"/>
              </a:rPr>
              <a:t>But Visa Zero Liability Policy probably limits to zero in practice</a:t>
            </a:r>
          </a:p>
          <a:p>
            <a:r>
              <a:rPr lang="en-US" altLang="en-US">
                <a:latin typeface="Arial" panose="020B0604020202020204" pitchFamily="34" charset="0"/>
              </a:rPr>
              <a:t>Note that consumer only liable for $50 no matter how negligent or otherwise contribute to the theft or misuse and no duty to notify the issur</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9Lc3yCI_i0qe3g5ulzU4T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4pKmYDUjkqWuTbFn3j52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JLbJB9un0mwovPMaRqz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IgQoOLCU0aX5IkLeOKtx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bFViKFpNbk6hCKizKvQp9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C9S47Jiq0urVjlVokHZ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P.C968XwkyKwlcHkI29c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4uO64Vpwc0.3fqpLF4NBh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Cw_l5JfHkm1Axc0kzsE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6O9.czghUEWrTrfuUAQh5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4Nxja3NZOEaHsCG612jG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JzgdbVxw0Cc3S_t8L.6Q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emg.SSq2dkardkhb9bkvs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DsKamwiZ0CfiL9GJ_3sv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RcnSoZ3x0mUf.77Cs0Ba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H0AQGoiCkyI6IcQ.Cy1I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5N5zaGdD0KkdIuWAhvYG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_ran4ALPf0WC.t2EkV.4l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hhrgGcWgxkCGzOkOhBt_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0tYwT5IAD0Gz1XgPzwRx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iQegjZEKEOM33hJAoOsm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qonsS.qGkmBX3rYSEmR3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gz9AyO59kugS2WedsqkS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_nSGlTt3UW3cEiBBYAy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0deoPKAo0G_VrHMTFxkSA"/>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ヒラギノ角ゴ Pro W3"/>
        <a:cs typeface="ヒラギノ角ゴ Pro W3"/>
      </a:majorFont>
      <a:minorFont>
        <a:latin typeface="Arial M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MT"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MT"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ヒラギノ角ゴ Pro W3"/>
      <a:cs typeface="ヒラギノ角ゴ Pro W3"/>
    </a:majorFont>
    <a:minorFont>
      <a:latin typeface="Arial M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ヒラギノ角ゴ Pro W3"/>
      <a:cs typeface="ヒラギノ角ゴ Pro W3"/>
    </a:majorFont>
    <a:minorFont>
      <a:latin typeface="Arial M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25683</TotalTime>
  <Words>7703</Words>
  <Application>Microsoft Office PowerPoint</Application>
  <PresentationFormat>On-screen Show (4:3)</PresentationFormat>
  <Paragraphs>655</Paragraphs>
  <Slides>110</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110</vt:i4>
      </vt:variant>
    </vt:vector>
  </HeadingPairs>
  <TitlesOfParts>
    <vt:vector size="121" baseType="lpstr">
      <vt:lpstr>Arial MT</vt:lpstr>
      <vt:lpstr>ヒラギノ角ゴ Pro W3</vt:lpstr>
      <vt:lpstr>Arial</vt:lpstr>
      <vt:lpstr>Wingdings</vt:lpstr>
      <vt:lpstr>Lucida Grande</vt:lpstr>
      <vt:lpstr>+mn-lt</vt:lpstr>
      <vt:lpstr>MS PGothic</vt:lpstr>
      <vt:lpstr>Blank Presentation</vt:lpstr>
      <vt:lpstr>Chart</vt:lpstr>
      <vt:lpstr>think-cell Slide</vt:lpstr>
      <vt:lpstr>Microsoft Excel Chart</vt:lpstr>
      <vt:lpstr>Economics of Payment Cards and Regulation Under EFTA and TILA</vt:lpstr>
      <vt:lpstr>Market Share of Consumer Payments (# Transactions)</vt:lpstr>
      <vt:lpstr>Market Share Consumer Payments ($ Value)</vt:lpstr>
      <vt:lpstr>Average Transaction Size by Payment Method (2024)</vt:lpstr>
      <vt:lpstr>Types of Payments</vt:lpstr>
      <vt:lpstr>Four-Party System (or Five-Party)</vt:lpstr>
      <vt:lpstr>Role of the Network (Visa, MC)</vt:lpstr>
      <vt:lpstr>Three-Party System  (AmEx, Diner’s, Discover/Cap One)</vt:lpstr>
      <vt:lpstr>Consumer Benefits of Payment Cards</vt:lpstr>
      <vt:lpstr>Benefits to Merchants of Payment Cards</vt:lpstr>
      <vt:lpstr>Social Benefits</vt:lpstr>
      <vt:lpstr>Interchange fees and fiscalisation</vt:lpstr>
      <vt:lpstr>Economics Of Interchange Fees</vt:lpstr>
      <vt:lpstr>Search Engine</vt:lpstr>
      <vt:lpstr>Newspaper</vt:lpstr>
      <vt:lpstr>Newspaper: Reality</vt:lpstr>
      <vt:lpstr>Interchange Fees: Pricing</vt:lpstr>
      <vt:lpstr>Zero or Negative Price</vt:lpstr>
      <vt:lpstr>Arguments for Regulation of Interchange Fees</vt:lpstr>
      <vt:lpstr>Monopoly/Duopoly?</vt:lpstr>
      <vt:lpstr>Ohio v. Amex (2018)</vt:lpstr>
      <vt:lpstr>“Fairness”: Regressive Subsidy</vt:lpstr>
      <vt:lpstr>Rewards Cards by Share of Accounts</vt:lpstr>
      <vt:lpstr>Purchase Volume by Credit Tier and Reward Type</vt:lpstr>
      <vt:lpstr>Unintended Consequences of “Fairness”</vt:lpstr>
      <vt:lpstr>Goals of Regulating Interchange Fees</vt:lpstr>
      <vt:lpstr>Debit Network Map</vt:lpstr>
      <vt:lpstr>Durbin Amendment: 15 U.S.C. § 1693o-2</vt:lpstr>
      <vt:lpstr>Federal Reserve Rulemaking</vt:lpstr>
      <vt:lpstr>The Simple Economics of Interchange Fees</vt:lpstr>
      <vt:lpstr>Effects of Durbin Amendment</vt:lpstr>
      <vt:lpstr>Intended Effect: Average Interchange </vt:lpstr>
      <vt:lpstr>Effects on Consumers</vt:lpstr>
      <vt:lpstr>Effect on Fees</vt:lpstr>
      <vt:lpstr>Bank Fees</vt:lpstr>
      <vt:lpstr>Average minimum holding needed to avoid fees  (non-interest accounts)</vt:lpstr>
      <vt:lpstr>Free Accounts: Covered v. Exempt Banks</vt:lpstr>
      <vt:lpstr>Effect on Poor</vt:lpstr>
      <vt:lpstr>Effects of Durbin on Payment Choice</vt:lpstr>
      <vt:lpstr>Term Repricing: Debit Cards Eliminate Rewards</vt:lpstr>
      <vt:lpstr>Kay, Manuszak, and Vojtech (2018)</vt:lpstr>
      <vt:lpstr>Manuszak &amp; Wozniak (2017, Federal Reserve)</vt:lpstr>
      <vt:lpstr>Mukharlyamov &amp; Sarin (2019): Bank Customers</vt:lpstr>
      <vt:lpstr>Free Checking: 60% to 20% (M&amp;S)</vt:lpstr>
      <vt:lpstr>Monthly Maintenance Fee: $4.44 to $7.34 (M&amp;S) </vt:lpstr>
      <vt:lpstr>M&amp;S (2019)</vt:lpstr>
      <vt:lpstr>Minimum Balance for Free Increased 25% (M&amp;S)</vt:lpstr>
      <vt:lpstr>Substitution (Mukharlyamov &amp; Sarin (2019))</vt:lpstr>
      <vt:lpstr>Mukharlyamov &amp; Sarin (2019): Retail Pass-Through</vt:lpstr>
      <vt:lpstr>Mukharlyamov &amp; Sarin (2019): Conclusion</vt:lpstr>
      <vt:lpstr>Retail Pass-Through?</vt:lpstr>
      <vt:lpstr>Asymmetric Price Response</vt:lpstr>
      <vt:lpstr>Why So Little Pass Through?</vt:lpstr>
      <vt:lpstr>Same Results Elsewhere</vt:lpstr>
      <vt:lpstr>What does this mean for consumers?</vt:lpstr>
      <vt:lpstr>Substitution: Australia Three-Party Increased 25%</vt:lpstr>
      <vt:lpstr>Revised Fed Rules</vt:lpstr>
      <vt:lpstr>Corner Post (D. ND) v. Linney’s Pizza (ED KY)</vt:lpstr>
      <vt:lpstr>Corner Post</vt:lpstr>
      <vt:lpstr>Credit Card Competition Act</vt:lpstr>
      <vt:lpstr>Why Merchants Want Intervention</vt:lpstr>
      <vt:lpstr>Politicization of Payments</vt:lpstr>
      <vt:lpstr>Financial Surveillance</vt:lpstr>
      <vt:lpstr>Leveraging Payments</vt:lpstr>
      <vt:lpstr>Payments and Speech</vt:lpstr>
      <vt:lpstr>Conclusion</vt:lpstr>
      <vt:lpstr>Regulation</vt:lpstr>
      <vt:lpstr>Payments Liability Rules</vt:lpstr>
      <vt:lpstr>Tradeoffs</vt:lpstr>
      <vt:lpstr>Scope of EFTA: 15 USC 1693</vt:lpstr>
      <vt:lpstr>“Electronic Fund Transfer”</vt:lpstr>
      <vt:lpstr>Authorization</vt:lpstr>
      <vt:lpstr>Consumer Liability for Unauthorized Transfers</vt:lpstr>
      <vt:lpstr>Liability for Past Unauthorized Transactions</vt:lpstr>
      <vt:lpstr>Future Unauthorized Transactions</vt:lpstr>
      <vt:lpstr>EFTA Error Resolution</vt:lpstr>
      <vt:lpstr>Error Resolution Process</vt:lpstr>
      <vt:lpstr>Automated Clearinghouse (ACH)</vt:lpstr>
      <vt:lpstr>Credit Cards</vt:lpstr>
      <vt:lpstr>Unauthorized Credit Card Transactions</vt:lpstr>
      <vt:lpstr>“Accepted Credit Cards”</vt:lpstr>
      <vt:lpstr>“Means to Identify the Cardholder”</vt:lpstr>
      <vt:lpstr>Liability</vt:lpstr>
      <vt:lpstr>Error Resolution</vt:lpstr>
      <vt:lpstr>Duty to Investigate</vt:lpstr>
      <vt:lpstr>Raising Claims Against Merchants Against Issuers</vt:lpstr>
      <vt:lpstr>Financial Institution Liability</vt:lpstr>
      <vt:lpstr>Problem 19.2</vt:lpstr>
      <vt:lpstr>Problem 19.2</vt:lpstr>
      <vt:lpstr>Problem 19.3</vt:lpstr>
      <vt:lpstr>Problem 19.6</vt:lpstr>
      <vt:lpstr>Problem 19.6</vt:lpstr>
      <vt:lpstr>Problem 19.7</vt:lpstr>
      <vt:lpstr>Problem 19.7</vt:lpstr>
      <vt:lpstr>Problem 20.6</vt:lpstr>
      <vt:lpstr>Problem 20.6.a</vt:lpstr>
      <vt:lpstr>Problem 20.6.b.</vt:lpstr>
      <vt:lpstr>Problem 20.7</vt:lpstr>
      <vt:lpstr>Problem 20.7.a.</vt:lpstr>
      <vt:lpstr>Problem 20.7.b</vt:lpstr>
      <vt:lpstr>Problem 20.7.c. and d.</vt:lpstr>
      <vt:lpstr>Problem 20.8.</vt:lpstr>
      <vt:lpstr>Problem 20.8.a.</vt:lpstr>
      <vt:lpstr>Problem 20.8.b.</vt:lpstr>
      <vt:lpstr>Problem 20.8.c.</vt:lpstr>
      <vt:lpstr>Problem 20.8.c. (continued)</vt:lpstr>
      <vt:lpstr>Problem 20.8.c (continued)</vt:lpstr>
      <vt:lpstr>Problem 20.8.c.</vt:lpstr>
      <vt:lpstr>Problem 20.8.d.</vt:lpstr>
      <vt:lpstr>Problem 20.13</vt:lpstr>
    </vt:vector>
  </TitlesOfParts>
  <Company>Herrmann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the Presentation  Would Go Here June 21, 2012</dc:title>
  <dc:creator>Todd</dc:creator>
  <cp:lastModifiedBy>Todd Zywicki</cp:lastModifiedBy>
  <cp:revision>236</cp:revision>
  <dcterms:modified xsi:type="dcterms:W3CDTF">2026-02-16T15:35:08Z</dcterms:modified>
</cp:coreProperties>
</file>