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5"/>
  </p:notesMasterIdLst>
  <p:sldIdLst>
    <p:sldId id="256" r:id="rId2"/>
    <p:sldId id="655" r:id="rId3"/>
    <p:sldId id="365" r:id="rId4"/>
    <p:sldId id="656" r:id="rId5"/>
    <p:sldId id="658" r:id="rId6"/>
    <p:sldId id="657" r:id="rId7"/>
    <p:sldId id="685" r:id="rId8"/>
    <p:sldId id="684" r:id="rId9"/>
    <p:sldId id="683" r:id="rId10"/>
    <p:sldId id="367" r:id="rId11"/>
    <p:sldId id="394" r:id="rId12"/>
    <p:sldId id="686" r:id="rId13"/>
    <p:sldId id="368" r:id="rId14"/>
    <p:sldId id="395" r:id="rId15"/>
    <p:sldId id="663" r:id="rId16"/>
    <p:sldId id="687" r:id="rId17"/>
    <p:sldId id="688" r:id="rId18"/>
    <p:sldId id="664" r:id="rId19"/>
    <p:sldId id="665" r:id="rId20"/>
    <p:sldId id="689" r:id="rId21"/>
    <p:sldId id="690" r:id="rId22"/>
    <p:sldId id="693" r:id="rId23"/>
    <p:sldId id="369" r:id="rId24"/>
    <p:sldId id="371" r:id="rId25"/>
    <p:sldId id="691" r:id="rId26"/>
    <p:sldId id="370" r:id="rId27"/>
    <p:sldId id="692" r:id="rId28"/>
    <p:sldId id="669" r:id="rId29"/>
    <p:sldId id="676" r:id="rId30"/>
    <p:sldId id="679" r:id="rId31"/>
    <p:sldId id="680" r:id="rId32"/>
    <p:sldId id="677" r:id="rId33"/>
    <p:sldId id="678" r:id="rId34"/>
    <p:sldId id="681" r:id="rId35"/>
    <p:sldId id="682" r:id="rId36"/>
    <p:sldId id="556" r:id="rId37"/>
    <p:sldId id="524" r:id="rId38"/>
    <p:sldId id="349" r:id="rId39"/>
    <p:sldId id="372" r:id="rId40"/>
    <p:sldId id="568" r:id="rId41"/>
    <p:sldId id="672" r:id="rId42"/>
    <p:sldId id="673" r:id="rId43"/>
    <p:sldId id="570" r:id="rId44"/>
    <p:sldId id="674" r:id="rId45"/>
    <p:sldId id="558" r:id="rId46"/>
    <p:sldId id="381" r:id="rId47"/>
    <p:sldId id="415" r:id="rId48"/>
    <p:sldId id="403" r:id="rId49"/>
    <p:sldId id="666" r:id="rId50"/>
    <p:sldId id="667" r:id="rId51"/>
    <p:sldId id="668" r:id="rId52"/>
    <p:sldId id="660" r:id="rId53"/>
    <p:sldId id="662"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5pPr>
    <a:lvl6pPr marL="2286000" algn="l" defTabSz="914400" rtl="0" eaLnBrk="1" latinLnBrk="0" hangingPunct="1">
      <a:defRPr sz="2400" kern="1200">
        <a:solidFill>
          <a:schemeClr val="tx1"/>
        </a:solidFill>
        <a:latin typeface="Arial MT" pitchFamily="80" charset="0"/>
        <a:ea typeface="ヒラギノ角ゴ Pro W3" charset="-128"/>
        <a:cs typeface="+mn-cs"/>
      </a:defRPr>
    </a:lvl6pPr>
    <a:lvl7pPr marL="2743200" algn="l" defTabSz="914400" rtl="0" eaLnBrk="1" latinLnBrk="0" hangingPunct="1">
      <a:defRPr sz="2400" kern="1200">
        <a:solidFill>
          <a:schemeClr val="tx1"/>
        </a:solidFill>
        <a:latin typeface="Arial MT" pitchFamily="80" charset="0"/>
        <a:ea typeface="ヒラギノ角ゴ Pro W3" charset="-128"/>
        <a:cs typeface="+mn-cs"/>
      </a:defRPr>
    </a:lvl7pPr>
    <a:lvl8pPr marL="3200400" algn="l" defTabSz="914400" rtl="0" eaLnBrk="1" latinLnBrk="0" hangingPunct="1">
      <a:defRPr sz="2400" kern="1200">
        <a:solidFill>
          <a:schemeClr val="tx1"/>
        </a:solidFill>
        <a:latin typeface="Arial MT" pitchFamily="80" charset="0"/>
        <a:ea typeface="ヒラギノ角ゴ Pro W3" charset="-128"/>
        <a:cs typeface="+mn-cs"/>
      </a:defRPr>
    </a:lvl8pPr>
    <a:lvl9pPr marL="3657600" algn="l" defTabSz="914400" rtl="0" eaLnBrk="1" latinLnBrk="0" hangingPunct="1">
      <a:defRPr sz="2400" kern="1200">
        <a:solidFill>
          <a:schemeClr val="tx1"/>
        </a:solidFill>
        <a:latin typeface="Arial MT" pitchFamily="80" charset="0"/>
        <a:ea typeface="ヒラギノ角ゴ Pro W3" charset="-128"/>
        <a:cs typeface="+mn-cs"/>
      </a:defRPr>
    </a:lvl9pPr>
  </p:defaultTextStyle>
  <p:extLst>
    <p:ext uri="{EFAFB233-063F-42B5-8137-9DF3F51BA10A}">
      <p15:sldGuideLst xmlns:p15="http://schemas.microsoft.com/office/powerpoint/2012/main">
        <p15:guide id="1" orient="horz" pos="432">
          <p15:clr>
            <a:srgbClr val="A4A3A4"/>
          </p15:clr>
        </p15:guide>
        <p15:guide id="2" pos="36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42"/>
    <a:srgbClr val="53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p:cViewPr varScale="1">
        <p:scale>
          <a:sx n="107" d="100"/>
          <a:sy n="107" d="100"/>
        </p:scale>
        <p:origin x="1770" y="102"/>
      </p:cViewPr>
      <p:guideLst>
        <p:guide orient="horz" pos="432"/>
        <p:guide pos="3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MT" charset="0"/>
                <a:ea typeface="ヒラギノ角ゴ Pro W3" charset="0"/>
                <a:cs typeface="ヒラギノ角ゴ Pro W3"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MT" charset="0"/>
                <a:ea typeface="ヒラギノ角ゴ Pro W3" charset="0"/>
                <a:cs typeface="ヒラギノ角ゴ Pro W3" charset="0"/>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MT" charset="0"/>
                <a:ea typeface="ヒラギノ角ゴ Pro W3" charset="0"/>
                <a:cs typeface="ヒラギノ角ゴ Pro W3"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7673AABB-9B28-4F5C-B6E8-674997833911}" type="slidenum">
              <a:rPr lang="en-US" altLang="en-US"/>
              <a:pPr/>
              <a:t>‹#›</a:t>
            </a:fld>
            <a:endParaRPr lang="en-US" altLang="en-US"/>
          </a:p>
        </p:txBody>
      </p:sp>
    </p:spTree>
    <p:extLst>
      <p:ext uri="{BB962C8B-B14F-4D97-AF65-F5344CB8AC3E}">
        <p14:creationId xmlns:p14="http://schemas.microsoft.com/office/powerpoint/2010/main" val="2540167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MT" pitchFamily="80" charset="0"/>
                <a:ea typeface="ヒラギノ角ゴ Pro W3" charset="-128"/>
              </a:defRPr>
            </a:lvl1pPr>
            <a:lvl2pPr marL="742950" indent="-285750">
              <a:defRPr sz="2400">
                <a:solidFill>
                  <a:schemeClr val="tx1"/>
                </a:solidFill>
                <a:latin typeface="Arial MT" pitchFamily="80" charset="0"/>
                <a:ea typeface="ヒラギノ角ゴ Pro W3" charset="-128"/>
              </a:defRPr>
            </a:lvl2pPr>
            <a:lvl3pPr marL="1143000" indent="-228600">
              <a:defRPr sz="2400">
                <a:solidFill>
                  <a:schemeClr val="tx1"/>
                </a:solidFill>
                <a:latin typeface="Arial MT" pitchFamily="80" charset="0"/>
                <a:ea typeface="ヒラギノ角ゴ Pro W3" charset="-128"/>
              </a:defRPr>
            </a:lvl3pPr>
            <a:lvl4pPr marL="1600200" indent="-228600">
              <a:defRPr sz="2400">
                <a:solidFill>
                  <a:schemeClr val="tx1"/>
                </a:solidFill>
                <a:latin typeface="Arial MT" pitchFamily="80" charset="0"/>
                <a:ea typeface="ヒラギノ角ゴ Pro W3" charset="-128"/>
              </a:defRPr>
            </a:lvl4pPr>
            <a:lvl5pPr marL="2057400" indent="-228600">
              <a:defRPr sz="2400">
                <a:solidFill>
                  <a:schemeClr val="tx1"/>
                </a:solidFill>
                <a:latin typeface="Arial MT" pitchFamily="80"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MT" pitchFamily="80"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MT" pitchFamily="80"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MT" pitchFamily="80"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MT" pitchFamily="80" charset="0"/>
                <a:ea typeface="ヒラギノ角ゴ Pro W3" charset="-128"/>
              </a:defRPr>
            </a:lvl9pPr>
          </a:lstStyle>
          <a:p>
            <a:fld id="{CF147A66-61A2-4D78-A016-92124439FD13}" type="slidenum">
              <a:rPr lang="en-US" altLang="en-US" sz="1200"/>
              <a:pPr/>
              <a:t>1</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injury to many consumers is substantial</a:t>
            </a:r>
          </a:p>
          <a:p>
            <a:r>
              <a:rPr lang="en-US" dirty="0"/>
              <a:t>Reasonably avoidable—not whether consumers could have made a better choice.  Similar to “absence of meaningful choice” prong in unconscionability.   If search costs are high, it’s reasonable not to search.  </a:t>
            </a:r>
          </a:p>
          <a:p>
            <a:r>
              <a:rPr lang="en-US" dirty="0"/>
              <a:t>Cost-benefit analysis</a:t>
            </a:r>
          </a:p>
          <a:p>
            <a:endParaRPr lang="en-US" dirty="0"/>
          </a:p>
          <a:p>
            <a:endParaRPr lang="en-US" dirty="0"/>
          </a:p>
        </p:txBody>
      </p:sp>
      <p:sp>
        <p:nvSpPr>
          <p:cNvPr id="4" name="Slide Number Placeholder 3"/>
          <p:cNvSpPr>
            <a:spLocks noGrp="1"/>
          </p:cNvSpPr>
          <p:nvPr>
            <p:ph type="sldNum" sz="quarter" idx="5"/>
          </p:nvPr>
        </p:nvSpPr>
        <p:spPr/>
        <p:txBody>
          <a:bodyPr/>
          <a:lstStyle/>
          <a:p>
            <a:fld id="{BEC33B6A-EF0F-D743-AEBA-BF74C41A5E8C}" type="slidenum">
              <a:rPr lang="en-US" smtClean="0"/>
              <a:t>3</a:t>
            </a:fld>
            <a:endParaRPr lang="en-US"/>
          </a:p>
        </p:txBody>
      </p:sp>
    </p:spTree>
    <p:extLst>
      <p:ext uri="{BB962C8B-B14F-4D97-AF65-F5344CB8AC3E}">
        <p14:creationId xmlns:p14="http://schemas.microsoft.com/office/powerpoint/2010/main" val="22939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2E66D292-9B99-470A-BFDF-4FE6288F4496}" type="slidenum">
              <a:rPr lang="en-US" altLang="en-US"/>
              <a:pPr/>
              <a:t>‹#›</a:t>
            </a:fld>
            <a:endParaRPr lang="en-US" altLang="en-US"/>
          </a:p>
        </p:txBody>
      </p:sp>
    </p:spTree>
    <p:extLst>
      <p:ext uri="{BB962C8B-B14F-4D97-AF65-F5344CB8AC3E}">
        <p14:creationId xmlns:p14="http://schemas.microsoft.com/office/powerpoint/2010/main" val="173226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B628259-3412-42EA-A98F-FAE68669C183}" type="slidenum">
              <a:rPr lang="en-US" altLang="en-US"/>
              <a:pPr/>
              <a:t>‹#›</a:t>
            </a:fld>
            <a:endParaRPr lang="en-US" altLang="en-US"/>
          </a:p>
        </p:txBody>
      </p:sp>
    </p:spTree>
    <p:extLst>
      <p:ext uri="{BB962C8B-B14F-4D97-AF65-F5344CB8AC3E}">
        <p14:creationId xmlns:p14="http://schemas.microsoft.com/office/powerpoint/2010/main" val="75589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576263"/>
            <a:ext cx="7772400" cy="1066800"/>
          </a:xfrm>
        </p:spPr>
        <p:txBody>
          <a:bodyPr/>
          <a:lstStyle/>
          <a:p>
            <a:r>
              <a:rPr lang="en-US"/>
              <a:t>Click to edit Master title style</a:t>
            </a:r>
          </a:p>
        </p:txBody>
      </p:sp>
      <p:sp>
        <p:nvSpPr>
          <p:cNvPr id="3" name="Content Placeholder 2"/>
          <p:cNvSpPr>
            <a:spLocks noGrp="1"/>
          </p:cNvSpPr>
          <p:nvPr>
            <p:ph sz="half" idx="1"/>
          </p:nvPr>
        </p:nvSpPr>
        <p:spPr>
          <a:xfrm>
            <a:off x="3810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400EE0D3-944D-4AED-856E-082D34B5A208}" type="slidenum">
              <a:rPr lang="en-US" altLang="en-US"/>
              <a:pPr/>
              <a:t>‹#›</a:t>
            </a:fld>
            <a:endParaRPr lang="en-US" altLang="en-US"/>
          </a:p>
        </p:txBody>
      </p:sp>
    </p:spTree>
    <p:extLst>
      <p:ext uri="{BB962C8B-B14F-4D97-AF65-F5344CB8AC3E}">
        <p14:creationId xmlns:p14="http://schemas.microsoft.com/office/powerpoint/2010/main" val="87002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80064ACF-E31C-4200-BBD7-EA465C082722}" type="slidenum">
              <a:rPr lang="en-US" altLang="en-US"/>
              <a:pPr/>
              <a:t>‹#›</a:t>
            </a:fld>
            <a:endParaRPr lang="en-US" altLang="en-US"/>
          </a:p>
        </p:txBody>
      </p:sp>
    </p:spTree>
    <p:extLst>
      <p:ext uri="{BB962C8B-B14F-4D97-AF65-F5344CB8AC3E}">
        <p14:creationId xmlns:p14="http://schemas.microsoft.com/office/powerpoint/2010/main" val="1724591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576263"/>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10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304800" y="6477000"/>
            <a:ext cx="1905000" cy="3810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defRPr sz="1400">
                <a:latin typeface="Lucida Grande" charset="0"/>
              </a:defRPr>
            </a:lvl1pPr>
          </a:lstStyle>
          <a:p>
            <a:fld id="{D507BC72-DC52-4E85-A448-5FD65EF46CD1}" type="slidenum">
              <a:rPr lang="en-US" altLang="en-US"/>
              <a:pPr/>
              <a:t>‹#›</a:t>
            </a:fld>
            <a:endParaRPr lang="en-US" altLang="en-US"/>
          </a:p>
        </p:txBody>
      </p:sp>
      <p:pic>
        <p:nvPicPr>
          <p:cNvPr id="1029" name="Picture 8" descr="LEC 9 PPT FA-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rtl="0" eaLnBrk="0" fontAlgn="base" hangingPunct="0">
        <a:spcBef>
          <a:spcPct val="0"/>
        </a:spcBef>
        <a:spcAft>
          <a:spcPct val="0"/>
        </a:spcAft>
        <a:defRPr sz="2200" b="1">
          <a:solidFill>
            <a:srgbClr val="006642"/>
          </a:solidFill>
          <a:latin typeface="Arial"/>
          <a:ea typeface="+mj-ea"/>
          <a:cs typeface="+mj-cs"/>
        </a:defRPr>
      </a:lvl1pPr>
      <a:lvl2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2pPr>
      <a:lvl3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3pPr>
      <a:lvl4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4pPr>
      <a:lvl5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5pPr>
      <a:lvl6pPr marL="4572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6pPr>
      <a:lvl7pPr marL="9144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7pPr>
      <a:lvl8pPr marL="13716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8pPr>
      <a:lvl9pPr marL="18288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lr>
          <a:srgbClr val="FEC325"/>
        </a:buClr>
        <a:buFont typeface="Wingdings" panose="05000000000000000000" pitchFamily="2" charset="2"/>
        <a:buChar char="§"/>
        <a:defRPr>
          <a:solidFill>
            <a:schemeClr val="tx1"/>
          </a:solidFill>
          <a:latin typeface="Arial"/>
          <a:ea typeface="+mn-ea"/>
          <a:cs typeface="+mn-cs"/>
        </a:defRPr>
      </a:lvl1pPr>
      <a:lvl2pPr marL="742950" indent="-285750" algn="l" rtl="0" eaLnBrk="0" fontAlgn="base" hangingPunct="0">
        <a:spcBef>
          <a:spcPct val="20000"/>
        </a:spcBef>
        <a:spcAft>
          <a:spcPct val="0"/>
        </a:spcAft>
        <a:buClr>
          <a:srgbClr val="FEC325"/>
        </a:buClr>
        <a:buFont typeface="Wingdings" panose="05000000000000000000" pitchFamily="2" charset="2"/>
        <a:buChar char="§"/>
        <a:defRPr sz="1600">
          <a:solidFill>
            <a:schemeClr val="tx1"/>
          </a:solidFill>
          <a:latin typeface="Arial"/>
          <a:ea typeface="+mn-ea"/>
          <a:cs typeface="+mn-cs"/>
        </a:defRPr>
      </a:lvl2pPr>
      <a:lvl3pPr marL="1143000" indent="-228600" algn="l" rtl="0" eaLnBrk="0" fontAlgn="base" hangingPunct="0">
        <a:spcBef>
          <a:spcPct val="20000"/>
        </a:spcBef>
        <a:spcAft>
          <a:spcPct val="0"/>
        </a:spcAft>
        <a:buClr>
          <a:srgbClr val="FEC325"/>
        </a:buClr>
        <a:buFont typeface="Wingdings" panose="05000000000000000000" pitchFamily="2" charset="2"/>
        <a:buChar char="§"/>
        <a:defRPr sz="1400">
          <a:solidFill>
            <a:schemeClr val="tx1"/>
          </a:solidFill>
          <a:latin typeface="Arial"/>
          <a:ea typeface="+mn-ea"/>
          <a:cs typeface="+mn-cs"/>
        </a:defRPr>
      </a:lvl3pPr>
      <a:lvl4pPr marL="1600200" indent="-228600" algn="l" rtl="0" eaLnBrk="0" fontAlgn="base" hangingPunct="0">
        <a:spcBef>
          <a:spcPct val="20000"/>
        </a:spcBef>
        <a:spcAft>
          <a:spcPct val="0"/>
        </a:spcAft>
        <a:buClr>
          <a:srgbClr val="FEC325"/>
        </a:buClr>
        <a:buFont typeface="Wingdings" panose="05000000000000000000" pitchFamily="2" charset="2"/>
        <a:buChar char="§"/>
        <a:defRPr sz="1200">
          <a:solidFill>
            <a:schemeClr val="tx1"/>
          </a:solidFill>
          <a:latin typeface="Arial"/>
          <a:ea typeface="+mn-ea"/>
          <a:cs typeface="+mn-cs"/>
        </a:defRPr>
      </a:lvl4pPr>
      <a:lvl5pPr marL="2057400" indent="-228600" algn="l" rtl="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a:ea typeface="+mn-ea"/>
          <a:cs typeface="+mn-cs"/>
        </a:defRPr>
      </a:lvl5pPr>
      <a:lvl6pPr marL="25146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6pPr>
      <a:lvl7pPr marL="29718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7pPr>
      <a:lvl8pPr marL="34290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8pPr>
      <a:lvl9pPr marL="38862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onsumerfinancemonitor.com/wp-content/uploads/sites/14/2023/09/Opinion-and-Order.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C 9 PPT FA-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5715000" y="609600"/>
            <a:ext cx="2590800" cy="3200400"/>
          </a:xfrm>
        </p:spPr>
        <p:txBody>
          <a:bodyPr lIns="0" tIns="0" rIns="0" bIns="0" anchor="t"/>
          <a:lstStyle/>
          <a:p>
            <a:pPr eaLnBrk="1" hangingPunct="1">
              <a:lnSpc>
                <a:spcPts val="2875"/>
              </a:lnSpc>
              <a:spcAft>
                <a:spcPts val="600"/>
              </a:spcAft>
            </a:pPr>
            <a:r>
              <a:rPr lang="en-US" altLang="en-US" sz="2400" dirty="0">
                <a:latin typeface="Arial" panose="020B0604020202020204" pitchFamily="34" charset="0"/>
              </a:rPr>
              <a:t>Class 3:</a:t>
            </a:r>
            <a:br>
              <a:rPr lang="en-US" altLang="en-US" sz="2400" dirty="0">
                <a:latin typeface="Arial" panose="020B0604020202020204" pitchFamily="34" charset="0"/>
              </a:rPr>
            </a:br>
            <a:r>
              <a:rPr lang="en-US" altLang="en-US" sz="2400" dirty="0">
                <a:latin typeface="Arial" panose="020B0604020202020204" pitchFamily="34" charset="0"/>
              </a:rPr>
              <a:t>Unfair, Deceptive, and Abusive Practices (UDAAP)</a:t>
            </a:r>
            <a:br>
              <a:rPr lang="en-US" altLang="en-US" sz="2400" dirty="0">
                <a:latin typeface="Arial" panose="020B0604020202020204" pitchFamily="34" charset="0"/>
              </a:rPr>
            </a:br>
            <a:endParaRPr lang="en-US" altLang="en-US" baseline="30000" dirty="0">
              <a:solidFill>
                <a:srgbClr val="000000"/>
              </a:solidFill>
              <a:latin typeface="Arial" panose="020B0604020202020204" pitchFamily="34" charset="0"/>
            </a:endParaRPr>
          </a:p>
        </p:txBody>
      </p:sp>
      <p:sp>
        <p:nvSpPr>
          <p:cNvPr id="2052" name="Rectangle 3"/>
          <p:cNvSpPr>
            <a:spLocks noGrp="1" noChangeArrowheads="1"/>
          </p:cNvSpPr>
          <p:nvPr>
            <p:ph type="subTitle" idx="1"/>
          </p:nvPr>
        </p:nvSpPr>
        <p:spPr>
          <a:xfrm>
            <a:off x="5715000" y="4953000"/>
            <a:ext cx="2819400" cy="2057400"/>
          </a:xfrm>
        </p:spPr>
        <p:txBody>
          <a:bodyPr lIns="0" tIns="0" rIns="0" bIns="0"/>
          <a:lstStyle/>
          <a:p>
            <a:pPr algn="l" eaLnBrk="1" hangingPunct="1">
              <a:spcBef>
                <a:spcPct val="0"/>
              </a:spcBef>
              <a:spcAft>
                <a:spcPts val="900"/>
              </a:spcAft>
            </a:pPr>
            <a:r>
              <a:rPr lang="en-US" altLang="en-US" sz="1700" b="1" dirty="0">
                <a:solidFill>
                  <a:srgbClr val="006642"/>
                </a:solidFill>
                <a:latin typeface="Arial" panose="020B0604020202020204" pitchFamily="34" charset="0"/>
              </a:rPr>
              <a:t>Presented by</a:t>
            </a:r>
          </a:p>
          <a:p>
            <a:pPr algn="l" eaLnBrk="1" hangingPunct="1">
              <a:spcBef>
                <a:spcPct val="0"/>
              </a:spcBef>
              <a:spcAft>
                <a:spcPts val="2250"/>
              </a:spcAft>
            </a:pPr>
            <a:r>
              <a:rPr lang="en-US" altLang="en-US" sz="1500" dirty="0">
                <a:solidFill>
                  <a:srgbClr val="535353"/>
                </a:solidFill>
                <a:latin typeface="Arial" panose="020B0604020202020204" pitchFamily="34" charset="0"/>
              </a:rPr>
              <a:t>Todd J. Zywicki</a:t>
            </a:r>
            <a:br>
              <a:rPr lang="en-US" altLang="en-US" sz="1500" dirty="0">
                <a:solidFill>
                  <a:srgbClr val="535353"/>
                </a:solidFill>
                <a:latin typeface="Arial" panose="020B0604020202020204" pitchFamily="34" charset="0"/>
              </a:rPr>
            </a:br>
            <a:r>
              <a:rPr lang="en-US" altLang="en-US" sz="1500" dirty="0">
                <a:solidFill>
                  <a:srgbClr val="535353"/>
                </a:solidFill>
                <a:latin typeface="Arial" panose="020B0604020202020204" pitchFamily="34" charset="0"/>
              </a:rPr>
              <a:t>George Mason University Foundation Professor of Law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141-7744-F847-B26F-7A40EF94507C}"/>
              </a:ext>
            </a:extLst>
          </p:cNvPr>
          <p:cNvSpPr>
            <a:spLocks noGrp="1"/>
          </p:cNvSpPr>
          <p:nvPr>
            <p:ph type="title"/>
          </p:nvPr>
        </p:nvSpPr>
        <p:spPr/>
        <p:txBody>
          <a:bodyPr/>
          <a:lstStyle/>
          <a:p>
            <a:r>
              <a:rPr lang="en-US" dirty="0"/>
              <a:t>Unfair-In re RBS Citizens Financial Group </a:t>
            </a:r>
            <a:br>
              <a:rPr lang="en-US" dirty="0"/>
            </a:br>
            <a:r>
              <a:rPr lang="en-US" dirty="0"/>
              <a:t>Consent Order</a:t>
            </a:r>
          </a:p>
        </p:txBody>
      </p:sp>
      <p:sp>
        <p:nvSpPr>
          <p:cNvPr id="3" name="Content Placeholder 2">
            <a:extLst>
              <a:ext uri="{FF2B5EF4-FFF2-40B4-BE49-F238E27FC236}">
                <a16:creationId xmlns:a16="http://schemas.microsoft.com/office/drawing/2014/main" id="{30CF5F84-6EDF-A741-99BF-54F147986BB4}"/>
              </a:ext>
            </a:extLst>
          </p:cNvPr>
          <p:cNvSpPr>
            <a:spLocks noGrp="1"/>
          </p:cNvSpPr>
          <p:nvPr>
            <p:ph idx="1"/>
          </p:nvPr>
        </p:nvSpPr>
        <p:spPr/>
        <p:txBody>
          <a:bodyPr>
            <a:normAutofit fontScale="92500" lnSpcReduction="20000"/>
          </a:bodyPr>
          <a:lstStyle/>
          <a:p>
            <a:r>
              <a:rPr lang="en-US" dirty="0"/>
              <a:t>What’s a consent order? </a:t>
            </a:r>
          </a:p>
          <a:p>
            <a:r>
              <a:rPr lang="en-US" dirty="0"/>
              <a:t>What was the alleged bad behavior? </a:t>
            </a:r>
          </a:p>
          <a:p>
            <a:pPr lvl="1"/>
            <a:r>
              <a:rPr lang="en-US" dirty="0"/>
              <a:t>RBS Citizens resolved “deposit discrepancies”—mismatches between deposit slip and amounts on checks/cash for amounts under $50 in favor of the slip, which often favored the bank. </a:t>
            </a:r>
          </a:p>
          <a:p>
            <a:pPr lvl="1"/>
            <a:r>
              <a:rPr lang="en-US" dirty="0"/>
              <a:t>Consumers </a:t>
            </a:r>
            <a:r>
              <a:rPr lang="en-US" dirty="0" err="1"/>
              <a:t>undercredited</a:t>
            </a:r>
            <a:r>
              <a:rPr lang="en-US" dirty="0"/>
              <a:t> by $12.3M over 2008-2013 period. </a:t>
            </a:r>
          </a:p>
          <a:p>
            <a:r>
              <a:rPr lang="en-US" dirty="0"/>
              <a:t>Substantial injury?  </a:t>
            </a:r>
          </a:p>
          <a:p>
            <a:pPr lvl="1"/>
            <a:r>
              <a:rPr lang="en-US" dirty="0"/>
              <a:t>Small harm, but to many consumers</a:t>
            </a:r>
          </a:p>
          <a:p>
            <a:r>
              <a:rPr lang="en-US" dirty="0"/>
              <a:t>Not reasonably avoidable?</a:t>
            </a:r>
          </a:p>
          <a:p>
            <a:pPr lvl="1"/>
            <a:r>
              <a:rPr lang="en-US" dirty="0"/>
              <a:t>How could a consumer avoid this?</a:t>
            </a:r>
          </a:p>
          <a:p>
            <a:r>
              <a:rPr lang="en-US" dirty="0"/>
              <a:t>Benefit to consumers/competition?</a:t>
            </a:r>
          </a:p>
          <a:p>
            <a:pPr lvl="1"/>
            <a:r>
              <a:rPr lang="en-US" dirty="0"/>
              <a:t>What about consumers who came out ahead?  What if more of them came out ahead?  </a:t>
            </a:r>
          </a:p>
          <a:p>
            <a:pPr lvl="1"/>
            <a:r>
              <a:rPr lang="en-US" dirty="0"/>
              <a:t>Can you know, ex ante, which group you’ll be in?  </a:t>
            </a:r>
          </a:p>
          <a:p>
            <a:r>
              <a:rPr lang="en-US" dirty="0"/>
              <a:t>Remedy?</a:t>
            </a:r>
          </a:p>
          <a:p>
            <a:pPr lvl="1"/>
            <a:r>
              <a:rPr lang="en-US" dirty="0"/>
              <a:t>$11M in restitution and $7.5M in civil monetary penalties.</a:t>
            </a:r>
          </a:p>
        </p:txBody>
      </p:sp>
    </p:spTree>
    <p:extLst>
      <p:ext uri="{BB962C8B-B14F-4D97-AF65-F5344CB8AC3E}">
        <p14:creationId xmlns:p14="http://schemas.microsoft.com/office/powerpoint/2010/main" val="123221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E860-BF14-4FB8-A99E-2E0130DEAE8C}"/>
              </a:ext>
            </a:extLst>
          </p:cNvPr>
          <p:cNvSpPr>
            <a:spLocks noGrp="1"/>
          </p:cNvSpPr>
          <p:nvPr>
            <p:ph type="title"/>
          </p:nvPr>
        </p:nvSpPr>
        <p:spPr/>
        <p:txBody>
          <a:bodyPr/>
          <a:lstStyle/>
          <a:p>
            <a:r>
              <a:rPr lang="en-US" dirty="0"/>
              <a:t>Wells Fargo</a:t>
            </a:r>
          </a:p>
        </p:txBody>
      </p:sp>
      <p:sp>
        <p:nvSpPr>
          <p:cNvPr id="3" name="Content Placeholder 2">
            <a:extLst>
              <a:ext uri="{FF2B5EF4-FFF2-40B4-BE49-F238E27FC236}">
                <a16:creationId xmlns:a16="http://schemas.microsoft.com/office/drawing/2014/main" id="{6970EE03-101E-4D7B-B185-C14ACB511A5B}"/>
              </a:ext>
            </a:extLst>
          </p:cNvPr>
          <p:cNvSpPr>
            <a:spLocks noGrp="1"/>
          </p:cNvSpPr>
          <p:nvPr>
            <p:ph idx="1"/>
          </p:nvPr>
        </p:nvSpPr>
        <p:spPr/>
        <p:txBody>
          <a:bodyPr/>
          <a:lstStyle/>
          <a:p>
            <a:r>
              <a:rPr lang="en-US" dirty="0"/>
              <a:t>Well known case</a:t>
            </a:r>
          </a:p>
          <a:p>
            <a:r>
              <a:rPr lang="en-US" dirty="0"/>
              <a:t>Opened accounts without customer knowledge or permission, then charged fees for failure to keep minimum balance!</a:t>
            </a:r>
          </a:p>
          <a:p>
            <a:r>
              <a:rPr lang="en-US" dirty="0"/>
              <a:t>Unauthorized credit card applications/accounts</a:t>
            </a:r>
          </a:p>
          <a:p>
            <a:r>
              <a:rPr lang="en-US" dirty="0"/>
              <a:t>“Unfair”?</a:t>
            </a:r>
          </a:p>
        </p:txBody>
      </p:sp>
    </p:spTree>
    <p:extLst>
      <p:ext uri="{BB962C8B-B14F-4D97-AF65-F5344CB8AC3E}">
        <p14:creationId xmlns:p14="http://schemas.microsoft.com/office/powerpoint/2010/main" val="282100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7EB9B-4F41-49A2-AD2B-63330AFAB22D}"/>
              </a:ext>
            </a:extLst>
          </p:cNvPr>
          <p:cNvSpPr>
            <a:spLocks noGrp="1"/>
          </p:cNvSpPr>
          <p:nvPr>
            <p:ph type="title"/>
          </p:nvPr>
        </p:nvSpPr>
        <p:spPr/>
        <p:txBody>
          <a:bodyPr/>
          <a:lstStyle/>
          <a:p>
            <a:r>
              <a:rPr lang="en-US" dirty="0"/>
              <a:t>Deception (p. 182)</a:t>
            </a:r>
          </a:p>
        </p:txBody>
      </p:sp>
      <p:sp>
        <p:nvSpPr>
          <p:cNvPr id="3" name="Content Placeholder 2">
            <a:extLst>
              <a:ext uri="{FF2B5EF4-FFF2-40B4-BE49-F238E27FC236}">
                <a16:creationId xmlns:a16="http://schemas.microsoft.com/office/drawing/2014/main" id="{0CA12C23-1B27-4BC7-823C-A1F7B2FBADF6}"/>
              </a:ext>
            </a:extLst>
          </p:cNvPr>
          <p:cNvSpPr>
            <a:spLocks noGrp="1"/>
          </p:cNvSpPr>
          <p:nvPr>
            <p:ph idx="1"/>
          </p:nvPr>
        </p:nvSpPr>
        <p:spPr>
          <a:xfrm>
            <a:off x="457200" y="1652027"/>
            <a:ext cx="8229600" cy="4629709"/>
          </a:xfrm>
        </p:spPr>
        <p:txBody>
          <a:bodyPr/>
          <a:lstStyle/>
          <a:p>
            <a:r>
              <a:rPr lang="en-US" dirty="0"/>
              <a:t>A representation, omission, act, or practice:</a:t>
            </a:r>
          </a:p>
          <a:p>
            <a:pPr lvl="1"/>
            <a:r>
              <a:rPr lang="en-US" dirty="0"/>
              <a:t>The representation, omission, act, or practice misleads or is likely to mislead the consumer</a:t>
            </a:r>
          </a:p>
          <a:p>
            <a:pPr lvl="1"/>
            <a:r>
              <a:rPr lang="en-US" dirty="0"/>
              <a:t>The consumer’s interpretation of the representation, omission, act, or practice is reasonable under the circumstances; and,</a:t>
            </a:r>
          </a:p>
          <a:p>
            <a:pPr lvl="1"/>
            <a:r>
              <a:rPr lang="en-US" dirty="0"/>
              <a:t>The misleading representation, omission, act, or practice is material.</a:t>
            </a:r>
          </a:p>
          <a:p>
            <a:r>
              <a:rPr lang="en-US" dirty="0"/>
              <a:t>“Material”: </a:t>
            </a:r>
          </a:p>
          <a:p>
            <a:pPr lvl="1"/>
            <a:r>
              <a:rPr lang="en-US" dirty="0"/>
              <a:t>“if it is likely to affect a consumer’s choice of, or conduct regarding the product or service.”</a:t>
            </a:r>
          </a:p>
          <a:p>
            <a:pPr lvl="1"/>
            <a:r>
              <a:rPr lang="en-US" dirty="0"/>
              <a:t>Actual harm not required: injury inferred from materiality (different choice)</a:t>
            </a:r>
          </a:p>
          <a:p>
            <a:r>
              <a:rPr lang="en-US" dirty="0"/>
              <a:t>“Deception… involves a material representation, omission, or practice that is likely to mislead a reasonable consumer.”</a:t>
            </a:r>
          </a:p>
          <a:p>
            <a:r>
              <a:rPr lang="en-US" dirty="0"/>
              <a:t>Deception does not require intent (“scienter”): tracks contract law (vs tort)</a:t>
            </a:r>
          </a:p>
          <a:p>
            <a:pPr lvl="1"/>
            <a:r>
              <a:rPr lang="en-US" dirty="0"/>
              <a:t>Look at impact on consumer not intent of provider</a:t>
            </a:r>
          </a:p>
          <a:p>
            <a:pPr lvl="1"/>
            <a:r>
              <a:rPr lang="en-US" dirty="0"/>
              <a:t>A statement could be true but misleading (in context)</a:t>
            </a:r>
          </a:p>
          <a:p>
            <a:endParaRPr lang="en-US" dirty="0"/>
          </a:p>
          <a:p>
            <a:endParaRPr lang="en-US" dirty="0"/>
          </a:p>
        </p:txBody>
      </p:sp>
    </p:spTree>
    <p:extLst>
      <p:ext uri="{BB962C8B-B14F-4D97-AF65-F5344CB8AC3E}">
        <p14:creationId xmlns:p14="http://schemas.microsoft.com/office/powerpoint/2010/main" val="198804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C8A3-DE3F-7F48-8637-40ED60DB45D8}"/>
              </a:ext>
            </a:extLst>
          </p:cNvPr>
          <p:cNvSpPr>
            <a:spLocks noGrp="1"/>
          </p:cNvSpPr>
          <p:nvPr>
            <p:ph type="title"/>
          </p:nvPr>
        </p:nvSpPr>
        <p:spPr/>
        <p:txBody>
          <a:bodyPr/>
          <a:lstStyle/>
          <a:p>
            <a:r>
              <a:rPr lang="en-US" dirty="0"/>
              <a:t>Deceptive-In re </a:t>
            </a:r>
            <a:r>
              <a:rPr lang="en-US" dirty="0" err="1"/>
              <a:t>Dwolla</a:t>
            </a:r>
            <a:r>
              <a:rPr lang="en-US" dirty="0"/>
              <a:t>, Inc. Consent Order</a:t>
            </a:r>
          </a:p>
        </p:txBody>
      </p:sp>
      <p:sp>
        <p:nvSpPr>
          <p:cNvPr id="3" name="Content Placeholder 2">
            <a:extLst>
              <a:ext uri="{FF2B5EF4-FFF2-40B4-BE49-F238E27FC236}">
                <a16:creationId xmlns:a16="http://schemas.microsoft.com/office/drawing/2014/main" id="{745EEA8E-8493-084C-B35C-E287645B0197}"/>
              </a:ext>
            </a:extLst>
          </p:cNvPr>
          <p:cNvSpPr>
            <a:spLocks noGrp="1"/>
          </p:cNvSpPr>
          <p:nvPr>
            <p:ph idx="1"/>
          </p:nvPr>
        </p:nvSpPr>
        <p:spPr>
          <a:noFill/>
        </p:spPr>
        <p:txBody>
          <a:bodyPr/>
          <a:lstStyle/>
          <a:p>
            <a:r>
              <a:rPr lang="en-US" dirty="0" err="1"/>
              <a:t>Dwolla</a:t>
            </a:r>
            <a:r>
              <a:rPr lang="en-US" dirty="0"/>
              <a:t> is a Venmo-like payments company. </a:t>
            </a:r>
          </a:p>
          <a:p>
            <a:r>
              <a:rPr lang="en-US" dirty="0"/>
              <a:t>What is the alleged deception?</a:t>
            </a:r>
          </a:p>
          <a:p>
            <a:pPr lvl="1"/>
            <a:r>
              <a:rPr lang="en-US" dirty="0"/>
              <a:t>Falsely represents that its data security practices “exceed industry standards” and that all consumer info is 100% encrypted and stored securely and in compliance with PCI standards. </a:t>
            </a:r>
          </a:p>
          <a:p>
            <a:r>
              <a:rPr lang="en-US" dirty="0"/>
              <a:t>Does it matter if no consumer actually relied on the specific statements?  </a:t>
            </a:r>
          </a:p>
          <a:p>
            <a:pPr lvl="1"/>
            <a:r>
              <a:rPr lang="en-US" dirty="0"/>
              <a:t>No, CFPB only has to show that statements are misleading, material, and that a reasonable consumer </a:t>
            </a:r>
            <a:r>
              <a:rPr lang="en-US" i="1" dirty="0"/>
              <a:t>would rely </a:t>
            </a:r>
            <a:r>
              <a:rPr lang="en-US" dirty="0"/>
              <a:t>on these statements. </a:t>
            </a:r>
          </a:p>
          <a:p>
            <a:pPr lvl="1"/>
            <a:r>
              <a:rPr lang="en-US" dirty="0"/>
              <a:t>Are statements about payments data security always material? </a:t>
            </a:r>
          </a:p>
          <a:p>
            <a:endParaRPr lang="en-US" dirty="0"/>
          </a:p>
        </p:txBody>
      </p:sp>
    </p:spTree>
    <p:extLst>
      <p:ext uri="{BB962C8B-B14F-4D97-AF65-F5344CB8AC3E}">
        <p14:creationId xmlns:p14="http://schemas.microsoft.com/office/powerpoint/2010/main" val="244199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1F7B-0C57-453D-9DB3-BD10CC9B42F1}"/>
              </a:ext>
            </a:extLst>
          </p:cNvPr>
          <p:cNvSpPr>
            <a:spLocks noGrp="1"/>
          </p:cNvSpPr>
          <p:nvPr>
            <p:ph type="title"/>
          </p:nvPr>
        </p:nvSpPr>
        <p:spPr/>
        <p:txBody>
          <a:bodyPr/>
          <a:lstStyle/>
          <a:p>
            <a:r>
              <a:rPr lang="en-US" dirty="0"/>
              <a:t>Discover</a:t>
            </a:r>
          </a:p>
        </p:txBody>
      </p:sp>
      <p:sp>
        <p:nvSpPr>
          <p:cNvPr id="3" name="Content Placeholder 2">
            <a:extLst>
              <a:ext uri="{FF2B5EF4-FFF2-40B4-BE49-F238E27FC236}">
                <a16:creationId xmlns:a16="http://schemas.microsoft.com/office/drawing/2014/main" id="{077758A2-9134-40B8-BA85-00FC65AC7A04}"/>
              </a:ext>
            </a:extLst>
          </p:cNvPr>
          <p:cNvSpPr>
            <a:spLocks noGrp="1"/>
          </p:cNvSpPr>
          <p:nvPr>
            <p:ph idx="1"/>
          </p:nvPr>
        </p:nvSpPr>
        <p:spPr/>
        <p:txBody>
          <a:bodyPr/>
          <a:lstStyle/>
          <a:p>
            <a:r>
              <a:rPr lang="en-US" dirty="0"/>
              <a:t>Add-On Services</a:t>
            </a:r>
          </a:p>
          <a:p>
            <a:r>
              <a:rPr lang="en-US" dirty="0"/>
              <a:t>Credit insurance-type products</a:t>
            </a:r>
          </a:p>
          <a:p>
            <a:r>
              <a:rPr lang="en-US" dirty="0"/>
              <a:t>What did Discover do?</a:t>
            </a:r>
          </a:p>
        </p:txBody>
      </p:sp>
    </p:spTree>
    <p:extLst>
      <p:ext uri="{BB962C8B-B14F-4D97-AF65-F5344CB8AC3E}">
        <p14:creationId xmlns:p14="http://schemas.microsoft.com/office/powerpoint/2010/main" val="2913154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C2F4-CB70-42F6-935D-4F6A36C68EF1}"/>
              </a:ext>
            </a:extLst>
          </p:cNvPr>
          <p:cNvSpPr>
            <a:spLocks noGrp="1"/>
          </p:cNvSpPr>
          <p:nvPr>
            <p:ph type="title"/>
          </p:nvPr>
        </p:nvSpPr>
        <p:spPr/>
        <p:txBody>
          <a:bodyPr/>
          <a:lstStyle/>
          <a:p>
            <a:r>
              <a:rPr lang="en-US" dirty="0"/>
              <a:t>Problem 10.1: Deception</a:t>
            </a:r>
          </a:p>
        </p:txBody>
      </p:sp>
      <p:sp>
        <p:nvSpPr>
          <p:cNvPr id="3" name="Content Placeholder 2">
            <a:extLst>
              <a:ext uri="{FF2B5EF4-FFF2-40B4-BE49-F238E27FC236}">
                <a16:creationId xmlns:a16="http://schemas.microsoft.com/office/drawing/2014/main" id="{A0E261C0-E37B-4D83-9566-49A2DB7127B2}"/>
              </a:ext>
            </a:extLst>
          </p:cNvPr>
          <p:cNvSpPr>
            <a:spLocks noGrp="1"/>
          </p:cNvSpPr>
          <p:nvPr>
            <p:ph idx="1"/>
          </p:nvPr>
        </p:nvSpPr>
        <p:spPr>
          <a:xfrm>
            <a:off x="381000" y="1643063"/>
            <a:ext cx="8229600" cy="4605337"/>
          </a:xfrm>
        </p:spPr>
        <p:txBody>
          <a:bodyPr/>
          <a:lstStyle/>
          <a:p>
            <a:r>
              <a:rPr lang="en-US" dirty="0"/>
              <a:t>Threshold Jurisdiction Issue for Auto Dealers</a:t>
            </a:r>
          </a:p>
          <a:p>
            <a:r>
              <a:rPr lang="en-US" dirty="0"/>
              <a:t>12 USC 5519: Exclusion for Auto Dealers</a:t>
            </a:r>
          </a:p>
          <a:p>
            <a:r>
              <a:rPr lang="en-US" dirty="0"/>
              <a:t>12 USC 5481(26): Service Provider—</a:t>
            </a:r>
            <a:r>
              <a:rPr lang="en-US" dirty="0" err="1"/>
              <a:t>Slaab</a:t>
            </a:r>
            <a:endParaRPr lang="en-US" dirty="0"/>
          </a:p>
          <a:p>
            <a:pPr lvl="1"/>
            <a:r>
              <a:rPr lang="en-US" dirty="0" err="1"/>
              <a:t>Slaab</a:t>
            </a:r>
            <a:r>
              <a:rPr lang="en-US" dirty="0"/>
              <a:t> doesn’t make leases: markets on behalf of independent dealers which then assign leases to </a:t>
            </a:r>
            <a:r>
              <a:rPr lang="en-US" dirty="0" err="1"/>
              <a:t>Slaab</a:t>
            </a:r>
            <a:endParaRPr lang="en-US" dirty="0"/>
          </a:p>
          <a:p>
            <a:pPr lvl="1"/>
            <a:r>
              <a:rPr lang="en-US" dirty="0"/>
              <a:t>Dealers are “covered persons” under 5481(15)(A)(ii) (because leases re equivalent of purchase finance arrangements) but dealers outside CFPB jurisdiction under 5519.</a:t>
            </a:r>
          </a:p>
          <a:p>
            <a:r>
              <a:rPr lang="en-US" dirty="0" err="1"/>
              <a:t>Slaab</a:t>
            </a:r>
            <a:r>
              <a:rPr lang="en-US" dirty="0"/>
              <a:t>: </a:t>
            </a:r>
            <a:r>
              <a:rPr lang="en-US" dirty="0" err="1"/>
              <a:t>Slaab</a:t>
            </a:r>
            <a:r>
              <a:rPr lang="en-US" dirty="0"/>
              <a:t> </a:t>
            </a:r>
            <a:r>
              <a:rPr lang="en-US" i="1" dirty="0"/>
              <a:t>not</a:t>
            </a:r>
            <a:r>
              <a:rPr lang="en-US" dirty="0"/>
              <a:t> a covered person because doesn’t extend leases just purchases them—purchasers of leases not included in 5481(15)(A)(ii) unlike 5481(15)(A)(</a:t>
            </a:r>
            <a:r>
              <a:rPr lang="en-US" dirty="0" err="1"/>
              <a:t>i</a:t>
            </a:r>
            <a:r>
              <a:rPr lang="en-US" dirty="0"/>
              <a:t>) which covers purchasers of credit</a:t>
            </a:r>
          </a:p>
          <a:p>
            <a:r>
              <a:rPr lang="en-US" dirty="0"/>
              <a:t>But still “covered person” under 5519</a:t>
            </a:r>
          </a:p>
          <a:p>
            <a:r>
              <a:rPr lang="en-US" dirty="0"/>
              <a:t>5481(26): So can be a “service provider” to the dealers because provide material service to covered persons—designs and markets leases</a:t>
            </a:r>
          </a:p>
          <a:p>
            <a:pPr lvl="1"/>
            <a:r>
              <a:rPr lang="en-US" i="1" dirty="0"/>
              <a:t>See</a:t>
            </a:r>
            <a:r>
              <a:rPr lang="en-US" dirty="0"/>
              <a:t> RBS Citizens Financial: holding company is service provider to bank</a:t>
            </a:r>
          </a:p>
          <a:p>
            <a:pPr lvl="1"/>
            <a:endParaRPr lang="en-US" dirty="0"/>
          </a:p>
        </p:txBody>
      </p:sp>
    </p:spTree>
    <p:extLst>
      <p:ext uri="{BB962C8B-B14F-4D97-AF65-F5344CB8AC3E}">
        <p14:creationId xmlns:p14="http://schemas.microsoft.com/office/powerpoint/2010/main" val="3777681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6285-58BE-462D-A7C8-EC207D0E5385}"/>
              </a:ext>
            </a:extLst>
          </p:cNvPr>
          <p:cNvSpPr>
            <a:spLocks noGrp="1"/>
          </p:cNvSpPr>
          <p:nvPr>
            <p:ph type="title"/>
          </p:nvPr>
        </p:nvSpPr>
        <p:spPr/>
        <p:txBody>
          <a:bodyPr/>
          <a:lstStyle/>
          <a:p>
            <a:r>
              <a:rPr lang="en-US" dirty="0"/>
              <a:t>Problem 10.1</a:t>
            </a:r>
          </a:p>
        </p:txBody>
      </p:sp>
      <p:sp>
        <p:nvSpPr>
          <p:cNvPr id="3" name="Content Placeholder 2">
            <a:extLst>
              <a:ext uri="{FF2B5EF4-FFF2-40B4-BE49-F238E27FC236}">
                <a16:creationId xmlns:a16="http://schemas.microsoft.com/office/drawing/2014/main" id="{736C6F37-005E-46DA-9E0C-433BCA422B09}"/>
              </a:ext>
            </a:extLst>
          </p:cNvPr>
          <p:cNvSpPr>
            <a:spLocks noGrp="1"/>
          </p:cNvSpPr>
          <p:nvPr>
            <p:ph idx="1"/>
          </p:nvPr>
        </p:nvSpPr>
        <p:spPr>
          <a:xfrm>
            <a:off x="381000" y="1752600"/>
            <a:ext cx="8305800" cy="4343400"/>
          </a:xfrm>
        </p:spPr>
        <p:txBody>
          <a:bodyPr/>
          <a:lstStyle/>
          <a:p>
            <a:r>
              <a:rPr lang="en-US" dirty="0"/>
              <a:t>Deception:</a:t>
            </a:r>
          </a:p>
          <a:p>
            <a:pPr lvl="1"/>
            <a:r>
              <a:rPr lang="en-US" dirty="0"/>
              <a:t>Representation or omission likely to mislead</a:t>
            </a:r>
          </a:p>
          <a:p>
            <a:pPr lvl="1"/>
            <a:r>
              <a:rPr lang="en-US" dirty="0"/>
              <a:t>Reasonable consumer</a:t>
            </a:r>
          </a:p>
          <a:p>
            <a:pPr lvl="1"/>
            <a:r>
              <a:rPr lang="en-US" dirty="0"/>
              <a:t>Material: likely to affect consumer’s choice</a:t>
            </a:r>
          </a:p>
          <a:p>
            <a:r>
              <a:rPr lang="en-US" dirty="0"/>
              <a:t>“No money down”</a:t>
            </a:r>
          </a:p>
          <a:p>
            <a:r>
              <a:rPr lang="en-US" dirty="0"/>
              <a:t>Small print disclosure:</a:t>
            </a:r>
          </a:p>
          <a:p>
            <a:r>
              <a:rPr lang="en-US" dirty="0"/>
              <a:t>Disclosure at lease signing: Does corrective disclosure cure?</a:t>
            </a:r>
          </a:p>
          <a:p>
            <a:r>
              <a:rPr lang="en-US" dirty="0"/>
              <a:t>Does scienter/intent or consumer showing reliance matter?</a:t>
            </a:r>
          </a:p>
          <a:p>
            <a:r>
              <a:rPr lang="en-US" dirty="0"/>
              <a:t>Does Compliance with Regulation M protect </a:t>
            </a:r>
            <a:r>
              <a:rPr lang="en-US" dirty="0" err="1"/>
              <a:t>Slaab</a:t>
            </a:r>
            <a:r>
              <a:rPr lang="en-US" dirty="0"/>
              <a:t>?</a:t>
            </a:r>
          </a:p>
          <a:p>
            <a:endParaRPr lang="en-US" dirty="0"/>
          </a:p>
        </p:txBody>
      </p:sp>
    </p:spTree>
    <p:extLst>
      <p:ext uri="{BB962C8B-B14F-4D97-AF65-F5344CB8AC3E}">
        <p14:creationId xmlns:p14="http://schemas.microsoft.com/office/powerpoint/2010/main" val="886135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EEFB-C214-4C3D-BF81-9DE16D64DF8D}"/>
              </a:ext>
            </a:extLst>
          </p:cNvPr>
          <p:cNvSpPr>
            <a:spLocks noGrp="1"/>
          </p:cNvSpPr>
          <p:nvPr>
            <p:ph type="title"/>
          </p:nvPr>
        </p:nvSpPr>
        <p:spPr/>
        <p:txBody>
          <a:bodyPr/>
          <a:lstStyle/>
          <a:p>
            <a:r>
              <a:rPr lang="en-US" dirty="0"/>
              <a:t>Problem 10.1</a:t>
            </a:r>
          </a:p>
        </p:txBody>
      </p:sp>
      <p:sp>
        <p:nvSpPr>
          <p:cNvPr id="3" name="Content Placeholder 2">
            <a:extLst>
              <a:ext uri="{FF2B5EF4-FFF2-40B4-BE49-F238E27FC236}">
                <a16:creationId xmlns:a16="http://schemas.microsoft.com/office/drawing/2014/main" id="{BDF9BE94-6EFB-42D0-8F13-1ACA220CB933}"/>
              </a:ext>
            </a:extLst>
          </p:cNvPr>
          <p:cNvSpPr>
            <a:spLocks noGrp="1"/>
          </p:cNvSpPr>
          <p:nvPr>
            <p:ph idx="1"/>
          </p:nvPr>
        </p:nvSpPr>
        <p:spPr>
          <a:xfrm>
            <a:off x="381000" y="1676400"/>
            <a:ext cx="8229600" cy="4419600"/>
          </a:xfrm>
        </p:spPr>
        <p:txBody>
          <a:bodyPr/>
          <a:lstStyle/>
          <a:p>
            <a:r>
              <a:rPr lang="en-US" dirty="0"/>
              <a:t>Deception:</a:t>
            </a:r>
          </a:p>
          <a:p>
            <a:pPr lvl="1"/>
            <a:r>
              <a:rPr lang="en-US" dirty="0"/>
              <a:t>Representation or omission likely to mislead</a:t>
            </a:r>
          </a:p>
          <a:p>
            <a:pPr lvl="1"/>
            <a:r>
              <a:rPr lang="en-US" dirty="0"/>
              <a:t>Reasonable consumer</a:t>
            </a:r>
          </a:p>
          <a:p>
            <a:pPr lvl="1"/>
            <a:r>
              <a:rPr lang="en-US" dirty="0"/>
              <a:t>Material: likely to affect consumer’s choice</a:t>
            </a:r>
          </a:p>
          <a:p>
            <a:r>
              <a:rPr lang="en-US" dirty="0"/>
              <a:t>“No money down”: </a:t>
            </a:r>
            <a:r>
              <a:rPr lang="en-US" b="1" i="1" dirty="0"/>
              <a:t>Yes, would likely mislead reasonable consumer to believe would not have to put any money down and would only owe monthly payment when actually will owe $1000</a:t>
            </a:r>
          </a:p>
          <a:p>
            <a:r>
              <a:rPr lang="en-US" b="1" i="1" dirty="0"/>
              <a:t>Goes to price so inherently material</a:t>
            </a:r>
          </a:p>
          <a:p>
            <a:r>
              <a:rPr lang="en-US" b="1" i="1" dirty="0"/>
              <a:t>Small print on commercial doesn’t cure it</a:t>
            </a:r>
            <a:endParaRPr lang="en-US" dirty="0"/>
          </a:p>
          <a:p>
            <a:r>
              <a:rPr lang="en-US" dirty="0"/>
              <a:t>Disclosure at lease signing: Does corrective disclosure cure? </a:t>
            </a:r>
            <a:r>
              <a:rPr lang="en-US" b="1" i="1" dirty="0"/>
              <a:t>No, the deception occurred when consumers acted on the initial deception and it affected choice</a:t>
            </a:r>
            <a:endParaRPr lang="en-US" dirty="0"/>
          </a:p>
          <a:p>
            <a:r>
              <a:rPr lang="en-US" dirty="0"/>
              <a:t>Does scienter/intent or consumer showing reliance matter? </a:t>
            </a:r>
            <a:r>
              <a:rPr lang="en-US" b="1" i="1" dirty="0"/>
              <a:t>No. Just materiality</a:t>
            </a:r>
          </a:p>
          <a:p>
            <a:r>
              <a:rPr lang="en-US" dirty="0"/>
              <a:t>Regulation M: </a:t>
            </a:r>
            <a:r>
              <a:rPr lang="en-US" b="1" i="1" dirty="0"/>
              <a:t>No, compliance with statutory requirement is not a UDAAP Defense</a:t>
            </a:r>
            <a:endParaRPr lang="en-US" dirty="0"/>
          </a:p>
          <a:p>
            <a:endParaRPr lang="en-US" dirty="0"/>
          </a:p>
        </p:txBody>
      </p:sp>
    </p:spTree>
    <p:extLst>
      <p:ext uri="{BB962C8B-B14F-4D97-AF65-F5344CB8AC3E}">
        <p14:creationId xmlns:p14="http://schemas.microsoft.com/office/powerpoint/2010/main" val="430504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1FCCC-EEBE-4247-9FDD-A68BB2968E5F}"/>
              </a:ext>
            </a:extLst>
          </p:cNvPr>
          <p:cNvSpPr>
            <a:spLocks noGrp="1"/>
          </p:cNvSpPr>
          <p:nvPr>
            <p:ph type="title"/>
          </p:nvPr>
        </p:nvSpPr>
        <p:spPr/>
        <p:txBody>
          <a:bodyPr/>
          <a:lstStyle/>
          <a:p>
            <a:r>
              <a:rPr lang="en-US" dirty="0"/>
              <a:t>Problem 10.2: Unfairness</a:t>
            </a:r>
          </a:p>
        </p:txBody>
      </p:sp>
      <p:sp>
        <p:nvSpPr>
          <p:cNvPr id="3" name="Content Placeholder 2">
            <a:extLst>
              <a:ext uri="{FF2B5EF4-FFF2-40B4-BE49-F238E27FC236}">
                <a16:creationId xmlns:a16="http://schemas.microsoft.com/office/drawing/2014/main" id="{E41284C3-6C94-4EFC-9824-9D27B3ABAE8B}"/>
              </a:ext>
            </a:extLst>
          </p:cNvPr>
          <p:cNvSpPr>
            <a:spLocks noGrp="1"/>
          </p:cNvSpPr>
          <p:nvPr>
            <p:ph idx="1"/>
          </p:nvPr>
        </p:nvSpPr>
        <p:spPr/>
        <p:txBody>
          <a:bodyPr/>
          <a:lstStyle/>
          <a:p>
            <a:r>
              <a:rPr lang="en-US" dirty="0"/>
              <a:t>12 USC 5531(c)</a:t>
            </a:r>
          </a:p>
          <a:p>
            <a:r>
              <a:rPr lang="en-US" dirty="0"/>
              <a:t>Unfairness</a:t>
            </a:r>
          </a:p>
          <a:p>
            <a:pPr lvl="1"/>
            <a:r>
              <a:rPr lang="en-US" dirty="0"/>
              <a:t>Substantial consumer harm</a:t>
            </a:r>
          </a:p>
          <a:p>
            <a:pPr lvl="1"/>
            <a:r>
              <a:rPr lang="en-US" dirty="0"/>
              <a:t>Harm not reasonably avoidable by the consumer: compare </a:t>
            </a:r>
            <a:r>
              <a:rPr lang="en-US" i="1" dirty="0"/>
              <a:t>Wells Fargo</a:t>
            </a:r>
            <a:endParaRPr lang="en-US" dirty="0"/>
          </a:p>
          <a:p>
            <a:pPr lvl="1"/>
            <a:r>
              <a:rPr lang="en-US" dirty="0"/>
              <a:t>Harm is not outweighed by benefits to consumer or competition</a:t>
            </a:r>
          </a:p>
          <a:p>
            <a:r>
              <a:rPr lang="en-US" dirty="0"/>
              <a:t>Substantial harm? </a:t>
            </a:r>
          </a:p>
          <a:p>
            <a:pPr lvl="1"/>
            <a:r>
              <a:rPr lang="en-US" dirty="0"/>
              <a:t>Overpriced junky car ($8k resold for $3k)</a:t>
            </a:r>
          </a:p>
          <a:p>
            <a:pPr lvl="1"/>
            <a:r>
              <a:rPr lang="en-US" dirty="0"/>
              <a:t>High rate of default</a:t>
            </a:r>
          </a:p>
          <a:p>
            <a:pPr lvl="1"/>
            <a:r>
              <a:rPr lang="en-US" dirty="0"/>
              <a:t>Loan exceeds realistic life of car absent substantial repairs</a:t>
            </a:r>
          </a:p>
          <a:p>
            <a:r>
              <a:rPr lang="en-US" dirty="0"/>
              <a:t>Reasonably avoidable? Probably other car dealers but similar</a:t>
            </a:r>
          </a:p>
          <a:p>
            <a:r>
              <a:rPr lang="en-US" dirty="0"/>
              <a:t>Consumer Harm Outweighed by benefits:</a:t>
            </a:r>
          </a:p>
          <a:p>
            <a:pPr lvl="1"/>
            <a:r>
              <a:rPr lang="en-US" dirty="0"/>
              <a:t>Difficulty of Cost-Benefit analysis</a:t>
            </a:r>
          </a:p>
          <a:p>
            <a:pPr lvl="1"/>
            <a:r>
              <a:rPr lang="en-US" dirty="0"/>
              <a:t>What is harm to her and others if they can’t buy cars?</a:t>
            </a:r>
          </a:p>
          <a:p>
            <a:r>
              <a:rPr lang="en-US" dirty="0"/>
              <a:t>¼ default, ¾ don’t: How do we compare?</a:t>
            </a:r>
          </a:p>
        </p:txBody>
      </p:sp>
    </p:spTree>
    <p:extLst>
      <p:ext uri="{BB962C8B-B14F-4D97-AF65-F5344CB8AC3E}">
        <p14:creationId xmlns:p14="http://schemas.microsoft.com/office/powerpoint/2010/main" val="3159053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5319-CA9E-4B82-96EB-58383C11D0D1}"/>
              </a:ext>
            </a:extLst>
          </p:cNvPr>
          <p:cNvSpPr>
            <a:spLocks noGrp="1"/>
          </p:cNvSpPr>
          <p:nvPr>
            <p:ph type="title"/>
          </p:nvPr>
        </p:nvSpPr>
        <p:spPr/>
        <p:txBody>
          <a:bodyPr/>
          <a:lstStyle/>
          <a:p>
            <a:r>
              <a:rPr lang="en-US" dirty="0"/>
              <a:t>Problem 10.3.a: Unfairness</a:t>
            </a:r>
          </a:p>
        </p:txBody>
      </p:sp>
      <p:sp>
        <p:nvSpPr>
          <p:cNvPr id="3" name="Content Placeholder 2">
            <a:extLst>
              <a:ext uri="{FF2B5EF4-FFF2-40B4-BE49-F238E27FC236}">
                <a16:creationId xmlns:a16="http://schemas.microsoft.com/office/drawing/2014/main" id="{A7ADA375-22E9-4394-B747-33E39E17F51D}"/>
              </a:ext>
            </a:extLst>
          </p:cNvPr>
          <p:cNvSpPr>
            <a:spLocks noGrp="1"/>
          </p:cNvSpPr>
          <p:nvPr>
            <p:ph idx="1"/>
          </p:nvPr>
        </p:nvSpPr>
        <p:spPr>
          <a:xfrm>
            <a:off x="381000" y="1752600"/>
            <a:ext cx="8153400" cy="4343400"/>
          </a:xfrm>
        </p:spPr>
        <p:txBody>
          <a:bodyPr/>
          <a:lstStyle/>
          <a:p>
            <a:r>
              <a:rPr lang="en-US" dirty="0"/>
              <a:t>Unfairness</a:t>
            </a:r>
          </a:p>
          <a:p>
            <a:pPr lvl="1"/>
            <a:r>
              <a:rPr lang="en-US" dirty="0"/>
              <a:t>Substantial consumer harm</a:t>
            </a:r>
          </a:p>
          <a:p>
            <a:pPr lvl="1"/>
            <a:r>
              <a:rPr lang="en-US" dirty="0"/>
              <a:t>Harm not reasonably avoidable by the consumer: compare </a:t>
            </a:r>
            <a:r>
              <a:rPr lang="en-US" i="1" dirty="0"/>
              <a:t>Wells Fargo</a:t>
            </a:r>
            <a:endParaRPr lang="en-US" dirty="0"/>
          </a:p>
          <a:p>
            <a:pPr lvl="1"/>
            <a:r>
              <a:rPr lang="en-US" dirty="0"/>
              <a:t>Harm is not outweighed by benefits to consumer or competition</a:t>
            </a:r>
          </a:p>
          <a:p>
            <a:r>
              <a:rPr lang="en-US" dirty="0"/>
              <a:t>Substantial harm?</a:t>
            </a:r>
          </a:p>
          <a:p>
            <a:pPr lvl="1"/>
            <a:r>
              <a:rPr lang="en-US" dirty="0"/>
              <a:t>Small amounts ($20) that can add up. But “substantial”?</a:t>
            </a:r>
          </a:p>
          <a:p>
            <a:pPr lvl="1"/>
            <a:r>
              <a:rPr lang="en-US" dirty="0"/>
              <a:t>Can we consider </a:t>
            </a:r>
            <a:r>
              <a:rPr lang="en-US" i="1" dirty="0"/>
              <a:t>aggregate</a:t>
            </a:r>
            <a:r>
              <a:rPr lang="en-US" dirty="0"/>
              <a:t> harm across many consumers?</a:t>
            </a:r>
          </a:p>
          <a:p>
            <a:r>
              <a:rPr lang="en-US" dirty="0"/>
              <a:t>Reasonably Avoidable? Can’t they just not overdraft?</a:t>
            </a:r>
          </a:p>
          <a:p>
            <a:pPr lvl="1"/>
            <a:r>
              <a:rPr lang="en-US" dirty="0"/>
              <a:t>Note frequent </a:t>
            </a:r>
            <a:r>
              <a:rPr lang="en-US" dirty="0" err="1"/>
              <a:t>overdrafters</a:t>
            </a:r>
            <a:r>
              <a:rPr lang="en-US" dirty="0"/>
              <a:t> are more likely to be aware than others</a:t>
            </a:r>
          </a:p>
          <a:p>
            <a:r>
              <a:rPr lang="en-US" dirty="0"/>
              <a:t>Benefits&gt;Costs?</a:t>
            </a:r>
          </a:p>
          <a:p>
            <a:pPr lvl="1"/>
            <a:r>
              <a:rPr lang="en-US" dirty="0"/>
              <a:t>Harm to consumers with more overdrafts</a:t>
            </a:r>
          </a:p>
          <a:p>
            <a:pPr lvl="1"/>
            <a:r>
              <a:rPr lang="en-US" dirty="0"/>
              <a:t>Benefits to consumers who want larger payments covered (if more important)</a:t>
            </a:r>
          </a:p>
          <a:p>
            <a:r>
              <a:rPr lang="en-US" dirty="0"/>
              <a:t>10.3.c.: Deceptive?</a:t>
            </a:r>
          </a:p>
        </p:txBody>
      </p:sp>
    </p:spTree>
    <p:extLst>
      <p:ext uri="{BB962C8B-B14F-4D97-AF65-F5344CB8AC3E}">
        <p14:creationId xmlns:p14="http://schemas.microsoft.com/office/powerpoint/2010/main" val="38895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6B36-6770-4C4F-A525-E063774833B2}"/>
              </a:ext>
            </a:extLst>
          </p:cNvPr>
          <p:cNvSpPr>
            <a:spLocks noGrp="1"/>
          </p:cNvSpPr>
          <p:nvPr>
            <p:ph type="title"/>
          </p:nvPr>
        </p:nvSpPr>
        <p:spPr/>
        <p:txBody>
          <a:bodyPr/>
          <a:lstStyle/>
          <a:p>
            <a:r>
              <a:rPr lang="en-US" dirty="0"/>
              <a:t>Dodd-Frank Section 1031 and 1036: UDAAP</a:t>
            </a:r>
          </a:p>
        </p:txBody>
      </p:sp>
      <p:pic>
        <p:nvPicPr>
          <p:cNvPr id="5" name="Content Placeholder 4">
            <a:extLst>
              <a:ext uri="{FF2B5EF4-FFF2-40B4-BE49-F238E27FC236}">
                <a16:creationId xmlns:a16="http://schemas.microsoft.com/office/drawing/2014/main" id="{436D7906-D085-4843-92CE-4CA6F63A93D2}"/>
              </a:ext>
            </a:extLst>
          </p:cNvPr>
          <p:cNvPicPr>
            <a:picLocks noGrp="1" noChangeAspect="1"/>
          </p:cNvPicPr>
          <p:nvPr>
            <p:ph idx="1"/>
          </p:nvPr>
        </p:nvPicPr>
        <p:blipFill>
          <a:blip r:embed="rId2"/>
          <a:stretch>
            <a:fillRect/>
          </a:stretch>
        </p:blipFill>
        <p:spPr>
          <a:xfrm>
            <a:off x="1181100" y="4006191"/>
            <a:ext cx="6781800" cy="2286000"/>
          </a:xfrm>
        </p:spPr>
      </p:pic>
      <p:pic>
        <p:nvPicPr>
          <p:cNvPr id="7" name="Picture 6">
            <a:extLst>
              <a:ext uri="{FF2B5EF4-FFF2-40B4-BE49-F238E27FC236}">
                <a16:creationId xmlns:a16="http://schemas.microsoft.com/office/drawing/2014/main" id="{96C43FD2-312B-414F-BB07-AB87C9BF6C29}"/>
              </a:ext>
            </a:extLst>
          </p:cNvPr>
          <p:cNvPicPr>
            <a:picLocks noChangeAspect="1"/>
          </p:cNvPicPr>
          <p:nvPr/>
        </p:nvPicPr>
        <p:blipFill>
          <a:blip r:embed="rId3"/>
          <a:stretch>
            <a:fillRect/>
          </a:stretch>
        </p:blipFill>
        <p:spPr>
          <a:xfrm>
            <a:off x="990600" y="1905001"/>
            <a:ext cx="7543800" cy="1981200"/>
          </a:xfrm>
          <a:prstGeom prst="rect">
            <a:avLst/>
          </a:prstGeom>
        </p:spPr>
      </p:pic>
    </p:spTree>
    <p:extLst>
      <p:ext uri="{BB962C8B-B14F-4D97-AF65-F5344CB8AC3E}">
        <p14:creationId xmlns:p14="http://schemas.microsoft.com/office/powerpoint/2010/main" val="3298316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48F3-95E8-4260-8822-66CF59FA501E}"/>
              </a:ext>
            </a:extLst>
          </p:cNvPr>
          <p:cNvSpPr>
            <a:spLocks noGrp="1"/>
          </p:cNvSpPr>
          <p:nvPr>
            <p:ph type="title"/>
          </p:nvPr>
        </p:nvSpPr>
        <p:spPr/>
        <p:txBody>
          <a:bodyPr/>
          <a:lstStyle/>
          <a:p>
            <a:r>
              <a:rPr lang="en-US" dirty="0"/>
              <a:t>Problem 10.3.b. Unfairness</a:t>
            </a:r>
          </a:p>
        </p:txBody>
      </p:sp>
      <p:sp>
        <p:nvSpPr>
          <p:cNvPr id="3" name="Content Placeholder 2">
            <a:extLst>
              <a:ext uri="{FF2B5EF4-FFF2-40B4-BE49-F238E27FC236}">
                <a16:creationId xmlns:a16="http://schemas.microsoft.com/office/drawing/2014/main" id="{1138DFC1-B986-4E9E-A75B-858E0CF5E7FF}"/>
              </a:ext>
            </a:extLst>
          </p:cNvPr>
          <p:cNvSpPr>
            <a:spLocks noGrp="1"/>
          </p:cNvSpPr>
          <p:nvPr>
            <p:ph idx="1"/>
          </p:nvPr>
        </p:nvSpPr>
        <p:spPr>
          <a:xfrm>
            <a:off x="381000" y="1752600"/>
            <a:ext cx="8229600" cy="4343400"/>
          </a:xfrm>
        </p:spPr>
        <p:txBody>
          <a:bodyPr/>
          <a:lstStyle/>
          <a:p>
            <a:r>
              <a:rPr lang="en-US" dirty="0"/>
              <a:t>Given notice, but arguably less than adequate notice</a:t>
            </a:r>
          </a:p>
          <a:p>
            <a:r>
              <a:rPr lang="en-US" dirty="0"/>
              <a:t>Told customers something changed but not clear what</a:t>
            </a:r>
          </a:p>
          <a:p>
            <a:r>
              <a:rPr lang="en-US" dirty="0"/>
              <a:t>Relevant? Affects whether “reasonably avoidable harm”: notice, but not clear</a:t>
            </a:r>
          </a:p>
        </p:txBody>
      </p:sp>
    </p:spTree>
    <p:extLst>
      <p:ext uri="{BB962C8B-B14F-4D97-AF65-F5344CB8AC3E}">
        <p14:creationId xmlns:p14="http://schemas.microsoft.com/office/powerpoint/2010/main" val="147797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E313-CE06-4704-80EB-381F376EBE41}"/>
              </a:ext>
            </a:extLst>
          </p:cNvPr>
          <p:cNvSpPr>
            <a:spLocks noGrp="1"/>
          </p:cNvSpPr>
          <p:nvPr>
            <p:ph type="title"/>
          </p:nvPr>
        </p:nvSpPr>
        <p:spPr/>
        <p:txBody>
          <a:bodyPr/>
          <a:lstStyle/>
          <a:p>
            <a:r>
              <a:rPr lang="en-US" dirty="0"/>
              <a:t>Problem 10.3.c. Deceptive</a:t>
            </a:r>
          </a:p>
        </p:txBody>
      </p:sp>
      <p:sp>
        <p:nvSpPr>
          <p:cNvPr id="3" name="Content Placeholder 2">
            <a:extLst>
              <a:ext uri="{FF2B5EF4-FFF2-40B4-BE49-F238E27FC236}">
                <a16:creationId xmlns:a16="http://schemas.microsoft.com/office/drawing/2014/main" id="{48B0B8FB-D647-4568-B2CD-DFD93488D03C}"/>
              </a:ext>
            </a:extLst>
          </p:cNvPr>
          <p:cNvSpPr>
            <a:spLocks noGrp="1"/>
          </p:cNvSpPr>
          <p:nvPr>
            <p:ph idx="1"/>
          </p:nvPr>
        </p:nvSpPr>
        <p:spPr>
          <a:xfrm>
            <a:off x="381000" y="1752600"/>
            <a:ext cx="8305800" cy="4343400"/>
          </a:xfrm>
        </p:spPr>
        <p:txBody>
          <a:bodyPr/>
          <a:lstStyle/>
          <a:p>
            <a:r>
              <a:rPr lang="en-US" dirty="0"/>
              <a:t>How?</a:t>
            </a:r>
          </a:p>
          <a:p>
            <a:r>
              <a:rPr lang="en-US" dirty="0"/>
              <a:t>If change in policy without adequate notice has a material omission (details about the policy change) that are likely to mislead a reasonable consumer</a:t>
            </a:r>
          </a:p>
          <a:p>
            <a:r>
              <a:rPr lang="en-US" dirty="0"/>
              <a:t>Note could be both unfair and deceptive</a:t>
            </a:r>
          </a:p>
          <a:p>
            <a:r>
              <a:rPr lang="en-US" dirty="0"/>
              <a:t>The literal truth of the statement (something “may have changed”) does not protect against omission</a:t>
            </a:r>
          </a:p>
        </p:txBody>
      </p:sp>
    </p:spTree>
    <p:extLst>
      <p:ext uri="{BB962C8B-B14F-4D97-AF65-F5344CB8AC3E}">
        <p14:creationId xmlns:p14="http://schemas.microsoft.com/office/powerpoint/2010/main" val="2616450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3D97-2E2F-4831-872B-3872BAF0E824}"/>
              </a:ext>
            </a:extLst>
          </p:cNvPr>
          <p:cNvSpPr>
            <a:spLocks noGrp="1"/>
          </p:cNvSpPr>
          <p:nvPr>
            <p:ph type="title"/>
          </p:nvPr>
        </p:nvSpPr>
        <p:spPr/>
        <p:txBody>
          <a:bodyPr/>
          <a:lstStyle/>
          <a:p>
            <a:r>
              <a:rPr lang="en-US" dirty="0"/>
              <a:t>Abusive</a:t>
            </a:r>
          </a:p>
        </p:txBody>
      </p:sp>
      <p:sp>
        <p:nvSpPr>
          <p:cNvPr id="3" name="Content Placeholder 2">
            <a:extLst>
              <a:ext uri="{FF2B5EF4-FFF2-40B4-BE49-F238E27FC236}">
                <a16:creationId xmlns:a16="http://schemas.microsoft.com/office/drawing/2014/main" id="{1CBE2221-9F9B-4546-8093-2C14598DCBED}"/>
              </a:ext>
            </a:extLst>
          </p:cNvPr>
          <p:cNvSpPr>
            <a:spLocks noGrp="1"/>
          </p:cNvSpPr>
          <p:nvPr>
            <p:ph idx="1"/>
          </p:nvPr>
        </p:nvSpPr>
        <p:spPr>
          <a:xfrm>
            <a:off x="381000" y="1752600"/>
            <a:ext cx="8229600" cy="4343400"/>
          </a:xfrm>
        </p:spPr>
        <p:txBody>
          <a:bodyPr/>
          <a:lstStyle/>
          <a:p>
            <a:r>
              <a:rPr lang="en-US" dirty="0"/>
              <a:t>Abusive</a:t>
            </a:r>
          </a:p>
          <a:p>
            <a:pPr lvl="1"/>
            <a:r>
              <a:rPr lang="en-US" dirty="0"/>
              <a:t>Materially interferes with ability of consumer to understand product</a:t>
            </a:r>
          </a:p>
          <a:p>
            <a:pPr lvl="1"/>
            <a:r>
              <a:rPr lang="en-US" dirty="0"/>
              <a:t>Takes unreasonable advantage of consumer’s lack of understanding of the product</a:t>
            </a:r>
          </a:p>
          <a:p>
            <a:pPr lvl="1"/>
            <a:r>
              <a:rPr lang="en-US" dirty="0"/>
              <a:t>Takes unreasonable advantage of inability of consumer to protect her interests, or</a:t>
            </a:r>
          </a:p>
          <a:p>
            <a:pPr lvl="1"/>
            <a:r>
              <a:rPr lang="en-US" dirty="0"/>
              <a:t>Takes unreasonable advantage of reasonable reliance by consumer on covered person to act in her interests.  </a:t>
            </a:r>
          </a:p>
          <a:p>
            <a:r>
              <a:rPr lang="en-US" dirty="0"/>
              <a:t>Note: Does not appear to require weighing of benefits to consumer or to other consumers</a:t>
            </a:r>
          </a:p>
          <a:p>
            <a:r>
              <a:rPr lang="en-US" dirty="0"/>
              <a:t>Trump I CFPB Policy Statement required consideration of benefits (like unfairness)</a:t>
            </a:r>
          </a:p>
        </p:txBody>
      </p:sp>
    </p:spTree>
    <p:extLst>
      <p:ext uri="{BB962C8B-B14F-4D97-AF65-F5344CB8AC3E}">
        <p14:creationId xmlns:p14="http://schemas.microsoft.com/office/powerpoint/2010/main" val="2355907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3835-4A57-3F4B-9D26-D16844FF624D}"/>
              </a:ext>
            </a:extLst>
          </p:cNvPr>
          <p:cNvSpPr>
            <a:spLocks noGrp="1"/>
          </p:cNvSpPr>
          <p:nvPr>
            <p:ph type="title"/>
          </p:nvPr>
        </p:nvSpPr>
        <p:spPr/>
        <p:txBody>
          <a:bodyPr/>
          <a:lstStyle/>
          <a:p>
            <a:r>
              <a:rPr lang="en-US" dirty="0"/>
              <a:t>Abusive—All American Check Cashing Compliant</a:t>
            </a:r>
          </a:p>
        </p:txBody>
      </p:sp>
      <p:sp>
        <p:nvSpPr>
          <p:cNvPr id="3" name="Content Placeholder 2">
            <a:extLst>
              <a:ext uri="{FF2B5EF4-FFF2-40B4-BE49-F238E27FC236}">
                <a16:creationId xmlns:a16="http://schemas.microsoft.com/office/drawing/2014/main" id="{4D89E028-7AE7-7541-80C8-2A43023EBE39}"/>
              </a:ext>
            </a:extLst>
          </p:cNvPr>
          <p:cNvSpPr>
            <a:spLocks noGrp="1"/>
          </p:cNvSpPr>
          <p:nvPr>
            <p:ph idx="1"/>
          </p:nvPr>
        </p:nvSpPr>
        <p:spPr/>
        <p:txBody>
          <a:bodyPr>
            <a:normAutofit/>
          </a:bodyPr>
          <a:lstStyle/>
          <a:p>
            <a:r>
              <a:rPr lang="en-US" dirty="0"/>
              <a:t>What does All American Check Cashing do that is allegedly abusive? </a:t>
            </a:r>
          </a:p>
          <a:p>
            <a:pPr lvl="1"/>
            <a:r>
              <a:rPr lang="en-US" dirty="0"/>
              <a:t>Materially interferes with consumers’ ability to understand terms and conditions of product.</a:t>
            </a:r>
          </a:p>
          <a:p>
            <a:pPr lvl="2"/>
            <a:r>
              <a:rPr lang="en-US" dirty="0"/>
              <a:t>Hides its fees from consumers—positions consumer so consumer cannot see fee schedule, physically covers up receipts, has policy not to tell consumers the fee</a:t>
            </a:r>
          </a:p>
          <a:p>
            <a:pPr lvl="1"/>
            <a:r>
              <a:rPr lang="en-US" dirty="0"/>
              <a:t>Takes unreasonable advantage of consumers’ inability to protect their interests.</a:t>
            </a:r>
          </a:p>
          <a:p>
            <a:pPr lvl="2"/>
            <a:r>
              <a:rPr lang="en-US" dirty="0"/>
              <a:t>Stamps check immediately and then tells consumers that they cannot cancel the transaction or cash their check elsewhere when consumer objects regarding price. </a:t>
            </a:r>
          </a:p>
          <a:p>
            <a:endParaRPr lang="en-US" dirty="0"/>
          </a:p>
          <a:p>
            <a:pPr lvl="1"/>
            <a:endParaRPr lang="en-US" dirty="0"/>
          </a:p>
        </p:txBody>
      </p:sp>
    </p:spTree>
    <p:extLst>
      <p:ext uri="{BB962C8B-B14F-4D97-AF65-F5344CB8AC3E}">
        <p14:creationId xmlns:p14="http://schemas.microsoft.com/office/powerpoint/2010/main" val="2568041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D7A0-7127-7241-9D42-712809119F3C}"/>
              </a:ext>
            </a:extLst>
          </p:cNvPr>
          <p:cNvSpPr>
            <a:spLocks noGrp="1"/>
          </p:cNvSpPr>
          <p:nvPr>
            <p:ph type="title"/>
          </p:nvPr>
        </p:nvSpPr>
        <p:spPr/>
        <p:txBody>
          <a:bodyPr/>
          <a:lstStyle/>
          <a:p>
            <a:r>
              <a:rPr lang="en-US" dirty="0"/>
              <a:t>Abusive—CFPB v. Cash Call</a:t>
            </a:r>
          </a:p>
        </p:txBody>
      </p:sp>
      <p:sp>
        <p:nvSpPr>
          <p:cNvPr id="3" name="Content Placeholder 2">
            <a:extLst>
              <a:ext uri="{FF2B5EF4-FFF2-40B4-BE49-F238E27FC236}">
                <a16:creationId xmlns:a16="http://schemas.microsoft.com/office/drawing/2014/main" id="{86DE7BCE-3B5B-C34E-BEDB-0FF7A6FB65B2}"/>
              </a:ext>
            </a:extLst>
          </p:cNvPr>
          <p:cNvSpPr>
            <a:spLocks noGrp="1"/>
          </p:cNvSpPr>
          <p:nvPr>
            <p:ph idx="1"/>
          </p:nvPr>
        </p:nvSpPr>
        <p:spPr/>
        <p:txBody>
          <a:bodyPr/>
          <a:lstStyle/>
          <a:p>
            <a:r>
              <a:rPr lang="en-US" dirty="0"/>
              <a:t>What does Cash Call do that is allegedly abusive?</a:t>
            </a:r>
          </a:p>
          <a:p>
            <a:pPr lvl="1"/>
            <a:r>
              <a:rPr lang="en-US" dirty="0"/>
              <a:t>Makes illegal loans —no state licenses and the loans also violate state usury laws.  </a:t>
            </a:r>
          </a:p>
          <a:p>
            <a:pPr lvl="1"/>
            <a:r>
              <a:rPr lang="en-US" dirty="0"/>
              <a:t>Attempts to collect illegal loans without informing consumers that it has no right to do so.  </a:t>
            </a:r>
          </a:p>
          <a:p>
            <a:pPr lvl="1"/>
            <a:r>
              <a:rPr lang="en-US" dirty="0"/>
              <a:t>Takes advantage of consumers’ lack of understanding of material risks, costs, conditions. </a:t>
            </a:r>
          </a:p>
          <a:p>
            <a:r>
              <a:rPr lang="en-US" dirty="0"/>
              <a:t>“Abusive” vs Unfair/Deceptive</a:t>
            </a:r>
          </a:p>
          <a:p>
            <a:r>
              <a:rPr lang="en-US" dirty="0"/>
              <a:t>Notice how the CFPB transforms state law violations into a federal law violation! </a:t>
            </a:r>
          </a:p>
        </p:txBody>
      </p:sp>
    </p:spTree>
    <p:extLst>
      <p:ext uri="{BB962C8B-B14F-4D97-AF65-F5344CB8AC3E}">
        <p14:creationId xmlns:p14="http://schemas.microsoft.com/office/powerpoint/2010/main" val="185173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AA4A-A56A-42EF-89FA-80B88437C2E0}"/>
              </a:ext>
            </a:extLst>
          </p:cNvPr>
          <p:cNvSpPr>
            <a:spLocks noGrp="1"/>
          </p:cNvSpPr>
          <p:nvPr>
            <p:ph type="title"/>
          </p:nvPr>
        </p:nvSpPr>
        <p:spPr/>
        <p:txBody>
          <a:bodyPr/>
          <a:lstStyle/>
          <a:p>
            <a:r>
              <a:rPr lang="en-US" dirty="0"/>
              <a:t>CFPB v. PayPal</a:t>
            </a:r>
          </a:p>
        </p:txBody>
      </p:sp>
      <p:sp>
        <p:nvSpPr>
          <p:cNvPr id="3" name="Content Placeholder 2">
            <a:extLst>
              <a:ext uri="{FF2B5EF4-FFF2-40B4-BE49-F238E27FC236}">
                <a16:creationId xmlns:a16="http://schemas.microsoft.com/office/drawing/2014/main" id="{87CA2F3C-5C7F-4C46-8D5D-B047923F025E}"/>
              </a:ext>
            </a:extLst>
          </p:cNvPr>
          <p:cNvSpPr>
            <a:spLocks noGrp="1"/>
          </p:cNvSpPr>
          <p:nvPr>
            <p:ph idx="1"/>
          </p:nvPr>
        </p:nvSpPr>
        <p:spPr/>
        <p:txBody>
          <a:bodyPr/>
          <a:lstStyle/>
          <a:p>
            <a:r>
              <a:rPr lang="en-US" dirty="0"/>
              <a:t>Taking Unreasonable advantage of the inability of the consumer to protect his interests</a:t>
            </a:r>
          </a:p>
          <a:p>
            <a:r>
              <a:rPr lang="en-US" dirty="0"/>
              <a:t>“Bill Me Later” is a Buy Now Pay Later</a:t>
            </a:r>
          </a:p>
          <a:p>
            <a:r>
              <a:rPr lang="en-US" dirty="0"/>
              <a:t>If you opened multiple lines on different dates payments were allocated across all of the outstanding balances regardless of when opened and expiring rather than paying off FIFO—consumers thought they were paying off balances with deferred interest but ended up getting charged</a:t>
            </a:r>
          </a:p>
          <a:p>
            <a:r>
              <a:rPr lang="en-US" dirty="0"/>
              <a:t>PayPal didn’t explain it well</a:t>
            </a:r>
          </a:p>
          <a:p>
            <a:r>
              <a:rPr lang="en-US" dirty="0"/>
              <a:t>Consumer could contact the company if questions but PayPal made it almost impossible to talk to someone</a:t>
            </a:r>
          </a:p>
        </p:txBody>
      </p:sp>
    </p:spTree>
    <p:extLst>
      <p:ext uri="{BB962C8B-B14F-4D97-AF65-F5344CB8AC3E}">
        <p14:creationId xmlns:p14="http://schemas.microsoft.com/office/powerpoint/2010/main" val="466325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DD74-5C3F-8240-8DE8-B3C9FC2064AA}"/>
              </a:ext>
            </a:extLst>
          </p:cNvPr>
          <p:cNvSpPr>
            <a:spLocks noGrp="1"/>
          </p:cNvSpPr>
          <p:nvPr>
            <p:ph type="title"/>
          </p:nvPr>
        </p:nvSpPr>
        <p:spPr/>
        <p:txBody>
          <a:bodyPr/>
          <a:lstStyle/>
          <a:p>
            <a:r>
              <a:rPr lang="en-US" dirty="0"/>
              <a:t>Abusive—CFPB v. Freedom Stores</a:t>
            </a:r>
          </a:p>
        </p:txBody>
      </p:sp>
      <p:sp>
        <p:nvSpPr>
          <p:cNvPr id="3" name="Content Placeholder 2">
            <a:extLst>
              <a:ext uri="{FF2B5EF4-FFF2-40B4-BE49-F238E27FC236}">
                <a16:creationId xmlns:a16="http://schemas.microsoft.com/office/drawing/2014/main" id="{68578768-DB67-984D-A1AD-BC7F8CA2C9B8}"/>
              </a:ext>
            </a:extLst>
          </p:cNvPr>
          <p:cNvSpPr>
            <a:spLocks noGrp="1"/>
          </p:cNvSpPr>
          <p:nvPr>
            <p:ph idx="1"/>
          </p:nvPr>
        </p:nvSpPr>
        <p:spPr/>
        <p:txBody>
          <a:bodyPr/>
          <a:lstStyle/>
          <a:p>
            <a:r>
              <a:rPr lang="en-US" dirty="0"/>
              <a:t>What does Freedom stores do that is allegedly abusive? </a:t>
            </a:r>
          </a:p>
          <a:p>
            <a:pPr lvl="1"/>
            <a:r>
              <a:rPr lang="en-US" dirty="0"/>
              <a:t>Lender specializes in lending to military families.  </a:t>
            </a:r>
          </a:p>
          <a:p>
            <a:pPr lvl="1"/>
            <a:r>
              <a:rPr lang="en-US" dirty="0"/>
              <a:t>Contracts include a forum selection clause of Norfolk, VA and sues consumers there for default judgments. </a:t>
            </a:r>
          </a:p>
          <a:p>
            <a:pPr lvl="1"/>
            <a:r>
              <a:rPr lang="en-US" dirty="0"/>
              <a:t>Takes unreasonable advantage of consumers’ inability to protect their interests.  </a:t>
            </a:r>
          </a:p>
          <a:p>
            <a:pPr lvl="2"/>
            <a:r>
              <a:rPr lang="en-US" dirty="0"/>
              <a:t>Consumers often aren’t aware of forum selection clause.</a:t>
            </a:r>
          </a:p>
          <a:p>
            <a:pPr lvl="2"/>
            <a:r>
              <a:rPr lang="en-US" dirty="0"/>
              <a:t>Consumers can’t negotiate forum selection clause.  </a:t>
            </a:r>
          </a:p>
          <a:p>
            <a:pPr lvl="2"/>
            <a:r>
              <a:rPr lang="en-US" dirty="0"/>
              <a:t>Cf. </a:t>
            </a:r>
            <a:r>
              <a:rPr lang="en-US" i="1" dirty="0"/>
              <a:t>Carnival Cruise Lines v. </a:t>
            </a:r>
            <a:r>
              <a:rPr lang="en-US" i="1" dirty="0" err="1"/>
              <a:t>Schute</a:t>
            </a:r>
            <a:r>
              <a:rPr lang="en-US" i="1" dirty="0"/>
              <a:t> </a:t>
            </a:r>
            <a:r>
              <a:rPr lang="en-US" dirty="0"/>
              <a:t>(SCOTUS 1991-admiralty jurisdiction)</a:t>
            </a:r>
          </a:p>
        </p:txBody>
      </p:sp>
    </p:spTree>
    <p:extLst>
      <p:ext uri="{BB962C8B-B14F-4D97-AF65-F5344CB8AC3E}">
        <p14:creationId xmlns:p14="http://schemas.microsoft.com/office/powerpoint/2010/main" val="203266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BB1D-1757-46B3-88BF-F65E84A97CF7}"/>
              </a:ext>
            </a:extLst>
          </p:cNvPr>
          <p:cNvSpPr>
            <a:spLocks noGrp="1"/>
          </p:cNvSpPr>
          <p:nvPr>
            <p:ph type="title"/>
          </p:nvPr>
        </p:nvSpPr>
        <p:spPr/>
        <p:txBody>
          <a:bodyPr/>
          <a:lstStyle/>
          <a:p>
            <a:r>
              <a:rPr lang="en-US" dirty="0"/>
              <a:t>Abusive—CFPB v. College Education Services</a:t>
            </a:r>
          </a:p>
        </p:txBody>
      </p:sp>
      <p:sp>
        <p:nvSpPr>
          <p:cNvPr id="3" name="Content Placeholder 2">
            <a:extLst>
              <a:ext uri="{FF2B5EF4-FFF2-40B4-BE49-F238E27FC236}">
                <a16:creationId xmlns:a16="http://schemas.microsoft.com/office/drawing/2014/main" id="{6E2ECB23-7653-48E4-9507-93B7858037B7}"/>
              </a:ext>
            </a:extLst>
          </p:cNvPr>
          <p:cNvSpPr>
            <a:spLocks noGrp="1"/>
          </p:cNvSpPr>
          <p:nvPr>
            <p:ph idx="1"/>
          </p:nvPr>
        </p:nvSpPr>
        <p:spPr/>
        <p:txBody>
          <a:bodyPr/>
          <a:lstStyle/>
          <a:p>
            <a:r>
              <a:rPr lang="en-US" dirty="0"/>
              <a:t>Taking unreasonable advantage of consumers’ reasonable reliance on a covered person to act in the consumer’s interest</a:t>
            </a:r>
          </a:p>
          <a:p>
            <a:r>
              <a:rPr lang="en-US" dirty="0"/>
              <a:t>Represented that could help student loan borrowers get out of default and refinance loans at lower rates and stop wage garnishments, etc.</a:t>
            </a:r>
          </a:p>
          <a:p>
            <a:r>
              <a:rPr lang="en-US" dirty="0"/>
              <a:t>CES telemarketers held themselves out as loan counselors and advisors with the expertise to help consumers with their particular situations and to induce consumers to reasonably rely on the company to act in their interests in seeking and selecting student loan debt-relief plans</a:t>
            </a:r>
          </a:p>
          <a:p>
            <a:r>
              <a:rPr lang="en-US" dirty="0"/>
              <a:t>Took fees for consumers who were ineligible for consolidation or did not otherwise qualify for promised relief</a:t>
            </a:r>
          </a:p>
        </p:txBody>
      </p:sp>
    </p:spTree>
    <p:extLst>
      <p:ext uri="{BB962C8B-B14F-4D97-AF65-F5344CB8AC3E}">
        <p14:creationId xmlns:p14="http://schemas.microsoft.com/office/powerpoint/2010/main" val="22750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8A27-E28B-4AA4-936E-BF3A9DBF645A}"/>
              </a:ext>
            </a:extLst>
          </p:cNvPr>
          <p:cNvSpPr>
            <a:spLocks noGrp="1"/>
          </p:cNvSpPr>
          <p:nvPr>
            <p:ph type="title"/>
          </p:nvPr>
        </p:nvSpPr>
        <p:spPr/>
        <p:txBody>
          <a:bodyPr/>
          <a:lstStyle/>
          <a:p>
            <a:r>
              <a:rPr lang="en-US" dirty="0"/>
              <a:t>Payday Loan Rule</a:t>
            </a:r>
          </a:p>
        </p:txBody>
      </p:sp>
      <p:sp>
        <p:nvSpPr>
          <p:cNvPr id="3" name="Content Placeholder 2">
            <a:extLst>
              <a:ext uri="{FF2B5EF4-FFF2-40B4-BE49-F238E27FC236}">
                <a16:creationId xmlns:a16="http://schemas.microsoft.com/office/drawing/2014/main" id="{64A0696B-194C-45EE-9EB1-BC3A81771CF6}"/>
              </a:ext>
            </a:extLst>
          </p:cNvPr>
          <p:cNvSpPr>
            <a:spLocks noGrp="1"/>
          </p:cNvSpPr>
          <p:nvPr>
            <p:ph idx="1"/>
          </p:nvPr>
        </p:nvSpPr>
        <p:spPr>
          <a:xfrm>
            <a:off x="381000" y="1676400"/>
            <a:ext cx="8153400" cy="4419600"/>
          </a:xfrm>
        </p:spPr>
        <p:txBody>
          <a:bodyPr/>
          <a:lstStyle/>
          <a:p>
            <a:r>
              <a:rPr lang="en-US" dirty="0"/>
              <a:t>Use of Abusiveness in Rule-Making</a:t>
            </a:r>
          </a:p>
          <a:p>
            <a:r>
              <a:rPr lang="en-US" dirty="0"/>
              <a:t>Covers short-term payday loans and auto title loans</a:t>
            </a:r>
          </a:p>
          <a:p>
            <a:r>
              <a:rPr lang="en-US" dirty="0"/>
              <a:t>Payday Loans: Typically two weeks with lump-sum due at the end</a:t>
            </a:r>
          </a:p>
          <a:p>
            <a:pPr lvl="1"/>
            <a:r>
              <a:rPr lang="en-US" dirty="0"/>
              <a:t>Borrow $300 @ $15/100=Receive $245 and repay $300 in two weeks</a:t>
            </a:r>
          </a:p>
          <a:p>
            <a:pPr lvl="1"/>
            <a:r>
              <a:rPr lang="en-US" dirty="0"/>
              <a:t>Can “rollover” by borrowing again to pay off</a:t>
            </a:r>
          </a:p>
          <a:p>
            <a:r>
              <a:rPr lang="en-US" dirty="0"/>
              <a:t>Auto Title Loans: Like a pawn loan but pledge car title and keep car</a:t>
            </a:r>
          </a:p>
          <a:p>
            <a:pPr lvl="1"/>
            <a:r>
              <a:rPr lang="en-US" dirty="0"/>
              <a:t>Usually 30 days but can prepay</a:t>
            </a:r>
          </a:p>
          <a:p>
            <a:pPr lvl="1"/>
            <a:r>
              <a:rPr lang="en-US" dirty="0"/>
              <a:t>If default, lender has right to repossess car—usually non-recourse (in practice even if not by contract)</a:t>
            </a:r>
          </a:p>
          <a:p>
            <a:pPr lvl="1"/>
            <a:r>
              <a:rPr lang="en-US" dirty="0"/>
              <a:t>Can rollover if can’t pay amount due</a:t>
            </a:r>
          </a:p>
          <a:p>
            <a:r>
              <a:rPr lang="en-US" dirty="0"/>
              <a:t>Both have high APRs</a:t>
            </a:r>
          </a:p>
          <a:p>
            <a:r>
              <a:rPr lang="en-US" dirty="0"/>
              <a:t>Grounded in Behavioral Economics</a:t>
            </a:r>
          </a:p>
          <a:p>
            <a:r>
              <a:rPr lang="en-US" dirty="0"/>
              <a:t>Consumers Lack and Understanding of Material Risks and Costs</a:t>
            </a:r>
          </a:p>
          <a:p>
            <a:r>
              <a:rPr lang="en-US" dirty="0"/>
              <a:t>Practice Takes Unreasonable Advantage of Consumer Inability to Protect Their Own Interests: (1) Inability (2) Take Unreasonable Advantage</a:t>
            </a:r>
          </a:p>
        </p:txBody>
      </p:sp>
    </p:spTree>
    <p:extLst>
      <p:ext uri="{BB962C8B-B14F-4D97-AF65-F5344CB8AC3E}">
        <p14:creationId xmlns:p14="http://schemas.microsoft.com/office/powerpoint/2010/main" val="440568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237C-0958-4CB6-AB52-E875A88F03BE}"/>
              </a:ext>
            </a:extLst>
          </p:cNvPr>
          <p:cNvSpPr>
            <a:spLocks noGrp="1"/>
          </p:cNvSpPr>
          <p:nvPr>
            <p:ph type="title"/>
          </p:nvPr>
        </p:nvSpPr>
        <p:spPr/>
        <p:txBody>
          <a:bodyPr/>
          <a:lstStyle/>
          <a:p>
            <a:r>
              <a:rPr lang="en-US" dirty="0"/>
              <a:t>CFPB: Consumers Lack and Understanding of </a:t>
            </a:r>
            <a:br>
              <a:rPr lang="en-US" dirty="0"/>
            </a:br>
            <a:r>
              <a:rPr lang="en-US" dirty="0"/>
              <a:t>Material Risks and Costs</a:t>
            </a:r>
          </a:p>
        </p:txBody>
      </p:sp>
      <p:sp>
        <p:nvSpPr>
          <p:cNvPr id="3" name="Content Placeholder 2">
            <a:extLst>
              <a:ext uri="{FF2B5EF4-FFF2-40B4-BE49-F238E27FC236}">
                <a16:creationId xmlns:a16="http://schemas.microsoft.com/office/drawing/2014/main" id="{EAB942BC-9EB2-4CEE-A777-6B4A5137F696}"/>
              </a:ext>
            </a:extLst>
          </p:cNvPr>
          <p:cNvSpPr>
            <a:spLocks noGrp="1"/>
          </p:cNvSpPr>
          <p:nvPr>
            <p:ph idx="1"/>
          </p:nvPr>
        </p:nvSpPr>
        <p:spPr>
          <a:xfrm>
            <a:off x="381000" y="1752600"/>
            <a:ext cx="8229600" cy="4343400"/>
          </a:xfrm>
        </p:spPr>
        <p:txBody>
          <a:bodyPr/>
          <a:lstStyle/>
          <a:p>
            <a:r>
              <a:rPr lang="en-US" dirty="0"/>
              <a:t>Consumers understand basic terms of loan: </a:t>
            </a:r>
          </a:p>
          <a:p>
            <a:pPr lvl="1"/>
            <a:r>
              <a:rPr lang="en-US" dirty="0"/>
              <a:t>Incurring a debt that has to be repaid at the end of the time</a:t>
            </a:r>
          </a:p>
          <a:p>
            <a:pPr lvl="1"/>
            <a:r>
              <a:rPr lang="en-US" dirty="0"/>
              <a:t>Also, consumers understand price (in dollar terms) and consequences of default on auto title loans</a:t>
            </a:r>
          </a:p>
          <a:p>
            <a:r>
              <a:rPr lang="en-US" dirty="0"/>
              <a:t>“The Bureau does not believe, however, that such a generalized understanding suffices to establish that consumers understand the material costs and risks of these products.”</a:t>
            </a:r>
          </a:p>
          <a:p>
            <a:r>
              <a:rPr lang="en-US" dirty="0"/>
              <a:t>“The single largest risk to a consumer of taking out a payday, vehicle title, or similar short-term loan is that the initial loan will lead to an extended cycle of indebtedness.”</a:t>
            </a:r>
          </a:p>
          <a:p>
            <a:pPr lvl="1"/>
            <a:r>
              <a:rPr lang="en-US" dirty="0"/>
              <a:t>Structure of loan of lump-sum payment at end of term absorbs too much income</a:t>
            </a:r>
          </a:p>
          <a:p>
            <a:pPr lvl="1"/>
            <a:r>
              <a:rPr lang="en-US" dirty="0"/>
              <a:t>Forces them to roll over or be unable to meet other obligations</a:t>
            </a:r>
          </a:p>
          <a:p>
            <a:r>
              <a:rPr lang="en-US" dirty="0"/>
              <a:t>“This cycle of indebtedness affects a large number of borrowers.”</a:t>
            </a:r>
          </a:p>
          <a:p>
            <a:endParaRPr lang="en-US" dirty="0"/>
          </a:p>
        </p:txBody>
      </p:sp>
    </p:spTree>
    <p:extLst>
      <p:ext uri="{BB962C8B-B14F-4D97-AF65-F5344CB8AC3E}">
        <p14:creationId xmlns:p14="http://schemas.microsoft.com/office/powerpoint/2010/main" val="368329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CBD5-49C3-1145-8C5D-5B3D1FF5C7E3}"/>
              </a:ext>
            </a:extLst>
          </p:cNvPr>
          <p:cNvSpPr>
            <a:spLocks noGrp="1"/>
          </p:cNvSpPr>
          <p:nvPr>
            <p:ph type="title"/>
          </p:nvPr>
        </p:nvSpPr>
        <p:spPr/>
        <p:txBody>
          <a:bodyPr/>
          <a:lstStyle/>
          <a:p>
            <a:r>
              <a:rPr lang="en-US" dirty="0"/>
              <a:t>UDAAP</a:t>
            </a:r>
          </a:p>
        </p:txBody>
      </p:sp>
      <p:sp>
        <p:nvSpPr>
          <p:cNvPr id="3" name="Content Placeholder 2">
            <a:extLst>
              <a:ext uri="{FF2B5EF4-FFF2-40B4-BE49-F238E27FC236}">
                <a16:creationId xmlns:a16="http://schemas.microsoft.com/office/drawing/2014/main" id="{D7286D6E-FE69-CD49-8BF8-338B9E40702E}"/>
              </a:ext>
            </a:extLst>
          </p:cNvPr>
          <p:cNvSpPr>
            <a:spLocks noGrp="1"/>
          </p:cNvSpPr>
          <p:nvPr>
            <p:ph idx="1"/>
          </p:nvPr>
        </p:nvSpPr>
        <p:spPr>
          <a:xfrm>
            <a:off x="381000" y="1752600"/>
            <a:ext cx="8153400" cy="4343400"/>
          </a:xfrm>
        </p:spPr>
        <p:txBody>
          <a:bodyPr>
            <a:normAutofit fontScale="92500" lnSpcReduction="20000"/>
          </a:bodyPr>
          <a:lstStyle/>
          <a:p>
            <a:r>
              <a:rPr lang="en-US" dirty="0"/>
              <a:t>Unfair</a:t>
            </a:r>
          </a:p>
          <a:p>
            <a:pPr lvl="1"/>
            <a:r>
              <a:rPr lang="en-US" dirty="0"/>
              <a:t>Substantial injury to consumers</a:t>
            </a:r>
          </a:p>
          <a:p>
            <a:pPr lvl="1"/>
            <a:r>
              <a:rPr lang="en-US" dirty="0"/>
              <a:t>Consumers cannot reasonably avoid</a:t>
            </a:r>
          </a:p>
          <a:p>
            <a:pPr lvl="1"/>
            <a:r>
              <a:rPr lang="en-US" dirty="0"/>
              <a:t>Harm outweighs any benefit to consumers or competition: Cost-Benefit </a:t>
            </a:r>
          </a:p>
          <a:p>
            <a:pPr lvl="1"/>
            <a:endParaRPr lang="en-US" dirty="0"/>
          </a:p>
          <a:p>
            <a:r>
              <a:rPr lang="en-US" dirty="0"/>
              <a:t>Deceptive</a:t>
            </a:r>
          </a:p>
          <a:p>
            <a:pPr lvl="1"/>
            <a:r>
              <a:rPr lang="en-US" dirty="0"/>
              <a:t>Material, misleading statement or omission + reasonable reliance</a:t>
            </a:r>
          </a:p>
          <a:p>
            <a:pPr lvl="1"/>
            <a:r>
              <a:rPr lang="en-US" dirty="0"/>
              <a:t>Broader than common law fraud</a:t>
            </a:r>
          </a:p>
          <a:p>
            <a:pPr lvl="2"/>
            <a:r>
              <a:rPr lang="en-US" dirty="0"/>
              <a:t>No scienter requirement  </a:t>
            </a:r>
          </a:p>
          <a:p>
            <a:pPr lvl="2"/>
            <a:r>
              <a:rPr lang="en-US" dirty="0"/>
              <a:t>No reliance requirement </a:t>
            </a:r>
          </a:p>
          <a:p>
            <a:pPr lvl="1"/>
            <a:r>
              <a:rPr lang="en-US" dirty="0"/>
              <a:t>Does not require a false statement or omission; misleading is enough</a:t>
            </a:r>
          </a:p>
          <a:p>
            <a:pPr lvl="2"/>
            <a:endParaRPr lang="en-US" dirty="0"/>
          </a:p>
          <a:p>
            <a:r>
              <a:rPr lang="en-US" dirty="0"/>
              <a:t>Abusive</a:t>
            </a:r>
          </a:p>
          <a:p>
            <a:pPr lvl="1"/>
            <a:r>
              <a:rPr lang="en-US" dirty="0"/>
              <a:t>Materially interferes with ability of consumer to understand product</a:t>
            </a:r>
          </a:p>
          <a:p>
            <a:pPr lvl="1"/>
            <a:r>
              <a:rPr lang="en-US" dirty="0"/>
              <a:t>Takes unreasonable advantage of consumer’s lack of understanding of the product</a:t>
            </a:r>
          </a:p>
          <a:p>
            <a:pPr lvl="1"/>
            <a:r>
              <a:rPr lang="en-US" dirty="0"/>
              <a:t>Takes unreasonable advantage of inability of consumer to protect her interests, or</a:t>
            </a:r>
          </a:p>
          <a:p>
            <a:pPr lvl="1"/>
            <a:r>
              <a:rPr lang="en-US" dirty="0"/>
              <a:t>Takes unreasonable advantage of reasonable reliance by consumer on covered person to act in her interests.  </a:t>
            </a:r>
          </a:p>
        </p:txBody>
      </p:sp>
    </p:spTree>
    <p:extLst>
      <p:ext uri="{BB962C8B-B14F-4D97-AF65-F5344CB8AC3E}">
        <p14:creationId xmlns:p14="http://schemas.microsoft.com/office/powerpoint/2010/main" val="288898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B1038-E041-4421-8F02-1BDB82BF9624}"/>
              </a:ext>
            </a:extLst>
          </p:cNvPr>
          <p:cNvSpPr>
            <a:spLocks noGrp="1"/>
          </p:cNvSpPr>
          <p:nvPr>
            <p:ph type="title"/>
          </p:nvPr>
        </p:nvSpPr>
        <p:spPr/>
        <p:txBody>
          <a:bodyPr/>
          <a:lstStyle/>
          <a:p>
            <a:r>
              <a:rPr lang="en-US" dirty="0"/>
              <a:t>“Optimism” Bias</a:t>
            </a:r>
          </a:p>
        </p:txBody>
      </p:sp>
      <p:sp>
        <p:nvSpPr>
          <p:cNvPr id="3" name="Content Placeholder 2">
            <a:extLst>
              <a:ext uri="{FF2B5EF4-FFF2-40B4-BE49-F238E27FC236}">
                <a16:creationId xmlns:a16="http://schemas.microsoft.com/office/drawing/2014/main" id="{24463F2B-9317-483C-B6F8-2CD30CA84D08}"/>
              </a:ext>
            </a:extLst>
          </p:cNvPr>
          <p:cNvSpPr>
            <a:spLocks noGrp="1"/>
          </p:cNvSpPr>
          <p:nvPr>
            <p:ph idx="1"/>
          </p:nvPr>
        </p:nvSpPr>
        <p:spPr>
          <a:xfrm>
            <a:off x="381000" y="1752600"/>
            <a:ext cx="8153400" cy="4343400"/>
          </a:xfrm>
        </p:spPr>
        <p:txBody>
          <a:bodyPr/>
          <a:lstStyle/>
          <a:p>
            <a:r>
              <a:rPr lang="en-US" dirty="0"/>
              <a:t>“The evidence… also shows that consumers who take out these loans typically appear not to understand when they first take out a loan how long they are likely to remain in debt and how costly that will be for them. Payday borrowers tend to overestimate their likelihood of repaying without reborrowing and underestimate their likelihood of repaying without reborrowing and underestimate the likelihood that they will end up in an extended loan sequence.”</a:t>
            </a:r>
          </a:p>
          <a:p>
            <a:r>
              <a:rPr lang="en-US" dirty="0"/>
              <a:t>Vehicle title loans: also very high rollover rate: 83% reborrowed same day the previous loan was due</a:t>
            </a:r>
          </a:p>
          <a:p>
            <a:r>
              <a:rPr lang="en-US" dirty="0"/>
              <a:t>“The unaffordability of payment for many consumers creates a substantial risk of default.”</a:t>
            </a:r>
          </a:p>
          <a:p>
            <a:r>
              <a:rPr lang="en-US" dirty="0"/>
              <a:t>Auto title loans can result in repossession: 20% of sequences</a:t>
            </a:r>
          </a:p>
          <a:p>
            <a:r>
              <a:rPr lang="en-US" dirty="0"/>
              <a:t>“The Bureau does not believe that many consumers who take out payday, vehicle title or other short-term loans understand the magnitude of these additional risks—for example, that they have at least a one in five (or for auto title borrowers a one in three) chance of defaulting.”</a:t>
            </a:r>
          </a:p>
        </p:txBody>
      </p:sp>
    </p:spTree>
    <p:extLst>
      <p:ext uri="{BB962C8B-B14F-4D97-AF65-F5344CB8AC3E}">
        <p14:creationId xmlns:p14="http://schemas.microsoft.com/office/powerpoint/2010/main" val="980860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CEEA-12AC-4FE1-80D3-2311F13CE066}"/>
              </a:ext>
            </a:extLst>
          </p:cNvPr>
          <p:cNvSpPr>
            <a:spLocks noGrp="1"/>
          </p:cNvSpPr>
          <p:nvPr>
            <p:ph type="title"/>
          </p:nvPr>
        </p:nvSpPr>
        <p:spPr/>
        <p:txBody>
          <a:bodyPr/>
          <a:lstStyle/>
          <a:p>
            <a:r>
              <a:rPr lang="en-US" dirty="0"/>
              <a:t>Structure Contributes to Consumer Lack of</a:t>
            </a:r>
            <a:br>
              <a:rPr lang="en-US" dirty="0"/>
            </a:br>
            <a:r>
              <a:rPr lang="en-US" dirty="0"/>
              <a:t>Understanding</a:t>
            </a:r>
          </a:p>
        </p:txBody>
      </p:sp>
      <p:sp>
        <p:nvSpPr>
          <p:cNvPr id="3" name="Content Placeholder 2">
            <a:extLst>
              <a:ext uri="{FF2B5EF4-FFF2-40B4-BE49-F238E27FC236}">
                <a16:creationId xmlns:a16="http://schemas.microsoft.com/office/drawing/2014/main" id="{2F948792-F2FF-4953-96A4-E4195067C485}"/>
              </a:ext>
            </a:extLst>
          </p:cNvPr>
          <p:cNvSpPr>
            <a:spLocks noGrp="1"/>
          </p:cNvSpPr>
          <p:nvPr>
            <p:ph idx="1"/>
          </p:nvPr>
        </p:nvSpPr>
        <p:spPr>
          <a:xfrm>
            <a:off x="381000" y="1752600"/>
            <a:ext cx="8229600" cy="4343400"/>
          </a:xfrm>
        </p:spPr>
        <p:txBody>
          <a:bodyPr/>
          <a:lstStyle/>
          <a:p>
            <a:r>
              <a:rPr lang="en-US" dirty="0"/>
              <a:t>Marketed as short-term loans when they often aren’t</a:t>
            </a:r>
          </a:p>
          <a:p>
            <a:r>
              <a:rPr lang="en-US" dirty="0"/>
              <a:t>“Empirical evidence shows that consumers are not able to accurately predict how many times they will reborrow, and thus are not able to accurately predict how many times they will reborrow, and thus are not able to tell when they take out the first loan how long their cycles will last and how much they will ultimately pay for the initial disbursement of loan proceeds.”</a:t>
            </a:r>
          </a:p>
          <a:p>
            <a:r>
              <a:rPr lang="en-US" dirty="0"/>
              <a:t>“Consumers in extreme financial distress tend to focus on their immediate liquidity needs rather than potential future costs in a way that makes them particularly susceptible to lender marketing, and payday and vehicle title lenders often emphasize the speed with which the lender will provide funds to the consumer.”</a:t>
            </a:r>
          </a:p>
          <a:p>
            <a:r>
              <a:rPr lang="en-US" dirty="0"/>
              <a:t>“Moreover, consumers who take out covered short-term loans may be overly optimistic about their future cash flow.”</a:t>
            </a:r>
          </a:p>
        </p:txBody>
      </p:sp>
    </p:spTree>
    <p:extLst>
      <p:ext uri="{BB962C8B-B14F-4D97-AF65-F5344CB8AC3E}">
        <p14:creationId xmlns:p14="http://schemas.microsoft.com/office/powerpoint/2010/main" val="1525288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8AC2-B1EE-4230-9206-254E1A0FBA38}"/>
              </a:ext>
            </a:extLst>
          </p:cNvPr>
          <p:cNvSpPr>
            <a:spLocks noGrp="1"/>
          </p:cNvSpPr>
          <p:nvPr>
            <p:ph type="title"/>
          </p:nvPr>
        </p:nvSpPr>
        <p:spPr/>
        <p:txBody>
          <a:bodyPr/>
          <a:lstStyle/>
          <a:p>
            <a:r>
              <a:rPr lang="en-US" dirty="0"/>
              <a:t>Taking Unreasonable Advantage of </a:t>
            </a:r>
            <a:br>
              <a:rPr lang="en-US" dirty="0"/>
            </a:br>
            <a:r>
              <a:rPr lang="en-US" dirty="0"/>
              <a:t>Consumer Inability to Protect Their Interests:</a:t>
            </a:r>
            <a:br>
              <a:rPr lang="en-US" dirty="0"/>
            </a:br>
            <a:r>
              <a:rPr lang="en-US" dirty="0"/>
              <a:t>(1) Consumer Inability to Protect Interests</a:t>
            </a:r>
            <a:br>
              <a:rPr lang="en-US" dirty="0"/>
            </a:br>
            <a:endParaRPr lang="en-US" dirty="0"/>
          </a:p>
        </p:txBody>
      </p:sp>
      <p:sp>
        <p:nvSpPr>
          <p:cNvPr id="3" name="Content Placeholder 2">
            <a:extLst>
              <a:ext uri="{FF2B5EF4-FFF2-40B4-BE49-F238E27FC236}">
                <a16:creationId xmlns:a16="http://schemas.microsoft.com/office/drawing/2014/main" id="{B0CFE0D2-60F6-46F6-A953-6B9F0AB31B38}"/>
              </a:ext>
            </a:extLst>
          </p:cNvPr>
          <p:cNvSpPr>
            <a:spLocks noGrp="1"/>
          </p:cNvSpPr>
          <p:nvPr>
            <p:ph idx="1"/>
          </p:nvPr>
        </p:nvSpPr>
        <p:spPr>
          <a:xfrm>
            <a:off x="381000" y="1643063"/>
            <a:ext cx="8229600" cy="4452937"/>
          </a:xfrm>
        </p:spPr>
        <p:txBody>
          <a:bodyPr/>
          <a:lstStyle/>
          <a:p>
            <a:r>
              <a:rPr lang="en-US" dirty="0"/>
              <a:t>Sec.5531(d)</a:t>
            </a:r>
          </a:p>
          <a:p>
            <a:r>
              <a:rPr lang="en-US" dirty="0"/>
              <a:t>“In some circumstances, consumers may understand the risks and costs of product, but nonetheless be unable to protect their </a:t>
            </a:r>
            <a:r>
              <a:rPr lang="en-US" dirty="0" err="1"/>
              <a:t>intersts</a:t>
            </a:r>
            <a:r>
              <a:rPr lang="en-US" dirty="0"/>
              <a:t> in selecting or using the product. The Bureau believes that consumers who take out an initial payday loan, vehicle title loan, or other short-term loan may be unable to protect their interests in selecting or using such loans, given their immediate need for credit and their inability in the moment to search out or develop alternatives that would either enable them to avoid the need to borrow or to borrow terms that are within their ability to repay.”</a:t>
            </a:r>
          </a:p>
          <a:p>
            <a:r>
              <a:rPr lang="en-US" dirty="0"/>
              <a:t>“Consumers who take out payday or short-term vehicle title loans typically have exhausted other sources of credit such as their credit card(s). In the moth leading up to their liquidity shortfall, they typically have tried and failed to obtain other forms of credit.”</a:t>
            </a:r>
          </a:p>
          <a:p>
            <a:r>
              <a:rPr lang="en-US" dirty="0"/>
              <a:t>They may believe they have no choice: 37% said they would take a payday loan on any terms offered</a:t>
            </a:r>
          </a:p>
          <a:p>
            <a:r>
              <a:rPr lang="en-US" dirty="0"/>
              <a:t>Once they take a loan they are unable to protect their interests: 3 options</a:t>
            </a:r>
          </a:p>
        </p:txBody>
      </p:sp>
    </p:spTree>
    <p:extLst>
      <p:ext uri="{BB962C8B-B14F-4D97-AF65-F5344CB8AC3E}">
        <p14:creationId xmlns:p14="http://schemas.microsoft.com/office/powerpoint/2010/main" val="2115404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37E1-1BAF-433A-A039-FAD2B195BADC}"/>
              </a:ext>
            </a:extLst>
          </p:cNvPr>
          <p:cNvSpPr>
            <a:spLocks noGrp="1"/>
          </p:cNvSpPr>
          <p:nvPr>
            <p:ph type="title"/>
          </p:nvPr>
        </p:nvSpPr>
        <p:spPr/>
        <p:txBody>
          <a:bodyPr/>
          <a:lstStyle/>
          <a:p>
            <a:r>
              <a:rPr lang="en-US" dirty="0"/>
              <a:t>Taking Unreasonable Advantage of </a:t>
            </a:r>
            <a:br>
              <a:rPr lang="en-US" dirty="0"/>
            </a:br>
            <a:r>
              <a:rPr lang="en-US" dirty="0"/>
              <a:t>Consumer Inability to Protect Their Interests:</a:t>
            </a:r>
            <a:br>
              <a:rPr lang="en-US" dirty="0"/>
            </a:br>
            <a:r>
              <a:rPr lang="en-US" dirty="0"/>
              <a:t>Practice Takes Unreasonable Advantage of Vulnerabilities</a:t>
            </a:r>
          </a:p>
        </p:txBody>
      </p:sp>
      <p:sp>
        <p:nvSpPr>
          <p:cNvPr id="3" name="Content Placeholder 2">
            <a:extLst>
              <a:ext uri="{FF2B5EF4-FFF2-40B4-BE49-F238E27FC236}">
                <a16:creationId xmlns:a16="http://schemas.microsoft.com/office/drawing/2014/main" id="{5AA4B884-FC4F-40DB-A5E3-03720E91B46C}"/>
              </a:ext>
            </a:extLst>
          </p:cNvPr>
          <p:cNvSpPr>
            <a:spLocks noGrp="1"/>
          </p:cNvSpPr>
          <p:nvPr>
            <p:ph idx="1"/>
          </p:nvPr>
        </p:nvSpPr>
        <p:spPr>
          <a:xfrm>
            <a:off x="381000" y="1752600"/>
            <a:ext cx="8305800" cy="4343400"/>
          </a:xfrm>
        </p:spPr>
        <p:txBody>
          <a:bodyPr/>
          <a:lstStyle/>
          <a:p>
            <a:r>
              <a:rPr lang="en-US" dirty="0"/>
              <a:t>Sec. 5531(d)(2)</a:t>
            </a:r>
          </a:p>
          <a:p>
            <a:r>
              <a:rPr lang="en-US" dirty="0"/>
              <a:t>“The Bureau believes that the lender practice of making covered short-term loans without determining that the consumer has the ability to repay may take unreasonable advantage both of consumers’ lack of understanding of the material risk, costs, and conditions of such loans, and consumers’ inability to protect their interests in selecting or using the loans.”</a:t>
            </a:r>
          </a:p>
          <a:p>
            <a:r>
              <a:rPr lang="en-US" dirty="0"/>
              <a:t>Information asymmetry between consumer and lender</a:t>
            </a:r>
          </a:p>
          <a:p>
            <a:r>
              <a:rPr lang="en-US" dirty="0"/>
              <a:t>“The practice of making loans without regard to the consumers’ ability to repay stands in stark contrast to the practice of lenders in virtually every other credit market.”</a:t>
            </a:r>
          </a:p>
          <a:p>
            <a:r>
              <a:rPr lang="en-US" dirty="0"/>
              <a:t>Payday lending companies make bulk of revenue off repeat borrowers</a:t>
            </a:r>
          </a:p>
          <a:p>
            <a:r>
              <a:rPr lang="en-US" dirty="0"/>
              <a:t>“lenders’ business model depends upon a substantial percentage of consumers not being able to repay their loans when due and, instead, taking out multiple additional loans in quick succession.”</a:t>
            </a:r>
          </a:p>
          <a:p>
            <a:r>
              <a:rPr lang="en-US" dirty="0"/>
              <a:t>Rule actually dictated a mandatory ability to repay underwriting model</a:t>
            </a:r>
          </a:p>
        </p:txBody>
      </p:sp>
    </p:spTree>
    <p:extLst>
      <p:ext uri="{BB962C8B-B14F-4D97-AF65-F5344CB8AC3E}">
        <p14:creationId xmlns:p14="http://schemas.microsoft.com/office/powerpoint/2010/main" val="2625227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31B2-E291-4118-B138-4FF459B11C38}"/>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C04032D2-1B1B-4B7B-BCC0-77DBDBF14D52}"/>
              </a:ext>
            </a:extLst>
          </p:cNvPr>
          <p:cNvSpPr>
            <a:spLocks noGrp="1"/>
          </p:cNvSpPr>
          <p:nvPr>
            <p:ph idx="1"/>
          </p:nvPr>
        </p:nvSpPr>
        <p:spPr>
          <a:xfrm>
            <a:off x="381000" y="1643063"/>
            <a:ext cx="8305800" cy="4452937"/>
          </a:xfrm>
        </p:spPr>
        <p:txBody>
          <a:bodyPr/>
          <a:lstStyle/>
          <a:p>
            <a:r>
              <a:rPr lang="en-US" dirty="0"/>
              <a:t>Consumers seeking these loans have “modest incomes, little or now savings, and have tried and failed to obtain other forms of credit”</a:t>
            </a:r>
          </a:p>
          <a:p>
            <a:r>
              <a:rPr lang="en-US" dirty="0"/>
              <a:t>Turn to these as “last resort” and when loan comes due to “take a large portion of their income their situation becomes… even more desperate.”</a:t>
            </a:r>
          </a:p>
          <a:p>
            <a:r>
              <a:rPr lang="en-US" dirty="0"/>
              <a:t>Lenders focus on immediacy</a:t>
            </a:r>
          </a:p>
          <a:p>
            <a:r>
              <a:rPr lang="en-US" dirty="0"/>
              <a:t>Risk of reborrowing is not “salient” in light of ease of reborrowing option</a:t>
            </a:r>
          </a:p>
          <a:p>
            <a:r>
              <a:rPr lang="en-US" dirty="0"/>
              <a:t>Lenders encourage in-person repayment in order to “frame” the consumer experience to encourage reborrowing</a:t>
            </a:r>
          </a:p>
          <a:p>
            <a:r>
              <a:rPr lang="en-US" dirty="0"/>
              <a:t>Lenders give financial incentives for maximizing loan volume</a:t>
            </a:r>
          </a:p>
        </p:txBody>
      </p:sp>
    </p:spTree>
    <p:extLst>
      <p:ext uri="{BB962C8B-B14F-4D97-AF65-F5344CB8AC3E}">
        <p14:creationId xmlns:p14="http://schemas.microsoft.com/office/powerpoint/2010/main" val="2375988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0D4-18C2-4D9C-A59B-D5FD73C70CEC}"/>
              </a:ext>
            </a:extLst>
          </p:cNvPr>
          <p:cNvSpPr>
            <a:spLocks noGrp="1"/>
          </p:cNvSpPr>
          <p:nvPr>
            <p:ph type="title"/>
          </p:nvPr>
        </p:nvSpPr>
        <p:spPr/>
        <p:txBody>
          <a:bodyPr/>
          <a:lstStyle/>
          <a:p>
            <a:r>
              <a:rPr lang="en-US" dirty="0"/>
              <a:t>Summary of CFPB Rationales</a:t>
            </a:r>
          </a:p>
        </p:txBody>
      </p:sp>
      <p:sp>
        <p:nvSpPr>
          <p:cNvPr id="3" name="Content Placeholder 2">
            <a:extLst>
              <a:ext uri="{FF2B5EF4-FFF2-40B4-BE49-F238E27FC236}">
                <a16:creationId xmlns:a16="http://schemas.microsoft.com/office/drawing/2014/main" id="{FF5F5EA4-BFE1-44BA-8821-1CD451067361}"/>
              </a:ext>
            </a:extLst>
          </p:cNvPr>
          <p:cNvSpPr>
            <a:spLocks noGrp="1"/>
          </p:cNvSpPr>
          <p:nvPr>
            <p:ph idx="1"/>
          </p:nvPr>
        </p:nvSpPr>
        <p:spPr>
          <a:xfrm>
            <a:off x="381000" y="1752600"/>
            <a:ext cx="8229600" cy="4343400"/>
          </a:xfrm>
        </p:spPr>
        <p:txBody>
          <a:bodyPr/>
          <a:lstStyle/>
          <a:p>
            <a:r>
              <a:rPr lang="en-US" dirty="0"/>
              <a:t>Consumers Underestimate Risks of Reborrowing/Rolling Over Loan and are “overoptimistic” about ability to repay</a:t>
            </a:r>
          </a:p>
          <a:p>
            <a:r>
              <a:rPr lang="en-US" dirty="0"/>
              <a:t>Claim consumers do not accurately predict how long they will be in debt</a:t>
            </a:r>
          </a:p>
          <a:p>
            <a:r>
              <a:rPr lang="en-US" dirty="0"/>
              <a:t>Evidenced by high rollover rate</a:t>
            </a:r>
          </a:p>
          <a:p>
            <a:r>
              <a:rPr lang="en-US" dirty="0"/>
              <a:t>Underestimate likelihood of defaulting</a:t>
            </a:r>
          </a:p>
          <a:p>
            <a:r>
              <a:rPr lang="en-US" dirty="0"/>
              <a:t>Consequences of default not “salient”</a:t>
            </a:r>
          </a:p>
          <a:p>
            <a:r>
              <a:rPr lang="en-US" dirty="0"/>
              <a:t>Lack access to alternative sources of liquidity: Take on “any terms”</a:t>
            </a:r>
          </a:p>
          <a:p>
            <a:r>
              <a:rPr lang="en-US" dirty="0"/>
              <a:t>Often need money urgently</a:t>
            </a:r>
          </a:p>
          <a:p>
            <a:r>
              <a:rPr lang="en-US" dirty="0"/>
              <a:t>Lenders don’t do underwriting/assess ability-to-repay</a:t>
            </a:r>
          </a:p>
          <a:p>
            <a:r>
              <a:rPr lang="en-US" dirty="0"/>
              <a:t>Lenders make money off repeat customers</a:t>
            </a:r>
          </a:p>
          <a:p>
            <a:r>
              <a:rPr lang="en-US" dirty="0"/>
              <a:t>Payday loan users have modest incomes and minimal assets</a:t>
            </a:r>
          </a:p>
          <a:p>
            <a:r>
              <a:rPr lang="en-US" dirty="0"/>
              <a:t>Frame repayment in person</a:t>
            </a:r>
          </a:p>
          <a:p>
            <a:r>
              <a:rPr lang="en-US" dirty="0"/>
              <a:t>Information asymmetry</a:t>
            </a:r>
          </a:p>
          <a:p>
            <a:r>
              <a:rPr lang="en-US" dirty="0"/>
              <a:t>What about all this?</a:t>
            </a:r>
          </a:p>
          <a:p>
            <a:endParaRPr lang="en-US" dirty="0"/>
          </a:p>
          <a:p>
            <a:endParaRPr lang="en-US" dirty="0"/>
          </a:p>
        </p:txBody>
      </p:sp>
    </p:spTree>
    <p:extLst>
      <p:ext uri="{BB962C8B-B14F-4D97-AF65-F5344CB8AC3E}">
        <p14:creationId xmlns:p14="http://schemas.microsoft.com/office/powerpoint/2010/main" val="3432197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F8A8715-06BD-45AB-A25C-9FF1BCD13D5B}"/>
              </a:ext>
            </a:extLst>
          </p:cNvPr>
          <p:cNvSpPr>
            <a:spLocks noGrp="1" noChangeArrowheads="1"/>
          </p:cNvSpPr>
          <p:nvPr>
            <p:ph type="title"/>
          </p:nvPr>
        </p:nvSpPr>
        <p:spPr/>
        <p:txBody>
          <a:bodyPr/>
          <a:lstStyle/>
          <a:p>
            <a:r>
              <a:rPr lang="en-US" altLang="en-US">
                <a:latin typeface="Arial" panose="020B0604020202020204" pitchFamily="34" charset="0"/>
              </a:rPr>
              <a:t>Rollovers</a:t>
            </a:r>
          </a:p>
        </p:txBody>
      </p:sp>
      <p:sp>
        <p:nvSpPr>
          <p:cNvPr id="32771" name="Content Placeholder 2">
            <a:extLst>
              <a:ext uri="{FF2B5EF4-FFF2-40B4-BE49-F238E27FC236}">
                <a16:creationId xmlns:a16="http://schemas.microsoft.com/office/drawing/2014/main" id="{75D2FA0D-5149-45F6-9502-3D11A72B866B}"/>
              </a:ext>
            </a:extLst>
          </p:cNvPr>
          <p:cNvSpPr>
            <a:spLocks noGrp="1" noChangeArrowheads="1"/>
          </p:cNvSpPr>
          <p:nvPr>
            <p:ph idx="1"/>
          </p:nvPr>
        </p:nvSpPr>
        <p:spPr>
          <a:xfrm>
            <a:off x="381000" y="1643063"/>
            <a:ext cx="8305800" cy="4757737"/>
          </a:xfrm>
        </p:spPr>
        <p:txBody>
          <a:bodyPr/>
          <a:lstStyle/>
          <a:p>
            <a:r>
              <a:rPr lang="en-US" altLang="en-US" dirty="0">
                <a:latin typeface="Arial" panose="020B0604020202020204" pitchFamily="34" charset="0"/>
              </a:rPr>
              <a:t>Repeat borrowers important</a:t>
            </a:r>
          </a:p>
          <a:p>
            <a:pPr lvl="1"/>
            <a:r>
              <a:rPr lang="en-US" altLang="en-US" dirty="0">
                <a:latin typeface="Arial" panose="020B0604020202020204" pitchFamily="34" charset="0"/>
              </a:rPr>
              <a:t>Is this unique to payday loans? Coffee shops? Grocery stores? </a:t>
            </a:r>
          </a:p>
          <a:p>
            <a:pPr lvl="1"/>
            <a:r>
              <a:rPr lang="en-US" altLang="en-US" dirty="0">
                <a:latin typeface="Arial" panose="020B0604020202020204" pitchFamily="34" charset="0"/>
              </a:rPr>
              <a:t>Credit Cards: Make 2/3 of revenue off revolvers/roll overs--interest on interest</a:t>
            </a:r>
          </a:p>
          <a:p>
            <a:pPr lvl="1"/>
            <a:r>
              <a:rPr lang="en-US" altLang="en-US" dirty="0">
                <a:latin typeface="Arial" panose="020B0604020202020204" pitchFamily="34" charset="0"/>
              </a:rPr>
              <a:t>Economics of fixed cost industries</a:t>
            </a:r>
          </a:p>
          <a:p>
            <a:r>
              <a:rPr lang="en-US" altLang="en-US" dirty="0">
                <a:latin typeface="Arial" panose="020B0604020202020204" pitchFamily="34" charset="0"/>
              </a:rPr>
              <a:t>“Long term debt”: Mortgages?</a:t>
            </a:r>
          </a:p>
          <a:p>
            <a:r>
              <a:rPr lang="en-US" altLang="en-US" dirty="0">
                <a:latin typeface="Arial" panose="020B0604020202020204" pitchFamily="34" charset="0"/>
              </a:rPr>
              <a:t>Does total number of rollovers matter for economic rationality?</a:t>
            </a:r>
          </a:p>
          <a:p>
            <a:pPr lvl="1"/>
            <a:r>
              <a:rPr lang="en-US" altLang="en-US" dirty="0">
                <a:latin typeface="Arial" panose="020B0604020202020204" pitchFamily="34" charset="0"/>
              </a:rPr>
              <a:t>Sunk cost fallacy: What matters is </a:t>
            </a:r>
            <a:r>
              <a:rPr lang="en-US" altLang="en-US" i="1" dirty="0">
                <a:latin typeface="Arial" panose="020B0604020202020204" pitchFamily="34" charset="0"/>
              </a:rPr>
              <a:t>prospective</a:t>
            </a:r>
            <a:r>
              <a:rPr lang="en-US" altLang="en-US" dirty="0">
                <a:latin typeface="Arial" panose="020B0604020202020204" pitchFamily="34" charset="0"/>
              </a:rPr>
              <a:t> MB&gt;MC for </a:t>
            </a:r>
            <a:r>
              <a:rPr lang="en-US" altLang="en-US" i="1" dirty="0">
                <a:latin typeface="Arial" panose="020B0604020202020204" pitchFamily="34" charset="0"/>
              </a:rPr>
              <a:t>each loan</a:t>
            </a:r>
            <a:r>
              <a:rPr lang="en-US" altLang="en-US" dirty="0">
                <a:latin typeface="Arial" panose="020B0604020202020204" pitchFamily="34" charset="0"/>
              </a:rPr>
              <a:t> which is same for 2</a:t>
            </a:r>
            <a:r>
              <a:rPr lang="en-US" altLang="en-US" baseline="30000" dirty="0">
                <a:latin typeface="Arial" panose="020B0604020202020204" pitchFamily="34" charset="0"/>
              </a:rPr>
              <a:t>nd</a:t>
            </a:r>
            <a:r>
              <a:rPr lang="en-US" altLang="en-US" dirty="0">
                <a:latin typeface="Arial" panose="020B0604020202020204" pitchFamily="34" charset="0"/>
              </a:rPr>
              <a:t> or 7</a:t>
            </a:r>
            <a:r>
              <a:rPr lang="en-US" altLang="en-US" baseline="30000" dirty="0">
                <a:latin typeface="Arial" panose="020B0604020202020204" pitchFamily="34" charset="0"/>
              </a:rPr>
              <a:t>th</a:t>
            </a:r>
            <a:r>
              <a:rPr lang="en-US" altLang="en-US" dirty="0">
                <a:latin typeface="Arial" panose="020B0604020202020204" pitchFamily="34" charset="0"/>
              </a:rPr>
              <a:t> rollover</a:t>
            </a:r>
          </a:p>
          <a:p>
            <a:r>
              <a:rPr lang="en-US" altLang="en-US" dirty="0">
                <a:latin typeface="Arial" panose="020B0604020202020204" pitchFamily="34" charset="0"/>
              </a:rPr>
              <a:t>Priestley (2014): Repeat use (rollovers) </a:t>
            </a:r>
            <a:r>
              <a:rPr lang="en-US" altLang="en-US" i="1" dirty="0">
                <a:latin typeface="Arial" panose="020B0604020202020204" pitchFamily="34" charset="0"/>
              </a:rPr>
              <a:t>positive</a:t>
            </a:r>
            <a:r>
              <a:rPr lang="en-US" altLang="en-US" dirty="0">
                <a:latin typeface="Arial" panose="020B0604020202020204" pitchFamily="34" charset="0"/>
              </a:rPr>
              <a:t> credit score impact</a:t>
            </a:r>
          </a:p>
          <a:p>
            <a:r>
              <a:rPr lang="en-US" altLang="en-US" dirty="0">
                <a:latin typeface="Arial" panose="020B0604020202020204" pitchFamily="34" charset="0"/>
              </a:rPr>
              <a:t>Unique in lack of underwriting and assessing ability to repay?</a:t>
            </a:r>
          </a:p>
          <a:p>
            <a:pPr lvl="1"/>
            <a:r>
              <a:rPr lang="en-US" altLang="en-US" dirty="0">
                <a:latin typeface="Arial" panose="020B0604020202020204" pitchFamily="34" charset="0"/>
              </a:rPr>
              <a:t>Is that true? Do they really do no assessment of ability to repay? No</a:t>
            </a:r>
          </a:p>
          <a:p>
            <a:pPr lvl="1"/>
            <a:r>
              <a:rPr lang="en-US" altLang="en-US" dirty="0">
                <a:latin typeface="Arial" panose="020B0604020202020204" pitchFamily="34" charset="0"/>
              </a:rPr>
              <a:t>Student loans? </a:t>
            </a:r>
            <a:r>
              <a:rPr lang="en-US" altLang="en-US" i="1" dirty="0">
                <a:latin typeface="Arial" panose="020B0604020202020204" pitchFamily="34" charset="0"/>
              </a:rPr>
              <a:t>Zero</a:t>
            </a:r>
            <a:r>
              <a:rPr lang="en-US" altLang="en-US" dirty="0">
                <a:latin typeface="Arial" panose="020B0604020202020204" pitchFamily="34" charset="0"/>
              </a:rPr>
              <a:t> assessment of ability to repay</a:t>
            </a:r>
          </a:p>
          <a:p>
            <a:endParaRPr lang="en-US" altLang="en-US" dirty="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844BB97-6C01-4940-B7B0-26D2A9871F12}"/>
              </a:ext>
            </a:extLst>
          </p:cNvPr>
          <p:cNvSpPr>
            <a:spLocks noGrp="1" noChangeArrowheads="1"/>
          </p:cNvSpPr>
          <p:nvPr>
            <p:ph type="title"/>
          </p:nvPr>
        </p:nvSpPr>
        <p:spPr/>
        <p:txBody>
          <a:bodyPr/>
          <a:lstStyle/>
          <a:p>
            <a:r>
              <a:rPr lang="en-US" altLang="en-US" dirty="0">
                <a:latin typeface="Arial" panose="020B0604020202020204" pitchFamily="34" charset="0"/>
              </a:rPr>
              <a:t>Lack of Alternatives: True</a:t>
            </a:r>
          </a:p>
        </p:txBody>
      </p:sp>
      <p:sp>
        <p:nvSpPr>
          <p:cNvPr id="52227" name="Content Placeholder 2">
            <a:extLst>
              <a:ext uri="{FF2B5EF4-FFF2-40B4-BE49-F238E27FC236}">
                <a16:creationId xmlns:a16="http://schemas.microsoft.com/office/drawing/2014/main" id="{E874C2D1-FF1C-43F2-9AD9-F505A4A1D22D}"/>
              </a:ext>
            </a:extLst>
          </p:cNvPr>
          <p:cNvSpPr>
            <a:spLocks noGrp="1" noChangeArrowheads="1"/>
          </p:cNvSpPr>
          <p:nvPr>
            <p:ph idx="1"/>
          </p:nvPr>
        </p:nvSpPr>
        <p:spPr>
          <a:xfrm>
            <a:off x="381000" y="1828800"/>
            <a:ext cx="8229600" cy="4495800"/>
          </a:xfrm>
        </p:spPr>
        <p:txBody>
          <a:bodyPr/>
          <a:lstStyle/>
          <a:p>
            <a:r>
              <a:rPr lang="en-US" altLang="en-US" dirty="0">
                <a:latin typeface="Arial" panose="020B0604020202020204" pitchFamily="34" charset="0"/>
              </a:rPr>
              <a:t> </a:t>
            </a:r>
            <a:r>
              <a:rPr lang="en-US" altLang="en-US" sz="2000" dirty="0">
                <a:solidFill>
                  <a:srgbClr val="000000"/>
                </a:solidFill>
                <a:latin typeface="Arial" panose="020B0604020202020204" pitchFamily="34" charset="0"/>
              </a:rPr>
              <a:t>Limited access to credit cards: no credit cards or would exceed max credit lines—the consumer credit “ladder”</a:t>
            </a:r>
          </a:p>
          <a:p>
            <a:pPr lvl="1"/>
            <a:r>
              <a:rPr lang="en-US" altLang="en-US" sz="1800" dirty="0">
                <a:solidFill>
                  <a:srgbClr val="000000"/>
                </a:solidFill>
                <a:latin typeface="Arial" panose="020B0604020202020204" pitchFamily="34" charset="0"/>
              </a:rPr>
              <a:t>90% had either no credit card or less than $300 in unused credit lines</a:t>
            </a:r>
          </a:p>
          <a:p>
            <a:pPr lvl="1"/>
            <a:r>
              <a:rPr lang="en-US" altLang="en-US" sz="1800" dirty="0">
                <a:solidFill>
                  <a:srgbClr val="000000"/>
                </a:solidFill>
                <a:latin typeface="Arial" panose="020B0604020202020204" pitchFamily="34" charset="0"/>
              </a:rPr>
              <a:t>Lawrence &amp; Elliehausen:50% had credit cards and 60% of those refrained in the past year</a:t>
            </a:r>
          </a:p>
          <a:p>
            <a:pPr lvl="1"/>
            <a:r>
              <a:rPr lang="en-US" altLang="en-US" sz="1800" dirty="0" err="1">
                <a:solidFill>
                  <a:srgbClr val="000000"/>
                </a:solidFill>
                <a:latin typeface="Arial" panose="020B0604020202020204" pitchFamily="34" charset="0"/>
              </a:rPr>
              <a:t>Elliehausen</a:t>
            </a:r>
            <a:r>
              <a:rPr lang="en-US" altLang="en-US" sz="1800" dirty="0">
                <a:solidFill>
                  <a:srgbClr val="000000"/>
                </a:solidFill>
                <a:latin typeface="Arial" panose="020B0604020202020204" pitchFamily="34" charset="0"/>
              </a:rPr>
              <a:t> (2009): 54% had credit cards, 67% had no credit cards or would have exceeded credit limit</a:t>
            </a:r>
          </a:p>
          <a:p>
            <a:r>
              <a:rPr lang="en-US" altLang="en-US" sz="2000" dirty="0">
                <a:solidFill>
                  <a:srgbClr val="000000"/>
                </a:solidFill>
                <a:latin typeface="Arial" panose="020B0604020202020204" pitchFamily="34" charset="0"/>
              </a:rPr>
              <a:t>Limited credit: 1/3 of PDL customers recently denied access to credit (Logan and Weller 2009)</a:t>
            </a:r>
          </a:p>
          <a:p>
            <a:r>
              <a:rPr lang="en-US" altLang="en-US" sz="1800" dirty="0">
                <a:solidFill>
                  <a:srgbClr val="000000"/>
                </a:solidFill>
                <a:latin typeface="Arial" panose="020B0604020202020204" pitchFamily="34" charset="0"/>
              </a:rPr>
              <a:t>Engage in intensive search: 5 credit inquiries before first payday loan</a:t>
            </a:r>
            <a:endParaRPr lang="en-US" altLang="en-US" sz="2000" dirty="0">
              <a:solidFill>
                <a:srgbClr val="000000"/>
              </a:solidFill>
              <a:latin typeface="Arial" panose="020B0604020202020204" pitchFamily="34" charset="0"/>
            </a:endParaRPr>
          </a:p>
          <a:p>
            <a:r>
              <a:rPr lang="en-US" altLang="en-US" sz="2000" dirty="0">
                <a:solidFill>
                  <a:srgbClr val="000000"/>
                </a:solidFill>
                <a:latin typeface="Arial" panose="020B0604020202020204" pitchFamily="34" charset="0"/>
              </a:rPr>
              <a:t>Impaired credit: 520 average credit score (</a:t>
            </a:r>
            <a:r>
              <a:rPr lang="en-US" altLang="en-US" sz="2000" dirty="0" err="1">
                <a:solidFill>
                  <a:srgbClr val="000000"/>
                </a:solidFill>
                <a:latin typeface="Arial" panose="020B0604020202020204" pitchFamily="34" charset="0"/>
              </a:rPr>
              <a:t>Bhutta</a:t>
            </a:r>
            <a:r>
              <a:rPr lang="en-US" altLang="en-US" sz="2000" dirty="0">
                <a:solidFill>
                  <a:srgbClr val="000000"/>
                </a:solidFill>
                <a:latin typeface="Arial" panose="020B0604020202020204" pitchFamily="34" charset="0"/>
              </a:rPr>
              <a:t>, Skiba, </a:t>
            </a:r>
            <a:r>
              <a:rPr lang="en-US" altLang="en-US" sz="2000" dirty="0" err="1">
                <a:solidFill>
                  <a:srgbClr val="000000"/>
                </a:solidFill>
                <a:latin typeface="Arial" panose="020B0604020202020204" pitchFamily="34" charset="0"/>
              </a:rPr>
              <a:t>Tobacman</a:t>
            </a:r>
            <a:r>
              <a:rPr lang="en-US" altLang="en-US" sz="2000" dirty="0">
                <a:solidFill>
                  <a:srgbClr val="000000"/>
                </a:solidFill>
                <a:latin typeface="Arial" panose="020B0604020202020204" pitchFamily="34" charset="0"/>
              </a:rPr>
              <a:t>)</a:t>
            </a:r>
          </a:p>
          <a:p>
            <a:pPr lvl="1"/>
            <a:r>
              <a:rPr lang="en-US" altLang="en-US" dirty="0">
                <a:solidFill>
                  <a:srgbClr val="000000"/>
                </a:solidFill>
                <a:latin typeface="Arial" panose="020B0604020202020204" pitchFamily="34" charset="0"/>
              </a:rPr>
              <a:t>More likely than average to be delinquent on credit accounts</a:t>
            </a:r>
          </a:p>
          <a:p>
            <a:pPr lvl="1"/>
            <a:r>
              <a:rPr lang="en-US" altLang="en-US" dirty="0" err="1">
                <a:solidFill>
                  <a:srgbClr val="000000"/>
                </a:solidFill>
                <a:latin typeface="Arial" panose="020B0604020202020204" pitchFamily="34" charset="0"/>
              </a:rPr>
              <a:t>Elliehausen</a:t>
            </a:r>
            <a:r>
              <a:rPr lang="en-US" altLang="en-US" dirty="0">
                <a:solidFill>
                  <a:srgbClr val="000000"/>
                </a:solidFill>
                <a:latin typeface="Arial" panose="020B0604020202020204" pitchFamily="34" charset="0"/>
              </a:rPr>
              <a:t> (2009): 55% denied, 60% didn’t apply</a:t>
            </a:r>
            <a:endParaRPr lang="en-US" altLang="en-US" dirty="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DFD7B9E-2E9A-47DE-A7CB-947FF224F3C8}"/>
              </a:ext>
            </a:extLst>
          </p:cNvPr>
          <p:cNvSpPr>
            <a:spLocks noGrp="1" noChangeArrowheads="1"/>
          </p:cNvSpPr>
          <p:nvPr>
            <p:ph type="title"/>
          </p:nvPr>
        </p:nvSpPr>
        <p:spPr/>
        <p:txBody>
          <a:bodyPr/>
          <a:lstStyle/>
          <a:p>
            <a:r>
              <a:rPr lang="en-US" altLang="en-US">
                <a:latin typeface="Arial" panose="020B0604020202020204" pitchFamily="34" charset="0"/>
              </a:rPr>
              <a:t>Why Consumers Use Payday Loans</a:t>
            </a:r>
          </a:p>
        </p:txBody>
      </p:sp>
      <p:sp>
        <p:nvSpPr>
          <p:cNvPr id="54275" name="Rectangle 3">
            <a:extLst>
              <a:ext uri="{FF2B5EF4-FFF2-40B4-BE49-F238E27FC236}">
                <a16:creationId xmlns:a16="http://schemas.microsoft.com/office/drawing/2014/main" id="{2FB0868E-8C4D-4DC7-BF46-5A5DB3C616BF}"/>
              </a:ext>
            </a:extLst>
          </p:cNvPr>
          <p:cNvSpPr>
            <a:spLocks noGrp="1" noChangeArrowheads="1"/>
          </p:cNvSpPr>
          <p:nvPr>
            <p:ph type="body" idx="1"/>
          </p:nvPr>
        </p:nvSpPr>
        <p:spPr>
          <a:xfrm>
            <a:off x="381000" y="1752600"/>
            <a:ext cx="8305800" cy="4343400"/>
          </a:xfrm>
        </p:spPr>
        <p:txBody>
          <a:bodyPr/>
          <a:lstStyle/>
          <a:p>
            <a:r>
              <a:rPr lang="en-US" altLang="en-US" dirty="0">
                <a:latin typeface="Arial" panose="020B0604020202020204" pitchFamily="34" charset="0"/>
              </a:rPr>
              <a:t>Use payday lending for important payments</a:t>
            </a:r>
          </a:p>
          <a:p>
            <a:pPr lvl="1"/>
            <a:r>
              <a:rPr lang="en-US" altLang="en-US" dirty="0">
                <a:latin typeface="Arial" panose="020B0604020202020204" pitchFamily="34" charset="0"/>
              </a:rPr>
              <a:t>2/3 say use for rent, mortgage, utility</a:t>
            </a:r>
          </a:p>
          <a:p>
            <a:pPr lvl="1"/>
            <a:r>
              <a:rPr lang="en-US" altLang="en-US" dirty="0">
                <a:latin typeface="Arial" panose="020B0604020202020204" pitchFamily="34" charset="0"/>
              </a:rPr>
              <a:t>10-15% for emergencies (medical, car repair)</a:t>
            </a:r>
          </a:p>
          <a:p>
            <a:r>
              <a:rPr lang="en-US" altLang="en-US" dirty="0">
                <a:latin typeface="Arial" panose="020B0604020202020204" pitchFamily="34" charset="0"/>
              </a:rPr>
              <a:t>81% say would cut back on food or clothing if no payday loans</a:t>
            </a:r>
          </a:p>
          <a:p>
            <a:r>
              <a:rPr lang="en-US" altLang="en-US" dirty="0">
                <a:latin typeface="Arial" panose="020B0604020202020204" pitchFamily="34" charset="0"/>
              </a:rPr>
              <a:t>62% would delay paying bills</a:t>
            </a:r>
          </a:p>
          <a:p>
            <a:r>
              <a:rPr lang="en-US" altLang="en-US" dirty="0">
                <a:latin typeface="Arial" panose="020B0604020202020204" pitchFamily="34" charset="0"/>
              </a:rPr>
              <a:t>Substitution to other high-cost alternatives:</a:t>
            </a:r>
          </a:p>
          <a:p>
            <a:pPr lvl="1"/>
            <a:r>
              <a:rPr lang="en-US" altLang="en-US" dirty="0" err="1">
                <a:latin typeface="Arial" panose="020B0604020202020204" pitchFamily="34" charset="0"/>
              </a:rPr>
              <a:t>Bhutta</a:t>
            </a:r>
            <a:r>
              <a:rPr lang="en-US" altLang="en-US" dirty="0">
                <a:latin typeface="Arial" panose="020B0604020202020204" pitchFamily="34" charset="0"/>
              </a:rPr>
              <a:t>, Goldin, </a:t>
            </a:r>
            <a:r>
              <a:rPr lang="en-US" altLang="en-US" dirty="0" err="1">
                <a:latin typeface="Arial" panose="020B0604020202020204" pitchFamily="34" charset="0"/>
              </a:rPr>
              <a:t>Homonoff</a:t>
            </a:r>
            <a:r>
              <a:rPr lang="en-US" altLang="en-US" dirty="0">
                <a:latin typeface="Arial" panose="020B0604020202020204" pitchFamily="34" charset="0"/>
              </a:rPr>
              <a:t> (2015): Pawn (“the decline in payday loan use is almost entirely offset by the increase in pawnshop use” unless live near border of a state that allows it)</a:t>
            </a:r>
          </a:p>
          <a:p>
            <a:pPr lvl="1"/>
            <a:r>
              <a:rPr lang="en-US" altLang="en-US" dirty="0">
                <a:latin typeface="Arial" panose="020B0604020202020204" pitchFamily="34" charset="0"/>
              </a:rPr>
              <a:t>Melzer &amp; Morgan: Overdraft, bounced checks/NSF</a:t>
            </a:r>
          </a:p>
          <a:p>
            <a:pPr lvl="1"/>
            <a:r>
              <a:rPr lang="en-US" altLang="en-US" dirty="0" err="1">
                <a:latin typeface="Arial" panose="020B0604020202020204" pitchFamily="34" charset="0"/>
              </a:rPr>
              <a:t>Zinman</a:t>
            </a:r>
            <a:r>
              <a:rPr lang="en-US" altLang="en-US" dirty="0">
                <a:latin typeface="Arial" panose="020B0604020202020204" pitchFamily="34" charset="0"/>
              </a:rPr>
              <a:t>: Overdraft, late bill pay</a:t>
            </a:r>
          </a:p>
          <a:p>
            <a:pPr lvl="1"/>
            <a:r>
              <a:rPr lang="en-US" altLang="en-US" dirty="0">
                <a:latin typeface="Arial" panose="020B0604020202020204" pitchFamily="34" charset="0"/>
              </a:rPr>
              <a:t>Loan sharks</a:t>
            </a:r>
          </a:p>
          <a:p>
            <a:r>
              <a:rPr lang="en-US" altLang="en-US" dirty="0">
                <a:latin typeface="Arial" panose="020B0604020202020204" pitchFamily="34" charset="0"/>
              </a:rPr>
              <a:t>If lack other better alternatives are they better off if they lose these ones?</a:t>
            </a:r>
          </a:p>
          <a:p>
            <a:endParaRPr lang="en-US" altLang="en-US" dirty="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4DA9D72-9F26-47A0-9DA4-80D081A24B6C}"/>
              </a:ext>
            </a:extLst>
          </p:cNvPr>
          <p:cNvSpPr>
            <a:spLocks noGrp="1" noChangeArrowheads="1"/>
          </p:cNvSpPr>
          <p:nvPr>
            <p:ph type="title"/>
          </p:nvPr>
        </p:nvSpPr>
        <p:spPr/>
        <p:txBody>
          <a:bodyPr/>
          <a:lstStyle/>
          <a:p>
            <a:r>
              <a:rPr lang="en-US" altLang="en-US">
                <a:latin typeface="Arial" panose="020B0604020202020204" pitchFamily="34" charset="0"/>
              </a:rPr>
              <a:t>Payday Lending Market</a:t>
            </a:r>
          </a:p>
        </p:txBody>
      </p:sp>
      <p:sp>
        <p:nvSpPr>
          <p:cNvPr id="55299" name="Rectangle 3">
            <a:extLst>
              <a:ext uri="{FF2B5EF4-FFF2-40B4-BE49-F238E27FC236}">
                <a16:creationId xmlns:a16="http://schemas.microsoft.com/office/drawing/2014/main" id="{0BAC396B-550F-4503-BEE3-CA38AB2707B1}"/>
              </a:ext>
            </a:extLst>
          </p:cNvPr>
          <p:cNvSpPr>
            <a:spLocks noGrp="1" noChangeArrowheads="1"/>
          </p:cNvSpPr>
          <p:nvPr>
            <p:ph type="body" idx="1"/>
          </p:nvPr>
        </p:nvSpPr>
        <p:spPr/>
        <p:txBody>
          <a:bodyPr/>
          <a:lstStyle/>
          <a:p>
            <a:r>
              <a:rPr lang="en-US" altLang="en-US" dirty="0">
                <a:latin typeface="Arial" panose="020B0604020202020204" pitchFamily="34" charset="0"/>
              </a:rPr>
              <a:t>Very competitive industry</a:t>
            </a:r>
          </a:p>
          <a:p>
            <a:r>
              <a:rPr lang="en-US" altLang="en-US" dirty="0">
                <a:latin typeface="Arial" panose="020B0604020202020204" pitchFamily="34" charset="0"/>
              </a:rPr>
              <a:t>Evidence of no “economic rents”: Low Barriers to Entry</a:t>
            </a:r>
          </a:p>
          <a:p>
            <a:r>
              <a:rPr lang="en-US" altLang="en-US" dirty="0">
                <a:latin typeface="Arial" panose="020B0604020202020204" pitchFamily="34" charset="0"/>
              </a:rPr>
              <a:t>Effects: increased payday lending competition generally leads to lower payday loan prices</a:t>
            </a:r>
          </a:p>
          <a:p>
            <a:r>
              <a:rPr lang="en-US" altLang="en-US" dirty="0">
                <a:latin typeface="Arial" panose="020B0604020202020204" pitchFamily="34" charset="0"/>
              </a:rPr>
              <a:t>Compete on nonprice margins (hours, speed, convenience, customer service)</a:t>
            </a:r>
          </a:p>
          <a:p>
            <a:r>
              <a:rPr lang="en-US" altLang="en-US" dirty="0">
                <a:latin typeface="Arial" panose="020B0604020202020204" pitchFamily="34" charset="0"/>
              </a:rPr>
              <a:t>Payday loan customers generally satisfied</a:t>
            </a:r>
          </a:p>
          <a:p>
            <a:pPr lvl="1"/>
            <a:r>
              <a:rPr lang="en-US" altLang="en-US" dirty="0" err="1">
                <a:latin typeface="Arial" panose="020B0604020202020204" pitchFamily="34" charset="0"/>
              </a:rPr>
              <a:t>Elliehausen</a:t>
            </a:r>
            <a:r>
              <a:rPr lang="en-US" altLang="en-US" dirty="0">
                <a:latin typeface="Arial" panose="020B0604020202020204" pitchFamily="34" charset="0"/>
              </a:rPr>
              <a:t> (2009): 87% “very” or “somewhat” satisfied</a:t>
            </a:r>
          </a:p>
          <a:p>
            <a:pPr lvl="1"/>
            <a:r>
              <a:rPr lang="en-US" altLang="en-US" dirty="0">
                <a:latin typeface="Arial" panose="020B0604020202020204" pitchFamily="34" charset="0"/>
              </a:rPr>
              <a:t>Pew: 62% say would use payday again</a:t>
            </a:r>
          </a:p>
          <a:p>
            <a:pPr lvl="1"/>
            <a:r>
              <a:rPr lang="en-US" altLang="en-US" dirty="0">
                <a:latin typeface="Arial" panose="020B0604020202020204" pitchFamily="34" charset="0"/>
              </a:rPr>
              <a:t>Only 2% of all payday loan customers (a) dissatisfied because (b) “too hard to get out of debt”</a:t>
            </a:r>
          </a:p>
          <a:p>
            <a:r>
              <a:rPr lang="en-US" altLang="en-US" dirty="0">
                <a:latin typeface="Arial" panose="020B0604020202020204" pitchFamily="34" charset="0"/>
              </a:rPr>
              <a:t>Consumers understand costs and terms</a:t>
            </a:r>
          </a:p>
          <a:p>
            <a:pPr lvl="1"/>
            <a:r>
              <a:rPr lang="en-US" altLang="en-US" dirty="0">
                <a:latin typeface="Arial" panose="020B0604020202020204" pitchFamily="34" charset="0"/>
              </a:rPr>
              <a:t>Pew: 86% say terms and conditions clear</a:t>
            </a:r>
          </a:p>
          <a:p>
            <a:pPr lvl="1"/>
            <a:r>
              <a:rPr lang="en-US" altLang="en-US" dirty="0" err="1">
                <a:latin typeface="Arial" panose="020B0604020202020204" pitchFamily="34" charset="0"/>
              </a:rPr>
              <a:t>Elliehausen</a:t>
            </a:r>
            <a:r>
              <a:rPr lang="en-US" altLang="en-US" dirty="0">
                <a:latin typeface="Arial" panose="020B0604020202020204" pitchFamily="34" charset="0"/>
              </a:rPr>
              <a:t>: 98% understand terms (finance charge, not APR)</a:t>
            </a:r>
          </a:p>
          <a:p>
            <a:endParaRPr lang="en-US" altLang="en-US" sz="1400"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9778-E0DE-4493-A21C-73D14D849F37}"/>
              </a:ext>
            </a:extLst>
          </p:cNvPr>
          <p:cNvSpPr>
            <a:spLocks noGrp="1"/>
          </p:cNvSpPr>
          <p:nvPr>
            <p:ph type="title"/>
          </p:nvPr>
        </p:nvSpPr>
        <p:spPr/>
        <p:txBody>
          <a:bodyPr/>
          <a:lstStyle/>
          <a:p>
            <a:r>
              <a:rPr lang="en-US" dirty="0"/>
              <a:t>Unfairness 1031(c)</a:t>
            </a:r>
          </a:p>
        </p:txBody>
      </p:sp>
      <p:pic>
        <p:nvPicPr>
          <p:cNvPr id="5" name="Content Placeholder 4">
            <a:extLst>
              <a:ext uri="{FF2B5EF4-FFF2-40B4-BE49-F238E27FC236}">
                <a16:creationId xmlns:a16="http://schemas.microsoft.com/office/drawing/2014/main" id="{EF14A296-75F3-4517-A67E-C15DF4DF8729}"/>
              </a:ext>
            </a:extLst>
          </p:cNvPr>
          <p:cNvPicPr>
            <a:picLocks noGrp="1" noChangeAspect="1"/>
          </p:cNvPicPr>
          <p:nvPr>
            <p:ph idx="1"/>
          </p:nvPr>
        </p:nvPicPr>
        <p:blipFill>
          <a:blip r:embed="rId2"/>
          <a:stretch>
            <a:fillRect/>
          </a:stretch>
        </p:blipFill>
        <p:spPr>
          <a:xfrm>
            <a:off x="2023749" y="2719203"/>
            <a:ext cx="4486901" cy="2638793"/>
          </a:xfrm>
        </p:spPr>
      </p:pic>
    </p:spTree>
    <p:extLst>
      <p:ext uri="{BB962C8B-B14F-4D97-AF65-F5344CB8AC3E}">
        <p14:creationId xmlns:p14="http://schemas.microsoft.com/office/powerpoint/2010/main" val="3181258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191767D-E4BF-41FC-BF4E-23059D54CE49}"/>
              </a:ext>
            </a:extLst>
          </p:cNvPr>
          <p:cNvSpPr>
            <a:spLocks noGrp="1" noChangeArrowheads="1"/>
          </p:cNvSpPr>
          <p:nvPr>
            <p:ph type="title"/>
          </p:nvPr>
        </p:nvSpPr>
        <p:spPr/>
        <p:txBody>
          <a:bodyPr/>
          <a:lstStyle/>
          <a:p>
            <a:r>
              <a:rPr lang="en-US" altLang="en-US">
                <a:latin typeface="Arial" panose="020B0604020202020204" pitchFamily="34" charset="0"/>
              </a:rPr>
              <a:t>Consumer Knowledge of Rollovers</a:t>
            </a:r>
          </a:p>
        </p:txBody>
      </p:sp>
      <p:sp>
        <p:nvSpPr>
          <p:cNvPr id="33795" name="Content Placeholder 2">
            <a:extLst>
              <a:ext uri="{FF2B5EF4-FFF2-40B4-BE49-F238E27FC236}">
                <a16:creationId xmlns:a16="http://schemas.microsoft.com/office/drawing/2014/main" id="{0150BA20-C63B-4D25-9284-FC74360F3226}"/>
              </a:ext>
            </a:extLst>
          </p:cNvPr>
          <p:cNvSpPr>
            <a:spLocks noGrp="1" noChangeArrowheads="1"/>
          </p:cNvSpPr>
          <p:nvPr>
            <p:ph idx="1"/>
          </p:nvPr>
        </p:nvSpPr>
        <p:spPr/>
        <p:txBody>
          <a:bodyPr/>
          <a:lstStyle/>
          <a:p>
            <a:r>
              <a:rPr lang="en-US" altLang="en-US">
                <a:latin typeface="Arial" panose="020B0604020202020204" pitchFamily="34" charset="0"/>
              </a:rPr>
              <a:t>Mann (2014): 60% of payday loan customers accurately predict how long it will take to repay</a:t>
            </a:r>
          </a:p>
          <a:p>
            <a:r>
              <a:rPr lang="en-US" altLang="en-US">
                <a:latin typeface="Arial" panose="020B0604020202020204" pitchFamily="34" charset="0"/>
              </a:rPr>
              <a:t>Errors unbiased: equally likely to overestimate how long will take as underestimate</a:t>
            </a:r>
          </a:p>
          <a:p>
            <a:endParaRPr lang="en-US" altLang="en-US">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E97AEA3-9458-4357-B74C-8355EC396D74}"/>
              </a:ext>
            </a:extLst>
          </p:cNvPr>
          <p:cNvSpPr>
            <a:spLocks noGrp="1" noChangeArrowheads="1"/>
          </p:cNvSpPr>
          <p:nvPr>
            <p:ph type="title"/>
          </p:nvPr>
        </p:nvSpPr>
        <p:spPr/>
        <p:txBody>
          <a:bodyPr/>
          <a:lstStyle/>
          <a:p>
            <a:r>
              <a:rPr lang="en-US" altLang="en-US">
                <a:latin typeface="Arial" panose="020B0604020202020204" pitchFamily="34" charset="0"/>
              </a:rPr>
              <a:t>Alcott, et al.</a:t>
            </a:r>
          </a:p>
        </p:txBody>
      </p:sp>
      <p:sp>
        <p:nvSpPr>
          <p:cNvPr id="34819" name="Content Placeholder 2">
            <a:extLst>
              <a:ext uri="{FF2B5EF4-FFF2-40B4-BE49-F238E27FC236}">
                <a16:creationId xmlns:a16="http://schemas.microsoft.com/office/drawing/2014/main" id="{895DB84B-0F7A-462E-A6E9-A171571C04FF}"/>
              </a:ext>
            </a:extLst>
          </p:cNvPr>
          <p:cNvSpPr>
            <a:spLocks noGrp="1" noChangeArrowheads="1"/>
          </p:cNvSpPr>
          <p:nvPr>
            <p:ph idx="1"/>
          </p:nvPr>
        </p:nvSpPr>
        <p:spPr>
          <a:xfrm>
            <a:off x="381000" y="1643063"/>
            <a:ext cx="8305800" cy="4681537"/>
          </a:xfrm>
        </p:spPr>
        <p:txBody>
          <a:bodyPr/>
          <a:lstStyle/>
          <a:p>
            <a:r>
              <a:rPr lang="en-US" altLang="en-US">
                <a:latin typeface="Arial" panose="020B0604020202020204" pitchFamily="34" charset="0"/>
              </a:rPr>
              <a:t>70% of borrowers predicted they would reborrow, in fact 74% did=statistically identical: “This implies that the average borrower almost fully anticipates repeat borrowing.”</a:t>
            </a:r>
          </a:p>
          <a:p>
            <a:endParaRPr lang="en-US" altLang="en-US">
              <a:latin typeface="Arial" panose="020B0604020202020204" pitchFamily="34" charset="0"/>
            </a:endParaRPr>
          </a:p>
        </p:txBody>
      </p:sp>
      <p:pic>
        <p:nvPicPr>
          <p:cNvPr id="34820" name="Picture 4">
            <a:extLst>
              <a:ext uri="{FF2B5EF4-FFF2-40B4-BE49-F238E27FC236}">
                <a16:creationId xmlns:a16="http://schemas.microsoft.com/office/drawing/2014/main" id="{6818AEB9-61F7-4855-AEE2-24538A828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80010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4A26B49-02E8-4AC8-BCE0-383145BF7ABD}"/>
              </a:ext>
            </a:extLst>
          </p:cNvPr>
          <p:cNvSpPr>
            <a:spLocks noGrp="1" noChangeArrowheads="1"/>
          </p:cNvSpPr>
          <p:nvPr>
            <p:ph type="title"/>
          </p:nvPr>
        </p:nvSpPr>
        <p:spPr/>
        <p:txBody>
          <a:bodyPr/>
          <a:lstStyle/>
          <a:p>
            <a:r>
              <a:rPr lang="en-US" altLang="en-US">
                <a:latin typeface="Arial" panose="020B0604020202020204" pitchFamily="34" charset="0"/>
              </a:rPr>
              <a:t>Alcott, et al.</a:t>
            </a:r>
          </a:p>
        </p:txBody>
      </p:sp>
      <p:sp>
        <p:nvSpPr>
          <p:cNvPr id="35843" name="Content Placeholder 2">
            <a:extLst>
              <a:ext uri="{FF2B5EF4-FFF2-40B4-BE49-F238E27FC236}">
                <a16:creationId xmlns:a16="http://schemas.microsoft.com/office/drawing/2014/main" id="{8B7BF99D-F5C1-4227-B926-38583C6ECE67}"/>
              </a:ext>
            </a:extLst>
          </p:cNvPr>
          <p:cNvSpPr>
            <a:spLocks noGrp="1" noChangeArrowheads="1"/>
          </p:cNvSpPr>
          <p:nvPr>
            <p:ph idx="1"/>
          </p:nvPr>
        </p:nvSpPr>
        <p:spPr>
          <a:xfrm>
            <a:off x="381000" y="1643063"/>
            <a:ext cx="8305800" cy="4638675"/>
          </a:xfrm>
        </p:spPr>
        <p:txBody>
          <a:bodyPr/>
          <a:lstStyle/>
          <a:p>
            <a:r>
              <a:rPr lang="en-US" altLang="en-US">
                <a:latin typeface="Arial" panose="020B0604020202020204" pitchFamily="34" charset="0"/>
              </a:rPr>
              <a:t>Accuracy increases with experience</a:t>
            </a:r>
          </a:p>
          <a:p>
            <a:endParaRPr lang="en-US" altLang="en-US">
              <a:latin typeface="Arial" panose="020B0604020202020204" pitchFamily="34" charset="0"/>
            </a:endParaRPr>
          </a:p>
        </p:txBody>
      </p:sp>
      <p:pic>
        <p:nvPicPr>
          <p:cNvPr id="35844" name="Picture 4">
            <a:extLst>
              <a:ext uri="{FF2B5EF4-FFF2-40B4-BE49-F238E27FC236}">
                <a16:creationId xmlns:a16="http://schemas.microsoft.com/office/drawing/2014/main" id="{64F9FC1E-33A3-4DC7-AF7D-EC993F8FE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7848600"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AF7FDA2-15A6-4FF5-B971-44225C6C84AD}"/>
              </a:ext>
            </a:extLst>
          </p:cNvPr>
          <p:cNvSpPr>
            <a:spLocks noGrp="1" noChangeArrowheads="1"/>
          </p:cNvSpPr>
          <p:nvPr>
            <p:ph type="title"/>
          </p:nvPr>
        </p:nvSpPr>
        <p:spPr/>
        <p:txBody>
          <a:bodyPr/>
          <a:lstStyle/>
          <a:p>
            <a:r>
              <a:rPr lang="en-US" altLang="en-US" dirty="0">
                <a:latin typeface="Arial" panose="020B0604020202020204" pitchFamily="34" charset="0"/>
              </a:rPr>
              <a:t>Default</a:t>
            </a:r>
          </a:p>
        </p:txBody>
      </p:sp>
      <p:sp>
        <p:nvSpPr>
          <p:cNvPr id="46083" name="Content Placeholder 2">
            <a:extLst>
              <a:ext uri="{FF2B5EF4-FFF2-40B4-BE49-F238E27FC236}">
                <a16:creationId xmlns:a16="http://schemas.microsoft.com/office/drawing/2014/main" id="{2192D032-C330-4960-8703-AA43A0C74610}"/>
              </a:ext>
            </a:extLst>
          </p:cNvPr>
          <p:cNvSpPr>
            <a:spLocks noGrp="1" noChangeArrowheads="1"/>
          </p:cNvSpPr>
          <p:nvPr>
            <p:ph idx="1"/>
          </p:nvPr>
        </p:nvSpPr>
        <p:spPr>
          <a:xfrm>
            <a:off x="381000" y="1752600"/>
            <a:ext cx="8229600" cy="4343400"/>
          </a:xfrm>
        </p:spPr>
        <p:txBody>
          <a:bodyPr/>
          <a:lstStyle/>
          <a:p>
            <a:r>
              <a:rPr lang="en-US" altLang="en-US" dirty="0">
                <a:latin typeface="Arial" panose="020B0604020202020204" pitchFamily="34" charset="0"/>
              </a:rPr>
              <a:t>Theory of Rational Default</a:t>
            </a:r>
          </a:p>
          <a:p>
            <a:r>
              <a:rPr lang="en-US" altLang="en-US" dirty="0">
                <a:latin typeface="Arial" panose="020B0604020202020204" pitchFamily="34" charset="0"/>
              </a:rPr>
              <a:t>Consequences of Default?</a:t>
            </a:r>
          </a:p>
          <a:p>
            <a:pPr lvl="1"/>
            <a:r>
              <a:rPr lang="en-US" altLang="en-US" dirty="0">
                <a:latin typeface="Arial" panose="020B0604020202020204" pitchFamily="34" charset="0"/>
              </a:rPr>
              <a:t>Credit reporting: No</a:t>
            </a:r>
          </a:p>
          <a:p>
            <a:pPr lvl="1"/>
            <a:r>
              <a:rPr lang="en-US" altLang="en-US" dirty="0">
                <a:latin typeface="Arial" panose="020B0604020202020204" pitchFamily="34" charset="0"/>
              </a:rPr>
              <a:t>Collection: Rarely</a:t>
            </a:r>
          </a:p>
          <a:p>
            <a:pPr lvl="1"/>
            <a:r>
              <a:rPr lang="en-US" altLang="en-US" dirty="0">
                <a:latin typeface="Arial" panose="020B0604020202020204" pitchFamily="34" charset="0"/>
              </a:rPr>
              <a:t>Lawsuits: Even more rare</a:t>
            </a:r>
          </a:p>
          <a:p>
            <a:pPr lvl="1"/>
            <a:r>
              <a:rPr lang="en-US" altLang="en-US" dirty="0">
                <a:latin typeface="Arial" panose="020B0604020202020204" pitchFamily="34" charset="0"/>
              </a:rPr>
              <a:t>They have no money!</a:t>
            </a:r>
          </a:p>
          <a:p>
            <a:r>
              <a:rPr lang="en-US" altLang="en-US" dirty="0">
                <a:latin typeface="Arial" panose="020B0604020202020204" pitchFamily="34" charset="0"/>
              </a:rPr>
              <a:t>Access to future loans:</a:t>
            </a:r>
          </a:p>
          <a:p>
            <a:r>
              <a:rPr lang="en-US" altLang="en-US" dirty="0">
                <a:latin typeface="Arial" panose="020B0604020202020204" pitchFamily="34" charset="0"/>
              </a:rPr>
              <a:t>Large number of defaults make zero or one payment: Strategic Default</a:t>
            </a:r>
          </a:p>
          <a:p>
            <a:r>
              <a:rPr lang="en-US" altLang="en-US" dirty="0">
                <a:latin typeface="Arial" panose="020B0604020202020204" pitchFamily="34" charset="0"/>
              </a:rPr>
              <a:t>No evidence whether longer rollover sequences default more often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4E9C-6063-4165-AF96-386D53FBBED2}"/>
              </a:ext>
            </a:extLst>
          </p:cNvPr>
          <p:cNvSpPr>
            <a:spLocks noGrp="1"/>
          </p:cNvSpPr>
          <p:nvPr>
            <p:ph type="title"/>
          </p:nvPr>
        </p:nvSpPr>
        <p:spPr/>
        <p:txBody>
          <a:bodyPr/>
          <a:lstStyle/>
          <a:p>
            <a:r>
              <a:rPr lang="en-US" dirty="0"/>
              <a:t>Auto Title Loans: CFPB</a:t>
            </a:r>
          </a:p>
        </p:txBody>
      </p:sp>
      <p:sp>
        <p:nvSpPr>
          <p:cNvPr id="3" name="Content Placeholder 2">
            <a:extLst>
              <a:ext uri="{FF2B5EF4-FFF2-40B4-BE49-F238E27FC236}">
                <a16:creationId xmlns:a16="http://schemas.microsoft.com/office/drawing/2014/main" id="{368AEA69-5537-4731-909D-3E61685FB6D3}"/>
              </a:ext>
            </a:extLst>
          </p:cNvPr>
          <p:cNvSpPr>
            <a:spLocks noGrp="1"/>
          </p:cNvSpPr>
          <p:nvPr>
            <p:ph idx="1"/>
          </p:nvPr>
        </p:nvSpPr>
        <p:spPr>
          <a:xfrm>
            <a:off x="381000" y="1752600"/>
            <a:ext cx="8229600" cy="4343400"/>
          </a:xfrm>
        </p:spPr>
        <p:txBody>
          <a:bodyPr/>
          <a:lstStyle/>
          <a:p>
            <a:r>
              <a:rPr lang="en-US" dirty="0"/>
              <a:t>Do consumers underestimate likelihood of revolving: Optimism Bias</a:t>
            </a:r>
          </a:p>
          <a:p>
            <a:r>
              <a:rPr lang="en-US" dirty="0"/>
              <a:t>Do they understand the risk of repossession on default and the consequences?</a:t>
            </a:r>
          </a:p>
          <a:p>
            <a:pPr lvl="1"/>
            <a:r>
              <a:rPr lang="en-US" dirty="0"/>
              <a:t>“Salience” of default</a:t>
            </a:r>
          </a:p>
        </p:txBody>
      </p:sp>
    </p:spTree>
    <p:extLst>
      <p:ext uri="{BB962C8B-B14F-4D97-AF65-F5344CB8AC3E}">
        <p14:creationId xmlns:p14="http://schemas.microsoft.com/office/powerpoint/2010/main" val="3019523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46514EEB-029D-4023-A6CB-A09805C9FA9B}"/>
              </a:ext>
            </a:extLst>
          </p:cNvPr>
          <p:cNvSpPr>
            <a:spLocks noGrp="1" noChangeArrowheads="1"/>
          </p:cNvSpPr>
          <p:nvPr>
            <p:ph type="title"/>
          </p:nvPr>
        </p:nvSpPr>
        <p:spPr/>
        <p:txBody>
          <a:bodyPr/>
          <a:lstStyle/>
          <a:p>
            <a:pPr eaLnBrk="1" hangingPunct="1"/>
            <a:r>
              <a:rPr lang="en-US" altLang="en-US" dirty="0">
                <a:latin typeface="Arial" panose="020B0604020202020204" pitchFamily="34" charset="0"/>
              </a:rPr>
              <a:t>Auto Title Loans: Hawkins</a:t>
            </a:r>
          </a:p>
        </p:txBody>
      </p:sp>
      <p:sp>
        <p:nvSpPr>
          <p:cNvPr id="89091" name="Rectangle 3">
            <a:extLst>
              <a:ext uri="{FF2B5EF4-FFF2-40B4-BE49-F238E27FC236}">
                <a16:creationId xmlns:a16="http://schemas.microsoft.com/office/drawing/2014/main" id="{AD8CA6EA-4203-4EB5-B26D-02F40A8DE663}"/>
              </a:ext>
            </a:extLst>
          </p:cNvPr>
          <p:cNvSpPr>
            <a:spLocks noGrp="1" noChangeArrowheads="1"/>
          </p:cNvSpPr>
          <p:nvPr>
            <p:ph idx="1"/>
          </p:nvPr>
        </p:nvSpPr>
        <p:spPr/>
        <p:txBody>
          <a:bodyPr/>
          <a:lstStyle/>
          <a:p>
            <a:pPr eaLnBrk="1" hangingPunct="1"/>
            <a:r>
              <a:rPr lang="en-US" altLang="en-US" sz="2800">
                <a:latin typeface="Arial" panose="020B0604020202020204" pitchFamily="34" charset="0"/>
              </a:rPr>
              <a:t>Predicted and Actual Payoff</a:t>
            </a:r>
          </a:p>
          <a:p>
            <a:pPr eaLnBrk="1" hangingPunct="1"/>
            <a:endParaRPr lang="en-US" altLang="en-US" sz="2800">
              <a:latin typeface="Arial" panose="020B0604020202020204" pitchFamily="34" charset="0"/>
            </a:endParaRPr>
          </a:p>
        </p:txBody>
      </p:sp>
      <p:pic>
        <p:nvPicPr>
          <p:cNvPr id="89092" name="Picture 2">
            <a:extLst>
              <a:ext uri="{FF2B5EF4-FFF2-40B4-BE49-F238E27FC236}">
                <a16:creationId xmlns:a16="http://schemas.microsoft.com/office/drawing/2014/main" id="{E8C8B86A-28D0-4D1D-AFE8-7296C7BF7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14600"/>
            <a:ext cx="7696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a:extLst>
              <a:ext uri="{FF2B5EF4-FFF2-40B4-BE49-F238E27FC236}">
                <a16:creationId xmlns:a16="http://schemas.microsoft.com/office/drawing/2014/main" id="{D1EC4353-82FB-4FF5-9821-163E02094223}"/>
              </a:ext>
            </a:extLst>
          </p:cNvPr>
          <p:cNvSpPr/>
          <p:nvPr/>
        </p:nvSpPr>
        <p:spPr>
          <a:xfrm>
            <a:off x="914400" y="2819400"/>
            <a:ext cx="60960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a:extLst>
              <a:ext uri="{FF2B5EF4-FFF2-40B4-BE49-F238E27FC236}">
                <a16:creationId xmlns:a16="http://schemas.microsoft.com/office/drawing/2014/main" id="{8AA2E231-09CB-4DC4-96A8-D353AF0F14B1}"/>
              </a:ext>
            </a:extLst>
          </p:cNvPr>
          <p:cNvSpPr/>
          <p:nvPr/>
        </p:nvSpPr>
        <p:spPr>
          <a:xfrm>
            <a:off x="685800" y="4572000"/>
            <a:ext cx="6096000" cy="6096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02FD14B6-331F-4995-9CC1-1ED901CC9089}"/>
              </a:ext>
            </a:extLst>
          </p:cNvPr>
          <p:cNvSpPr>
            <a:spLocks noGrp="1" noChangeArrowheads="1"/>
          </p:cNvSpPr>
          <p:nvPr>
            <p:ph type="title"/>
          </p:nvPr>
        </p:nvSpPr>
        <p:spPr/>
        <p:txBody>
          <a:bodyPr/>
          <a:lstStyle/>
          <a:p>
            <a:r>
              <a:rPr lang="en-US" altLang="en-US" dirty="0">
                <a:latin typeface="Arial" panose="020B0604020202020204" pitchFamily="34" charset="0"/>
              </a:rPr>
              <a:t>Repossession</a:t>
            </a:r>
          </a:p>
        </p:txBody>
      </p:sp>
      <p:sp>
        <p:nvSpPr>
          <p:cNvPr id="91139" name="Rectangle 3">
            <a:extLst>
              <a:ext uri="{FF2B5EF4-FFF2-40B4-BE49-F238E27FC236}">
                <a16:creationId xmlns:a16="http://schemas.microsoft.com/office/drawing/2014/main" id="{AB854AF4-7DA3-449B-B801-B31ED1F532E2}"/>
              </a:ext>
            </a:extLst>
          </p:cNvPr>
          <p:cNvSpPr>
            <a:spLocks noGrp="1" noChangeArrowheads="1"/>
          </p:cNvSpPr>
          <p:nvPr>
            <p:ph type="body" idx="1"/>
          </p:nvPr>
        </p:nvSpPr>
        <p:spPr>
          <a:xfrm>
            <a:off x="381000" y="1752600"/>
            <a:ext cx="8229600" cy="4495800"/>
          </a:xfrm>
        </p:spPr>
        <p:txBody>
          <a:bodyPr/>
          <a:lstStyle/>
          <a:p>
            <a:r>
              <a:rPr lang="en-US" altLang="en-US" b="1" dirty="0">
                <a:latin typeface="Arial" panose="020B0604020202020204" pitchFamily="34" charset="0"/>
              </a:rPr>
              <a:t>8.5% say that if couldn’t title pawn would have to sell car to get cash</a:t>
            </a:r>
            <a:endParaRPr lang="en-US" altLang="en-US" dirty="0">
              <a:latin typeface="Arial" panose="020B0604020202020204" pitchFamily="34" charset="0"/>
            </a:endParaRPr>
          </a:p>
          <a:p>
            <a:pPr lvl="1"/>
            <a:r>
              <a:rPr lang="en-US" altLang="en-US" dirty="0">
                <a:latin typeface="Arial" panose="020B0604020202020204" pitchFamily="34" charset="0"/>
              </a:rPr>
              <a:t>100% risk of losing car</a:t>
            </a:r>
          </a:p>
          <a:p>
            <a:r>
              <a:rPr lang="en-US" altLang="en-US" dirty="0">
                <a:latin typeface="Arial" panose="020B0604020202020204" pitchFamily="34" charset="0"/>
              </a:rPr>
              <a:t>Hawkins (surveying state studies): Default rate of 8-10% and repo rate of 4-6% (lower than those who would have to sell car)</a:t>
            </a:r>
          </a:p>
          <a:p>
            <a:r>
              <a:rPr lang="en-US" altLang="en-US" dirty="0">
                <a:latin typeface="Arial" panose="020B0604020202020204" pitchFamily="34" charset="0"/>
              </a:rPr>
              <a:t>CFPB:</a:t>
            </a:r>
          </a:p>
          <a:p>
            <a:pPr lvl="1"/>
            <a:r>
              <a:rPr lang="en-US" altLang="en-US" dirty="0">
                <a:latin typeface="Arial" panose="020B0604020202020204" pitchFamily="34" charset="0"/>
              </a:rPr>
              <a:t>6% default per loan, 3% repo per loan</a:t>
            </a:r>
          </a:p>
          <a:p>
            <a:pPr lvl="1"/>
            <a:r>
              <a:rPr lang="en-US" altLang="en-US" dirty="0">
                <a:latin typeface="Arial" panose="020B0604020202020204" pitchFamily="34" charset="0"/>
              </a:rPr>
              <a:t>33% default per loan sequence, 20% repo</a:t>
            </a:r>
          </a:p>
          <a:p>
            <a:pPr lvl="1"/>
            <a:r>
              <a:rPr lang="en-US" altLang="en-US" dirty="0">
                <a:latin typeface="Arial" panose="020B0604020202020204" pitchFamily="34" charset="0"/>
              </a:rPr>
              <a:t>Approx. 83% have more than one loan in sequence</a:t>
            </a:r>
          </a:p>
          <a:p>
            <a:r>
              <a:rPr lang="en-US" altLang="en-US" dirty="0">
                <a:latin typeface="Arial" panose="020B0604020202020204" pitchFamily="34" charset="0"/>
              </a:rPr>
              <a:t>70%-80% have more than one car</a:t>
            </a:r>
          </a:p>
          <a:p>
            <a:r>
              <a:rPr lang="en-US" altLang="en-US" dirty="0">
                <a:latin typeface="Arial" panose="020B0604020202020204" pitchFamily="34" charset="0"/>
              </a:rPr>
              <a:t>Half of defaults do not lead to repossession (higher some places)</a:t>
            </a:r>
          </a:p>
          <a:p>
            <a:r>
              <a:rPr lang="en-US" altLang="en-US" dirty="0">
                <a:latin typeface="Arial" panose="020B0604020202020204" pitchFamily="34" charset="0"/>
              </a:rPr>
              <a:t>Otherwise nonrecourse</a:t>
            </a:r>
          </a:p>
          <a:p>
            <a:r>
              <a:rPr lang="en-US" altLang="en-US" dirty="0">
                <a:latin typeface="Arial" panose="020B0604020202020204" pitchFamily="34" charset="0"/>
              </a:rPr>
              <a:t>Hawkins: consumers say would not prioritize their auto-title pawn payments over their basic necessities such as rent, utilities, groceries, or medical expenses</a:t>
            </a:r>
          </a:p>
          <a:p>
            <a:endParaRPr lang="en-US" altLang="en-US" dirty="0">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A31796DE-2BBD-4C26-9C32-011046A2B35C}"/>
              </a:ext>
            </a:extLst>
          </p:cNvPr>
          <p:cNvSpPr>
            <a:spLocks noGrp="1" noChangeArrowheads="1"/>
          </p:cNvSpPr>
          <p:nvPr>
            <p:ph type="title"/>
          </p:nvPr>
        </p:nvSpPr>
        <p:spPr/>
        <p:txBody>
          <a:bodyPr/>
          <a:lstStyle/>
          <a:p>
            <a:r>
              <a:rPr lang="en-US" altLang="en-US">
                <a:latin typeface="Arial" panose="020B0604020202020204" pitchFamily="34" charset="0"/>
              </a:rPr>
              <a:t>Why Consumers Use Auto Title Loans</a:t>
            </a:r>
          </a:p>
        </p:txBody>
      </p:sp>
      <p:sp>
        <p:nvSpPr>
          <p:cNvPr id="90115" name="Content Placeholder 2">
            <a:extLst>
              <a:ext uri="{FF2B5EF4-FFF2-40B4-BE49-F238E27FC236}">
                <a16:creationId xmlns:a16="http://schemas.microsoft.com/office/drawing/2014/main" id="{70CB285D-020F-41F1-8120-1553CBB3CCE5}"/>
              </a:ext>
            </a:extLst>
          </p:cNvPr>
          <p:cNvSpPr>
            <a:spLocks noGrp="1" noChangeArrowheads="1"/>
          </p:cNvSpPr>
          <p:nvPr>
            <p:ph idx="1"/>
          </p:nvPr>
        </p:nvSpPr>
        <p:spPr/>
        <p:txBody>
          <a:bodyPr/>
          <a:lstStyle/>
          <a:p>
            <a:pPr>
              <a:lnSpc>
                <a:spcPct val="90000"/>
              </a:lnSpc>
            </a:pPr>
            <a:r>
              <a:rPr lang="en-US" altLang="en-US" dirty="0">
                <a:latin typeface="Arial" panose="020B0604020202020204" pitchFamily="34" charset="0"/>
              </a:rPr>
              <a:t>Hawkins (2012): reason why consumers enter into auto-title pawns is to meet urgent and important expenses, such as car repairs, “unusually high utility bills,” to prevent foreclosure or eviction from their home, or to deal with an unexpected medical emergency </a:t>
            </a:r>
          </a:p>
          <a:p>
            <a:pPr>
              <a:lnSpc>
                <a:spcPct val="90000"/>
              </a:lnSpc>
            </a:pPr>
            <a:r>
              <a:rPr lang="en-US" altLang="en-US" dirty="0">
                <a:latin typeface="Arial" panose="020B0604020202020204" pitchFamily="34" charset="0"/>
              </a:rPr>
              <a:t>20% for rent, 19% for utilities, 17% used loans for car repairs</a:t>
            </a:r>
          </a:p>
          <a:p>
            <a:pPr>
              <a:lnSpc>
                <a:spcPct val="90000"/>
              </a:lnSpc>
            </a:pPr>
            <a:r>
              <a:rPr lang="en-US" altLang="en-US" dirty="0">
                <a:latin typeface="Arial" panose="020B0604020202020204" pitchFamily="34" charset="0"/>
              </a:rPr>
              <a:t>almost 18 percent of consumers would pay a late fee and almost 9 percent would take a credit card cash advance if no auto title loans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82F51DDA-7D1E-4E95-B2EB-672F1DA5E790}"/>
              </a:ext>
            </a:extLst>
          </p:cNvPr>
          <p:cNvSpPr>
            <a:spLocks noGrp="1" noChangeArrowheads="1"/>
          </p:cNvSpPr>
          <p:nvPr>
            <p:ph type="title"/>
          </p:nvPr>
        </p:nvSpPr>
        <p:spPr/>
        <p:txBody>
          <a:bodyPr/>
          <a:lstStyle/>
          <a:p>
            <a:r>
              <a:rPr lang="en-US" altLang="en-US">
                <a:latin typeface="Arial" panose="020B0604020202020204" pitchFamily="34" charset="0"/>
              </a:rPr>
              <a:t>Other Transportation to Work</a:t>
            </a:r>
          </a:p>
        </p:txBody>
      </p:sp>
      <p:sp>
        <p:nvSpPr>
          <p:cNvPr id="92163" name="Rectangle 3">
            <a:extLst>
              <a:ext uri="{FF2B5EF4-FFF2-40B4-BE49-F238E27FC236}">
                <a16:creationId xmlns:a16="http://schemas.microsoft.com/office/drawing/2014/main" id="{BA1CBEEC-7C8E-4FD0-818A-B1AA714C9876}"/>
              </a:ext>
            </a:extLst>
          </p:cNvPr>
          <p:cNvSpPr>
            <a:spLocks noGrp="1" noChangeArrowheads="1"/>
          </p:cNvSpPr>
          <p:nvPr>
            <p:ph type="body" idx="1"/>
          </p:nvPr>
        </p:nvSpPr>
        <p:spPr>
          <a:xfrm>
            <a:off x="381000" y="1752600"/>
            <a:ext cx="8382000" cy="4343400"/>
          </a:xfrm>
        </p:spPr>
        <p:txBody>
          <a:bodyPr/>
          <a:lstStyle/>
          <a:p>
            <a:r>
              <a:rPr lang="en-US" altLang="en-US" dirty="0">
                <a:latin typeface="Arial" panose="020B0604020202020204" pitchFamily="34" charset="0"/>
              </a:rPr>
              <a:t>Hawkins, et al. (2013)</a:t>
            </a:r>
          </a:p>
          <a:p>
            <a:r>
              <a:rPr lang="en-US" altLang="en-US" dirty="0">
                <a:latin typeface="Arial" panose="020B0604020202020204" pitchFamily="34" charset="0"/>
              </a:rPr>
              <a:t>Do not work outside the home 12.16% </a:t>
            </a:r>
          </a:p>
          <a:p>
            <a:r>
              <a:rPr lang="en-US" altLang="en-US" dirty="0">
                <a:latin typeface="Arial" panose="020B0604020202020204" pitchFamily="34" charset="0"/>
              </a:rPr>
              <a:t>Use public transportation 14.14% </a:t>
            </a:r>
          </a:p>
          <a:p>
            <a:r>
              <a:rPr lang="en-US" altLang="en-US" dirty="0">
                <a:latin typeface="Arial" panose="020B0604020202020204" pitchFamily="34" charset="0"/>
              </a:rPr>
              <a:t>Use another vehicle I own 40.20% (usually old cars)</a:t>
            </a:r>
          </a:p>
          <a:p>
            <a:r>
              <a:rPr lang="en-US" altLang="en-US" dirty="0">
                <a:latin typeface="Arial" panose="020B0604020202020204" pitchFamily="34" charset="0"/>
              </a:rPr>
              <a:t>Walk to work 8.93% </a:t>
            </a:r>
          </a:p>
          <a:p>
            <a:r>
              <a:rPr lang="en-US" altLang="en-US" dirty="0">
                <a:latin typeface="Arial" panose="020B0604020202020204" pitchFamily="34" charset="0"/>
              </a:rPr>
              <a:t>Get rides from friends/family 17.37% </a:t>
            </a:r>
          </a:p>
          <a:p>
            <a:r>
              <a:rPr lang="en-US" altLang="en-US" b="1" dirty="0">
                <a:latin typeface="Arial" panose="020B0604020202020204" pitchFamily="34" charset="0"/>
              </a:rPr>
              <a:t>Buy a new car 8.68% </a:t>
            </a:r>
          </a:p>
          <a:p>
            <a:r>
              <a:rPr lang="en-US" altLang="en-US" dirty="0">
                <a:latin typeface="Arial" panose="020B0604020202020204" pitchFamily="34" charset="0"/>
              </a:rPr>
              <a:t>No other way to work 14.64%</a:t>
            </a:r>
          </a:p>
          <a:p>
            <a:r>
              <a:rPr lang="en-US" altLang="en-US" dirty="0">
                <a:latin typeface="Arial" panose="020B0604020202020204" pitchFamily="34" charset="0"/>
              </a:rPr>
              <a:t>So depending on repo rate of functioning cars, about 1% might lose only way to work (Hawkins): 14.6% * repo rate</a:t>
            </a:r>
          </a:p>
          <a:p>
            <a:pPr lvl="1"/>
            <a:r>
              <a:rPr lang="en-US" altLang="en-US" dirty="0">
                <a:latin typeface="Arial" panose="020B0604020202020204" pitchFamily="34" charset="0"/>
              </a:rPr>
              <a:t>Ex: 20% default * 50% repo rate * 14.64% no other way to work=2%</a:t>
            </a:r>
          </a:p>
          <a:p>
            <a:pPr lvl="1"/>
            <a:r>
              <a:rPr lang="en-US" altLang="en-US" dirty="0">
                <a:latin typeface="Arial" panose="020B0604020202020204" pitchFamily="34" charset="0"/>
              </a:rPr>
              <a:t>Remember Alternative</a:t>
            </a:r>
          </a:p>
          <a:p>
            <a:pPr lvl="2"/>
            <a:r>
              <a:rPr lang="en-US" altLang="en-US" dirty="0">
                <a:latin typeface="Arial" panose="020B0604020202020204" pitchFamily="34" charset="0"/>
              </a:rPr>
              <a:t>8.5% said they would have to sell their car</a:t>
            </a:r>
          </a:p>
          <a:p>
            <a:pPr lvl="2"/>
            <a:r>
              <a:rPr lang="en-US" altLang="en-US" dirty="0">
                <a:latin typeface="Arial" panose="020B0604020202020204" pitchFamily="34" charset="0"/>
              </a:rPr>
              <a:t>17% need title loan to make car repairs</a:t>
            </a:r>
          </a:p>
          <a:p>
            <a:pPr lvl="1"/>
            <a:endParaRPr lang="en-US" altLang="en-US" dirty="0">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053A-8D1A-4F5A-9213-673F0716164F}"/>
              </a:ext>
            </a:extLst>
          </p:cNvPr>
          <p:cNvSpPr>
            <a:spLocks noGrp="1"/>
          </p:cNvSpPr>
          <p:nvPr>
            <p:ph type="title"/>
          </p:nvPr>
        </p:nvSpPr>
        <p:spPr/>
        <p:txBody>
          <a:bodyPr/>
          <a:lstStyle/>
          <a:p>
            <a:r>
              <a:rPr lang="en-US" dirty="0"/>
              <a:t>Problem 11.1: Abusive</a:t>
            </a:r>
          </a:p>
        </p:txBody>
      </p:sp>
      <p:sp>
        <p:nvSpPr>
          <p:cNvPr id="3" name="Content Placeholder 2">
            <a:extLst>
              <a:ext uri="{FF2B5EF4-FFF2-40B4-BE49-F238E27FC236}">
                <a16:creationId xmlns:a16="http://schemas.microsoft.com/office/drawing/2014/main" id="{D9C465C3-43D2-4243-9E14-2F1D88069020}"/>
              </a:ext>
            </a:extLst>
          </p:cNvPr>
          <p:cNvSpPr>
            <a:spLocks noGrp="1"/>
          </p:cNvSpPr>
          <p:nvPr>
            <p:ph idx="1"/>
          </p:nvPr>
        </p:nvSpPr>
        <p:spPr>
          <a:xfrm>
            <a:off x="381000" y="1752600"/>
            <a:ext cx="8153400" cy="4343400"/>
          </a:xfrm>
        </p:spPr>
        <p:txBody>
          <a:bodyPr/>
          <a:lstStyle/>
          <a:p>
            <a:r>
              <a:rPr lang="en-US" dirty="0"/>
              <a:t>Unfair—also “abusive”?</a:t>
            </a:r>
          </a:p>
          <a:p>
            <a:r>
              <a:rPr lang="en-US" dirty="0"/>
              <a:t>5531(d)(2)(A): “takes unreasonable advantage of a lack of understanding on the part of the consumer of the material risks, costs, or conditions of the product or service”</a:t>
            </a:r>
          </a:p>
          <a:p>
            <a:pPr lvl="1"/>
            <a:r>
              <a:rPr lang="en-US" dirty="0"/>
              <a:t>Burying upfront mandatory fees in small print? </a:t>
            </a:r>
          </a:p>
          <a:p>
            <a:r>
              <a:rPr lang="en-US" dirty="0"/>
              <a:t>5531(d)(1): “materially interferes with the ability of a consumer to understand a term or condition of a consumer financial product or service”</a:t>
            </a:r>
          </a:p>
          <a:p>
            <a:pPr lvl="1"/>
            <a:r>
              <a:rPr lang="en-US" dirty="0"/>
              <a:t>Seems misleading in that interferes with ability of consumer to understand terms and is material because affects price</a:t>
            </a:r>
          </a:p>
          <a:p>
            <a:r>
              <a:rPr lang="en-US" dirty="0"/>
              <a:t>Abusive as “deception plus”?</a:t>
            </a:r>
          </a:p>
          <a:p>
            <a:r>
              <a:rPr lang="en-US" dirty="0"/>
              <a:t>Here the lack of understanding caused by covered person’s behavior</a:t>
            </a:r>
          </a:p>
          <a:p>
            <a:pPr lvl="1"/>
            <a:r>
              <a:rPr lang="en-US" dirty="0"/>
              <a:t>Compare </a:t>
            </a:r>
            <a:r>
              <a:rPr lang="en-US" i="1" dirty="0"/>
              <a:t>Cash Call</a:t>
            </a:r>
            <a:r>
              <a:rPr lang="en-US" dirty="0"/>
              <a:t> where lack of understanding was just about consumer’s ignorance</a:t>
            </a:r>
          </a:p>
        </p:txBody>
      </p:sp>
    </p:spTree>
    <p:extLst>
      <p:ext uri="{BB962C8B-B14F-4D97-AF65-F5344CB8AC3E}">
        <p14:creationId xmlns:p14="http://schemas.microsoft.com/office/powerpoint/2010/main" val="241374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877AE-4EB6-4D1D-ADEC-94E397463274}"/>
              </a:ext>
            </a:extLst>
          </p:cNvPr>
          <p:cNvSpPr>
            <a:spLocks noGrp="1"/>
          </p:cNvSpPr>
          <p:nvPr>
            <p:ph type="title"/>
          </p:nvPr>
        </p:nvSpPr>
        <p:spPr/>
        <p:txBody>
          <a:bodyPr/>
          <a:lstStyle/>
          <a:p>
            <a:r>
              <a:rPr lang="en-US" dirty="0"/>
              <a:t>Deceptive</a:t>
            </a:r>
          </a:p>
        </p:txBody>
      </p:sp>
      <p:sp>
        <p:nvSpPr>
          <p:cNvPr id="3" name="Content Placeholder 2">
            <a:extLst>
              <a:ext uri="{FF2B5EF4-FFF2-40B4-BE49-F238E27FC236}">
                <a16:creationId xmlns:a16="http://schemas.microsoft.com/office/drawing/2014/main" id="{F444E923-2FDA-43F4-9ED4-B93E2C2BF06F}"/>
              </a:ext>
            </a:extLst>
          </p:cNvPr>
          <p:cNvSpPr>
            <a:spLocks noGrp="1"/>
          </p:cNvSpPr>
          <p:nvPr>
            <p:ph idx="1"/>
          </p:nvPr>
        </p:nvSpPr>
        <p:spPr/>
        <p:txBody>
          <a:bodyPr/>
          <a:lstStyle/>
          <a:p>
            <a:r>
              <a:rPr lang="en-US" dirty="0"/>
              <a:t>Not defined term in Dodd-Frank</a:t>
            </a:r>
          </a:p>
        </p:txBody>
      </p:sp>
    </p:spTree>
    <p:extLst>
      <p:ext uri="{BB962C8B-B14F-4D97-AF65-F5344CB8AC3E}">
        <p14:creationId xmlns:p14="http://schemas.microsoft.com/office/powerpoint/2010/main" val="1687903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E418-60FB-4C94-9DAD-B00BBFCA6ADA}"/>
              </a:ext>
            </a:extLst>
          </p:cNvPr>
          <p:cNvSpPr>
            <a:spLocks noGrp="1"/>
          </p:cNvSpPr>
          <p:nvPr>
            <p:ph type="title"/>
          </p:nvPr>
        </p:nvSpPr>
        <p:spPr/>
        <p:txBody>
          <a:bodyPr/>
          <a:lstStyle/>
          <a:p>
            <a:r>
              <a:rPr lang="en-US" dirty="0"/>
              <a:t>Problem 11.2: Abusive</a:t>
            </a:r>
          </a:p>
        </p:txBody>
      </p:sp>
      <p:sp>
        <p:nvSpPr>
          <p:cNvPr id="3" name="Content Placeholder 2">
            <a:extLst>
              <a:ext uri="{FF2B5EF4-FFF2-40B4-BE49-F238E27FC236}">
                <a16:creationId xmlns:a16="http://schemas.microsoft.com/office/drawing/2014/main" id="{7E27286C-5080-4DF8-AC4B-011874F5CB48}"/>
              </a:ext>
            </a:extLst>
          </p:cNvPr>
          <p:cNvSpPr>
            <a:spLocks noGrp="1"/>
          </p:cNvSpPr>
          <p:nvPr>
            <p:ph idx="1"/>
          </p:nvPr>
        </p:nvSpPr>
        <p:spPr/>
        <p:txBody>
          <a:bodyPr/>
          <a:lstStyle/>
          <a:p>
            <a:r>
              <a:rPr lang="en-US" dirty="0"/>
              <a:t>5531(d)(2)(A): “lack of understanding on the part of the consumer of the material risks, costs, or conditions of the product or service”</a:t>
            </a:r>
          </a:p>
          <a:p>
            <a:pPr lvl="1"/>
            <a:r>
              <a:rPr lang="en-US" dirty="0"/>
              <a:t>subjective versus objective</a:t>
            </a:r>
          </a:p>
          <a:p>
            <a:pPr lvl="1"/>
            <a:r>
              <a:rPr lang="en-US" dirty="0"/>
              <a:t>Focus on monthly payments vs total costs</a:t>
            </a:r>
          </a:p>
          <a:p>
            <a:r>
              <a:rPr lang="en-US" dirty="0"/>
              <a:t>5531(d)(2)(B): “inability of consumer to protect the interests of the consumer in selecting or using a consumer financial product or service”</a:t>
            </a:r>
          </a:p>
          <a:p>
            <a:pPr lvl="1"/>
            <a:r>
              <a:rPr lang="en-US" dirty="0"/>
              <a:t>“Desperate” consumer</a:t>
            </a:r>
          </a:p>
          <a:p>
            <a:pPr lvl="1"/>
            <a:r>
              <a:rPr lang="en-US" dirty="0"/>
              <a:t>Is this the only competitor? So can’t bargain?</a:t>
            </a:r>
          </a:p>
          <a:p>
            <a:pPr lvl="1"/>
            <a:r>
              <a:rPr lang="en-US" i="1" dirty="0"/>
              <a:t>Williams v. Walker-Thomas</a:t>
            </a:r>
          </a:p>
          <a:p>
            <a:r>
              <a:rPr lang="en-US" dirty="0"/>
              <a:t>5531(d)(2)(C): “reasonable reliance by the consumer on a covered person to act in the interests of the consumer”</a:t>
            </a:r>
          </a:p>
          <a:p>
            <a:pPr lvl="1"/>
            <a:r>
              <a:rPr lang="en-US" dirty="0"/>
              <a:t>Can consumer have reasonable reliance on a used car dealer to act in their interest?</a:t>
            </a:r>
          </a:p>
          <a:p>
            <a:r>
              <a:rPr lang="en-US" dirty="0"/>
              <a:t>“Unfairness plus”: Cost-Benefit Analysis?</a:t>
            </a:r>
          </a:p>
        </p:txBody>
      </p:sp>
    </p:spTree>
    <p:extLst>
      <p:ext uri="{BB962C8B-B14F-4D97-AF65-F5344CB8AC3E}">
        <p14:creationId xmlns:p14="http://schemas.microsoft.com/office/powerpoint/2010/main" val="222980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1A13-AA08-49EC-A325-C814BC1C4D3E}"/>
              </a:ext>
            </a:extLst>
          </p:cNvPr>
          <p:cNvSpPr>
            <a:spLocks noGrp="1"/>
          </p:cNvSpPr>
          <p:nvPr>
            <p:ph type="title"/>
          </p:nvPr>
        </p:nvSpPr>
        <p:spPr/>
        <p:txBody>
          <a:bodyPr/>
          <a:lstStyle/>
          <a:p>
            <a:r>
              <a:rPr lang="en-US" dirty="0"/>
              <a:t>Problem 11.3: Abusive</a:t>
            </a:r>
          </a:p>
        </p:txBody>
      </p:sp>
      <p:sp>
        <p:nvSpPr>
          <p:cNvPr id="3" name="Content Placeholder 2">
            <a:extLst>
              <a:ext uri="{FF2B5EF4-FFF2-40B4-BE49-F238E27FC236}">
                <a16:creationId xmlns:a16="http://schemas.microsoft.com/office/drawing/2014/main" id="{2618F2E1-EEBC-40F7-A664-DE565660F7DF}"/>
              </a:ext>
            </a:extLst>
          </p:cNvPr>
          <p:cNvSpPr>
            <a:spLocks noGrp="1"/>
          </p:cNvSpPr>
          <p:nvPr>
            <p:ph idx="1"/>
          </p:nvPr>
        </p:nvSpPr>
        <p:spPr>
          <a:xfrm>
            <a:off x="381000" y="1752600"/>
            <a:ext cx="8153400" cy="4343400"/>
          </a:xfrm>
        </p:spPr>
        <p:txBody>
          <a:bodyPr/>
          <a:lstStyle/>
          <a:p>
            <a:r>
              <a:rPr lang="en-US" dirty="0"/>
              <a:t>Reordering overdrafts</a:t>
            </a:r>
          </a:p>
          <a:p>
            <a:r>
              <a:rPr lang="en-US" dirty="0"/>
              <a:t>5531(d)(2)(a): “taking unreasonable advantage of lack of understanding of the consumer regarding the material risks, costs, or conditions of a financial product”</a:t>
            </a:r>
          </a:p>
          <a:p>
            <a:r>
              <a:rPr lang="en-US" dirty="0"/>
              <a:t>Do consumers understand relationship between reordering overdrafts and total overdrafts?</a:t>
            </a:r>
          </a:p>
          <a:p>
            <a:r>
              <a:rPr lang="en-US" dirty="0"/>
              <a:t>Cost-Benefit to consumer or other consumers?</a:t>
            </a:r>
          </a:p>
          <a:p>
            <a:r>
              <a:rPr lang="en-US" dirty="0"/>
              <a:t>Note that Abusive does not seem to contemplate a cost-benefit analysis: Trump I CFPB issued Policy Statement requiring weighing of benefits (like unfairness)</a:t>
            </a:r>
          </a:p>
        </p:txBody>
      </p:sp>
    </p:spTree>
    <p:extLst>
      <p:ext uri="{BB962C8B-B14F-4D97-AF65-F5344CB8AC3E}">
        <p14:creationId xmlns:p14="http://schemas.microsoft.com/office/powerpoint/2010/main" val="26586424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1599-C59B-431F-80BC-D4DC017E0B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D160FB-4782-4609-A4B8-E45DF9CAD57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11464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27BE-0D9B-4991-A27C-46F03ACF41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B88615-D449-4144-BD53-976EAC09E41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9519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E56A-9F42-4D67-828C-1C21C734B8B2}"/>
              </a:ext>
            </a:extLst>
          </p:cNvPr>
          <p:cNvSpPr>
            <a:spLocks noGrp="1"/>
          </p:cNvSpPr>
          <p:nvPr>
            <p:ph type="title"/>
          </p:nvPr>
        </p:nvSpPr>
        <p:spPr/>
        <p:txBody>
          <a:bodyPr/>
          <a:lstStyle/>
          <a:p>
            <a:r>
              <a:rPr lang="en-US" dirty="0"/>
              <a:t>Abusive</a:t>
            </a:r>
          </a:p>
        </p:txBody>
      </p:sp>
      <p:pic>
        <p:nvPicPr>
          <p:cNvPr id="5" name="Content Placeholder 4">
            <a:extLst>
              <a:ext uri="{FF2B5EF4-FFF2-40B4-BE49-F238E27FC236}">
                <a16:creationId xmlns:a16="http://schemas.microsoft.com/office/drawing/2014/main" id="{EEB736BC-E0CE-4A69-BC69-2BEB853BE05F}"/>
              </a:ext>
            </a:extLst>
          </p:cNvPr>
          <p:cNvPicPr>
            <a:picLocks noGrp="1" noChangeAspect="1"/>
          </p:cNvPicPr>
          <p:nvPr>
            <p:ph idx="1"/>
          </p:nvPr>
        </p:nvPicPr>
        <p:blipFill>
          <a:blip r:embed="rId2"/>
          <a:stretch>
            <a:fillRect/>
          </a:stretch>
        </p:blipFill>
        <p:spPr>
          <a:xfrm>
            <a:off x="1842749" y="2881151"/>
            <a:ext cx="4848902" cy="2314898"/>
          </a:xfrm>
        </p:spPr>
      </p:pic>
    </p:spTree>
    <p:extLst>
      <p:ext uri="{BB962C8B-B14F-4D97-AF65-F5344CB8AC3E}">
        <p14:creationId xmlns:p14="http://schemas.microsoft.com/office/powerpoint/2010/main" val="399983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7071-9D14-4AE2-85E6-DC392409002F}"/>
              </a:ext>
            </a:extLst>
          </p:cNvPr>
          <p:cNvSpPr>
            <a:spLocks noGrp="1"/>
          </p:cNvSpPr>
          <p:nvPr>
            <p:ph type="title"/>
          </p:nvPr>
        </p:nvSpPr>
        <p:spPr/>
        <p:txBody>
          <a:bodyPr/>
          <a:lstStyle/>
          <a:p>
            <a:r>
              <a:rPr lang="en-US" dirty="0"/>
              <a:t>Unfairness</a:t>
            </a:r>
          </a:p>
        </p:txBody>
      </p:sp>
      <p:sp>
        <p:nvSpPr>
          <p:cNvPr id="3" name="Content Placeholder 2">
            <a:extLst>
              <a:ext uri="{FF2B5EF4-FFF2-40B4-BE49-F238E27FC236}">
                <a16:creationId xmlns:a16="http://schemas.microsoft.com/office/drawing/2014/main" id="{7B72C232-1C61-4085-84DE-1F5D12126A20}"/>
              </a:ext>
            </a:extLst>
          </p:cNvPr>
          <p:cNvSpPr>
            <a:spLocks noGrp="1"/>
          </p:cNvSpPr>
          <p:nvPr>
            <p:ph idx="1"/>
          </p:nvPr>
        </p:nvSpPr>
        <p:spPr>
          <a:xfrm>
            <a:off x="381000" y="1752600"/>
            <a:ext cx="8229600" cy="4343400"/>
          </a:xfrm>
        </p:spPr>
        <p:txBody>
          <a:bodyPr/>
          <a:lstStyle/>
          <a:p>
            <a:r>
              <a:rPr lang="en-US" dirty="0"/>
              <a:t>Definition goes back to 1982 Policy Statement at FTC after excesses of 1970s</a:t>
            </a:r>
          </a:p>
          <a:p>
            <a:r>
              <a:rPr lang="en-US" dirty="0"/>
              <a:t>Later codified</a:t>
            </a:r>
          </a:p>
          <a:p>
            <a:r>
              <a:rPr lang="en-US" dirty="0"/>
              <a:t>Cost-Benefit analysis</a:t>
            </a:r>
          </a:p>
        </p:txBody>
      </p:sp>
    </p:spTree>
    <p:extLst>
      <p:ext uri="{BB962C8B-B14F-4D97-AF65-F5344CB8AC3E}">
        <p14:creationId xmlns:p14="http://schemas.microsoft.com/office/powerpoint/2010/main" val="2303607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4A2F-7954-45B8-ADA1-7CE046D7DDAB}"/>
              </a:ext>
            </a:extLst>
          </p:cNvPr>
          <p:cNvSpPr>
            <a:spLocks noGrp="1"/>
          </p:cNvSpPr>
          <p:nvPr>
            <p:ph type="title"/>
          </p:nvPr>
        </p:nvSpPr>
        <p:spPr/>
        <p:txBody>
          <a:bodyPr/>
          <a:lstStyle/>
          <a:p>
            <a:r>
              <a:rPr lang="en-US" dirty="0"/>
              <a:t>Unfairness: CFPB Supervision Manual (p. 174)</a:t>
            </a:r>
          </a:p>
        </p:txBody>
      </p:sp>
      <p:sp>
        <p:nvSpPr>
          <p:cNvPr id="3" name="Content Placeholder 2">
            <a:extLst>
              <a:ext uri="{FF2B5EF4-FFF2-40B4-BE49-F238E27FC236}">
                <a16:creationId xmlns:a16="http://schemas.microsoft.com/office/drawing/2014/main" id="{697BFDC2-C9C4-4DF6-96AA-64C0E0EDD755}"/>
              </a:ext>
            </a:extLst>
          </p:cNvPr>
          <p:cNvSpPr>
            <a:spLocks noGrp="1"/>
          </p:cNvSpPr>
          <p:nvPr>
            <p:ph idx="1"/>
          </p:nvPr>
        </p:nvSpPr>
        <p:spPr>
          <a:xfrm>
            <a:off x="381000" y="1676400"/>
            <a:ext cx="8260976" cy="4419600"/>
          </a:xfrm>
        </p:spPr>
        <p:txBody>
          <a:bodyPr/>
          <a:lstStyle/>
          <a:p>
            <a:r>
              <a:rPr lang="en-US" dirty="0"/>
              <a:t>“Likely to cause substantial injury”:</a:t>
            </a:r>
          </a:p>
          <a:p>
            <a:pPr lvl="1"/>
            <a:r>
              <a:rPr lang="en-US" dirty="0"/>
              <a:t>“Act of practice that causes a small amount of harm to a large number of people may be deemed to cause substantial injury.”</a:t>
            </a:r>
          </a:p>
          <a:p>
            <a:pPr lvl="1"/>
            <a:r>
              <a:rPr lang="en-US" dirty="0"/>
              <a:t>“Actual injury is not required in every case. A significant risk of concrete harm is also sufficient.”</a:t>
            </a:r>
          </a:p>
          <a:p>
            <a:r>
              <a:rPr lang="en-US" dirty="0"/>
              <a:t>“Must not be reasonably able to avoid the injury”:</a:t>
            </a:r>
          </a:p>
          <a:p>
            <a:pPr lvl="1"/>
            <a:r>
              <a:rPr lang="en-US" dirty="0"/>
              <a:t>“Normally the marketplace is self-correcting; it is governed by consumer choice and the ability of individual consumers to make their own private decisions without regulatory intervention.”</a:t>
            </a:r>
          </a:p>
          <a:p>
            <a:pPr lvl="1"/>
            <a:r>
              <a:rPr lang="en-US" dirty="0"/>
              <a:t>Key question is not whether consumer could have made a better choice but “whether an act or practice hinders a consumer’s decision-making”</a:t>
            </a:r>
          </a:p>
          <a:p>
            <a:pPr lvl="1"/>
            <a:r>
              <a:rPr lang="en-US" dirty="0"/>
              <a:t>Consumers must have reasonable means to avoid it</a:t>
            </a:r>
          </a:p>
          <a:p>
            <a:pPr lvl="1"/>
            <a:r>
              <a:rPr lang="en-US" dirty="0"/>
              <a:t>Lack of market alternatives? Is this similar to unconscionability?</a:t>
            </a:r>
          </a:p>
          <a:p>
            <a:r>
              <a:rPr lang="en-US" dirty="0"/>
              <a:t>Injury not outweighed by countervailing benefits to consumers or competition: Including lower prices</a:t>
            </a:r>
          </a:p>
        </p:txBody>
      </p:sp>
    </p:spTree>
    <p:extLst>
      <p:ext uri="{BB962C8B-B14F-4D97-AF65-F5344CB8AC3E}">
        <p14:creationId xmlns:p14="http://schemas.microsoft.com/office/powerpoint/2010/main" val="235610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9346-DA06-48C3-83DE-0E85CC2868FD}"/>
              </a:ext>
            </a:extLst>
          </p:cNvPr>
          <p:cNvSpPr>
            <a:spLocks noGrp="1"/>
          </p:cNvSpPr>
          <p:nvPr>
            <p:ph type="title"/>
          </p:nvPr>
        </p:nvSpPr>
        <p:spPr/>
        <p:txBody>
          <a:bodyPr/>
          <a:lstStyle/>
          <a:p>
            <a:r>
              <a:rPr lang="en-US" dirty="0"/>
              <a:t>Discrimination as Unfair</a:t>
            </a:r>
          </a:p>
        </p:txBody>
      </p:sp>
      <p:sp>
        <p:nvSpPr>
          <p:cNvPr id="3" name="Content Placeholder 2">
            <a:extLst>
              <a:ext uri="{FF2B5EF4-FFF2-40B4-BE49-F238E27FC236}">
                <a16:creationId xmlns:a16="http://schemas.microsoft.com/office/drawing/2014/main" id="{5CF79E08-9EF5-4FB0-8062-537861DF60F7}"/>
              </a:ext>
            </a:extLst>
          </p:cNvPr>
          <p:cNvSpPr>
            <a:spLocks noGrp="1"/>
          </p:cNvSpPr>
          <p:nvPr>
            <p:ph idx="1"/>
          </p:nvPr>
        </p:nvSpPr>
        <p:spPr>
          <a:xfrm>
            <a:off x="381000" y="1752600"/>
            <a:ext cx="8229600" cy="4343400"/>
          </a:xfrm>
        </p:spPr>
        <p:txBody>
          <a:bodyPr/>
          <a:lstStyle/>
          <a:p>
            <a:r>
              <a:rPr lang="en-US" dirty="0"/>
              <a:t>CFPB Supervision and Examination Manual (Mar. 2022)</a:t>
            </a:r>
          </a:p>
          <a:p>
            <a:r>
              <a:rPr lang="en-US" dirty="0"/>
              <a:t>“Foregone monetary benefits or denial of access to products or services, like that which may result from discriminatory behavior, may also cause substantial injury.”</a:t>
            </a:r>
          </a:p>
          <a:p>
            <a:r>
              <a:rPr lang="en-US" dirty="0"/>
              <a:t>“There are many instances where consumers simply have no mechanism to avoid the injury. For example, consumers typically cannot avoid the harms of discrimination.”</a:t>
            </a:r>
          </a:p>
          <a:p>
            <a:r>
              <a:rPr lang="en-US" sz="1800" i="1" dirty="0">
                <a:effectLst/>
                <a:latin typeface="Times New Roman" panose="02020603050405020304" pitchFamily="18" charset="0"/>
                <a:ea typeface="Times New Roman" panose="02020603050405020304" pitchFamily="18" charset="0"/>
              </a:rPr>
              <a:t>Chamber of Commerce v. Consumer Financial Protection Bureau</a:t>
            </a:r>
            <a:r>
              <a:rPr lang="en-US" sz="1800" dirty="0">
                <a:effectLst/>
                <a:latin typeface="Times New Roman" panose="02020603050405020304" pitchFamily="18" charset="0"/>
                <a:ea typeface="Times New Roman" panose="02020603050405020304" pitchFamily="18" charset="0"/>
              </a:rPr>
              <a:t>, United States District Court, Eastern District of Texas,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https://www.consumerfinancemonitor.com/wp-content/uploads/sites/14/2023/09/Opinion-and-Order.pdf</a:t>
            </a:r>
            <a:endParaRPr lang="en-US" dirty="0"/>
          </a:p>
        </p:txBody>
      </p:sp>
    </p:spTree>
    <p:extLst>
      <p:ext uri="{BB962C8B-B14F-4D97-AF65-F5344CB8AC3E}">
        <p14:creationId xmlns:p14="http://schemas.microsoft.com/office/powerpoint/2010/main" val="342905196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ヒラギノ角ゴ Pro W3"/>
        <a:cs typeface="ヒラギノ角ゴ Pro W3"/>
      </a:majorFont>
      <a:minorFont>
        <a:latin typeface="Arial M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MT"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MT"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6380</TotalTime>
  <Words>4777</Words>
  <Application>Microsoft Office PowerPoint</Application>
  <PresentationFormat>On-screen Show (4:3)</PresentationFormat>
  <Paragraphs>395</Paragraphs>
  <Slides>53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Arial Bold</vt:lpstr>
      <vt:lpstr>Arial MT</vt:lpstr>
      <vt:lpstr>Lucida Grande</vt:lpstr>
      <vt:lpstr>Times</vt:lpstr>
      <vt:lpstr>Times New Roman</vt:lpstr>
      <vt:lpstr>Wingdings</vt:lpstr>
      <vt:lpstr>Blank Presentation</vt:lpstr>
      <vt:lpstr>Class 3: Unfair, Deceptive, and Abusive Practices (UDAAP) </vt:lpstr>
      <vt:lpstr>Dodd-Frank Section 1031 and 1036: UDAAP</vt:lpstr>
      <vt:lpstr>UDAAP</vt:lpstr>
      <vt:lpstr>Unfairness 1031(c)</vt:lpstr>
      <vt:lpstr>Deceptive</vt:lpstr>
      <vt:lpstr>Abusive</vt:lpstr>
      <vt:lpstr>Unfairness</vt:lpstr>
      <vt:lpstr>Unfairness: CFPB Supervision Manual (p. 174)</vt:lpstr>
      <vt:lpstr>Discrimination as Unfair</vt:lpstr>
      <vt:lpstr>Unfair-In re RBS Citizens Financial Group  Consent Order</vt:lpstr>
      <vt:lpstr>Wells Fargo</vt:lpstr>
      <vt:lpstr>Deception (p. 182)</vt:lpstr>
      <vt:lpstr>Deceptive-In re Dwolla, Inc. Consent Order</vt:lpstr>
      <vt:lpstr>Discover</vt:lpstr>
      <vt:lpstr>Problem 10.1: Deception</vt:lpstr>
      <vt:lpstr>Problem 10.1</vt:lpstr>
      <vt:lpstr>Problem 10.1</vt:lpstr>
      <vt:lpstr>Problem 10.2: Unfairness</vt:lpstr>
      <vt:lpstr>Problem 10.3.a: Unfairness</vt:lpstr>
      <vt:lpstr>Problem 10.3.b. Unfairness</vt:lpstr>
      <vt:lpstr>Problem 10.3.c. Deceptive</vt:lpstr>
      <vt:lpstr>Abusive</vt:lpstr>
      <vt:lpstr>Abusive—All American Check Cashing Compliant</vt:lpstr>
      <vt:lpstr>Abusive—CFPB v. Cash Call</vt:lpstr>
      <vt:lpstr>CFPB v. PayPal</vt:lpstr>
      <vt:lpstr>Abusive—CFPB v. Freedom Stores</vt:lpstr>
      <vt:lpstr>Abusive—CFPB v. College Education Services</vt:lpstr>
      <vt:lpstr>Payday Loan Rule</vt:lpstr>
      <vt:lpstr>CFPB: Consumers Lack and Understanding of  Material Risks and Costs</vt:lpstr>
      <vt:lpstr>“Optimism” Bias</vt:lpstr>
      <vt:lpstr>Structure Contributes to Consumer Lack of Understanding</vt:lpstr>
      <vt:lpstr>Taking Unreasonable Advantage of  Consumer Inability to Protect Their Interests: (1) Consumer Inability to Protect Interests </vt:lpstr>
      <vt:lpstr>Taking Unreasonable Advantage of  Consumer Inability to Protect Their Interests: Practice Takes Unreasonable Advantage of Vulnerabilities</vt:lpstr>
      <vt:lpstr>Continued…</vt:lpstr>
      <vt:lpstr>Summary of CFPB Rationales</vt:lpstr>
      <vt:lpstr>Rollovers</vt:lpstr>
      <vt:lpstr>Lack of Alternatives: True</vt:lpstr>
      <vt:lpstr>Why Consumers Use Payday Loans</vt:lpstr>
      <vt:lpstr>Payday Lending Market</vt:lpstr>
      <vt:lpstr>Consumer Knowledge of Rollovers</vt:lpstr>
      <vt:lpstr>Alcott, et al.</vt:lpstr>
      <vt:lpstr>Alcott, et al.</vt:lpstr>
      <vt:lpstr>Default</vt:lpstr>
      <vt:lpstr>Auto Title Loans: CFPB</vt:lpstr>
      <vt:lpstr>Auto Title Loans: Hawkins</vt:lpstr>
      <vt:lpstr>Repossession</vt:lpstr>
      <vt:lpstr>Why Consumers Use Auto Title Loans</vt:lpstr>
      <vt:lpstr>Other Transportation to Work</vt:lpstr>
      <vt:lpstr>Problem 11.1: Abusive</vt:lpstr>
      <vt:lpstr>Problem 11.2: Abusive</vt:lpstr>
      <vt:lpstr>Problem 11.3: Abusive</vt:lpstr>
      <vt:lpstr>PowerPoint Presentation</vt:lpstr>
      <vt:lpstr>PowerPoint Presentation</vt:lpstr>
    </vt:vector>
  </TitlesOfParts>
  <Company>Herrmann Advertising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the Presentation  Would Go Here June 21, 2012</dc:title>
  <dc:creator>Todd</dc:creator>
  <cp:lastModifiedBy>Todd Zywicki</cp:lastModifiedBy>
  <cp:revision>178</cp:revision>
  <dcterms:modified xsi:type="dcterms:W3CDTF">2026-01-31T22:52:17Z</dcterms:modified>
</cp:coreProperties>
</file>