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4"/>
  </p:notesMasterIdLst>
  <p:sldIdLst>
    <p:sldId id="256" r:id="rId2"/>
    <p:sldId id="259" r:id="rId3"/>
    <p:sldId id="429" r:id="rId4"/>
    <p:sldId id="467" r:id="rId5"/>
    <p:sldId id="468" r:id="rId6"/>
    <p:sldId id="469" r:id="rId7"/>
    <p:sldId id="470" r:id="rId8"/>
    <p:sldId id="471" r:id="rId9"/>
    <p:sldId id="460" r:id="rId10"/>
    <p:sldId id="430" r:id="rId11"/>
    <p:sldId id="258" r:id="rId12"/>
    <p:sldId id="437" r:id="rId13"/>
    <p:sldId id="438" r:id="rId14"/>
    <p:sldId id="298" r:id="rId15"/>
    <p:sldId id="419" r:id="rId16"/>
    <p:sldId id="440" r:id="rId17"/>
    <p:sldId id="441" r:id="rId18"/>
    <p:sldId id="442" r:id="rId19"/>
    <p:sldId id="659" r:id="rId20"/>
    <p:sldId id="660" r:id="rId21"/>
    <p:sldId id="571" r:id="rId22"/>
    <p:sldId id="450" r:id="rId23"/>
    <p:sldId id="454" r:id="rId24"/>
    <p:sldId id="271" r:id="rId25"/>
    <p:sldId id="463" r:id="rId26"/>
    <p:sldId id="455" r:id="rId27"/>
    <p:sldId id="472" r:id="rId28"/>
    <p:sldId id="652" r:id="rId29"/>
    <p:sldId id="306" r:id="rId30"/>
    <p:sldId id="456" r:id="rId31"/>
    <p:sldId id="646" r:id="rId32"/>
    <p:sldId id="647" r:id="rId33"/>
    <p:sldId id="648" r:id="rId34"/>
    <p:sldId id="649" r:id="rId35"/>
    <p:sldId id="650" r:id="rId36"/>
    <p:sldId id="653" r:id="rId37"/>
    <p:sldId id="654" r:id="rId38"/>
    <p:sldId id="542" r:id="rId39"/>
    <p:sldId id="397" r:id="rId40"/>
    <p:sldId id="398" r:id="rId41"/>
    <p:sldId id="401" r:id="rId42"/>
    <p:sldId id="642" r:id="rId43"/>
    <p:sldId id="645" r:id="rId44"/>
    <p:sldId id="666" r:id="rId45"/>
    <p:sldId id="432" r:id="rId46"/>
    <p:sldId id="433" r:id="rId47"/>
    <p:sldId id="434" r:id="rId48"/>
    <p:sldId id="435" r:id="rId49"/>
    <p:sldId id="662" r:id="rId50"/>
    <p:sldId id="436" r:id="rId51"/>
    <p:sldId id="663" r:id="rId52"/>
    <p:sldId id="668" r:id="rId53"/>
    <p:sldId id="669" r:id="rId54"/>
    <p:sldId id="664" r:id="rId55"/>
    <p:sldId id="670" r:id="rId56"/>
    <p:sldId id="665" r:id="rId57"/>
    <p:sldId id="667" r:id="rId58"/>
    <p:sldId id="671" r:id="rId59"/>
    <p:sldId id="672" r:id="rId60"/>
    <p:sldId id="673" r:id="rId61"/>
    <p:sldId id="674" r:id="rId62"/>
    <p:sldId id="675" r:id="rId63"/>
    <p:sldId id="676" r:id="rId64"/>
    <p:sldId id="677" r:id="rId65"/>
    <p:sldId id="678" r:id="rId66"/>
    <p:sldId id="679" r:id="rId67"/>
    <p:sldId id="680" r:id="rId68"/>
    <p:sldId id="681" r:id="rId69"/>
    <p:sldId id="682" r:id="rId70"/>
    <p:sldId id="683" r:id="rId71"/>
    <p:sldId id="684" r:id="rId72"/>
    <p:sldId id="685"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5pPr>
    <a:lvl6pPr marL="2286000" algn="l" defTabSz="914400" rtl="0" eaLnBrk="1" latinLnBrk="0" hangingPunct="1">
      <a:defRPr sz="2400" kern="1200">
        <a:solidFill>
          <a:schemeClr val="tx1"/>
        </a:solidFill>
        <a:latin typeface="Arial MT" pitchFamily="80" charset="0"/>
        <a:ea typeface="ヒラギノ角ゴ Pro W3" charset="-128"/>
        <a:cs typeface="+mn-cs"/>
      </a:defRPr>
    </a:lvl6pPr>
    <a:lvl7pPr marL="2743200" algn="l" defTabSz="914400" rtl="0" eaLnBrk="1" latinLnBrk="0" hangingPunct="1">
      <a:defRPr sz="2400" kern="1200">
        <a:solidFill>
          <a:schemeClr val="tx1"/>
        </a:solidFill>
        <a:latin typeface="Arial MT" pitchFamily="80" charset="0"/>
        <a:ea typeface="ヒラギノ角ゴ Pro W3" charset="-128"/>
        <a:cs typeface="+mn-cs"/>
      </a:defRPr>
    </a:lvl7pPr>
    <a:lvl8pPr marL="3200400" algn="l" defTabSz="914400" rtl="0" eaLnBrk="1" latinLnBrk="0" hangingPunct="1">
      <a:defRPr sz="2400" kern="1200">
        <a:solidFill>
          <a:schemeClr val="tx1"/>
        </a:solidFill>
        <a:latin typeface="Arial MT" pitchFamily="80" charset="0"/>
        <a:ea typeface="ヒラギノ角ゴ Pro W3" charset="-128"/>
        <a:cs typeface="+mn-cs"/>
      </a:defRPr>
    </a:lvl8pPr>
    <a:lvl9pPr marL="3657600" algn="l" defTabSz="914400" rtl="0" eaLnBrk="1" latinLnBrk="0" hangingPunct="1">
      <a:defRPr sz="2400" kern="1200">
        <a:solidFill>
          <a:schemeClr val="tx1"/>
        </a:solidFill>
        <a:latin typeface="Arial MT" pitchFamily="80" charset="0"/>
        <a:ea typeface="ヒラギノ角ゴ Pro W3" charset="-128"/>
        <a:cs typeface="+mn-cs"/>
      </a:defRPr>
    </a:lvl9pPr>
  </p:defaultTextStyle>
  <p:extLst>
    <p:ext uri="{EFAFB233-063F-42B5-8137-9DF3F51BA10A}">
      <p15:sldGuideLst xmlns:p15="http://schemas.microsoft.com/office/powerpoint/2012/main">
        <p15:guide id="1" orient="horz" pos="432">
          <p15:clr>
            <a:srgbClr val="A4A3A4"/>
          </p15:clr>
        </p15:guide>
        <p15:guide id="2" pos="3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6642"/>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p:cViewPr varScale="1">
        <p:scale>
          <a:sx n="61" d="100"/>
          <a:sy n="61" d="100"/>
        </p:scale>
        <p:origin x="1464" y="60"/>
      </p:cViewPr>
      <p:guideLst>
        <p:guide orient="horz" pos="432"/>
        <p:guide pos="3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MT" charset="0"/>
                <a:ea typeface="ヒラギノ角ゴ Pro W3" charset="0"/>
                <a:cs typeface="ヒラギノ角ゴ Pro W3"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MT" charset="0"/>
                <a:ea typeface="ヒラギノ角ゴ Pro W3" charset="0"/>
                <a:cs typeface="ヒラギノ角ゴ Pro W3" charset="0"/>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MT" charset="0"/>
                <a:ea typeface="ヒラギノ角ゴ Pro W3" charset="0"/>
                <a:cs typeface="ヒラギノ角ゴ Pro W3"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7673AABB-9B28-4F5C-B6E8-674997833911}" type="slidenum">
              <a:rPr lang="en-US" altLang="en-US"/>
              <a:pPr/>
              <a:t>‹#›</a:t>
            </a:fld>
            <a:endParaRPr lang="en-US" altLang="en-US"/>
          </a:p>
        </p:txBody>
      </p:sp>
    </p:spTree>
    <p:extLst>
      <p:ext uri="{BB962C8B-B14F-4D97-AF65-F5344CB8AC3E}">
        <p14:creationId xmlns:p14="http://schemas.microsoft.com/office/powerpoint/2010/main" val="2540167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MT" pitchFamily="80" charset="0"/>
                <a:ea typeface="ヒラギノ角ゴ Pro W3" charset="-128"/>
              </a:defRPr>
            </a:lvl1pPr>
            <a:lvl2pPr marL="742950" indent="-285750">
              <a:defRPr sz="2400">
                <a:solidFill>
                  <a:schemeClr val="tx1"/>
                </a:solidFill>
                <a:latin typeface="Arial MT" pitchFamily="80" charset="0"/>
                <a:ea typeface="ヒラギノ角ゴ Pro W3" charset="-128"/>
              </a:defRPr>
            </a:lvl2pPr>
            <a:lvl3pPr marL="1143000" indent="-228600">
              <a:defRPr sz="2400">
                <a:solidFill>
                  <a:schemeClr val="tx1"/>
                </a:solidFill>
                <a:latin typeface="Arial MT" pitchFamily="80" charset="0"/>
                <a:ea typeface="ヒラギノ角ゴ Pro W3" charset="-128"/>
              </a:defRPr>
            </a:lvl3pPr>
            <a:lvl4pPr marL="1600200" indent="-228600">
              <a:defRPr sz="2400">
                <a:solidFill>
                  <a:schemeClr val="tx1"/>
                </a:solidFill>
                <a:latin typeface="Arial MT" pitchFamily="80" charset="0"/>
                <a:ea typeface="ヒラギノ角ゴ Pro W3" charset="-128"/>
              </a:defRPr>
            </a:lvl4pPr>
            <a:lvl5pPr marL="2057400" indent="-228600">
              <a:defRPr sz="2400">
                <a:solidFill>
                  <a:schemeClr val="tx1"/>
                </a:solidFill>
                <a:latin typeface="Arial MT" pitchFamily="80"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MT" pitchFamily="80"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MT" pitchFamily="80"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MT" pitchFamily="80"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MT" pitchFamily="80" charset="0"/>
                <a:ea typeface="ヒラギノ角ゴ Pro W3" charset="-128"/>
              </a:defRPr>
            </a:lvl9pPr>
          </a:lstStyle>
          <a:p>
            <a:fld id="{CF147A66-61A2-4D78-A016-92124439FD13}" type="slidenum">
              <a:rPr lang="en-US" altLang="en-US" sz="1200"/>
              <a:pPr/>
              <a:t>1</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“A” in “APR” stands for ANNUAL.   </a:t>
            </a:r>
          </a:p>
        </p:txBody>
      </p:sp>
      <p:sp>
        <p:nvSpPr>
          <p:cNvPr id="4" name="Slide Number Placeholder 3"/>
          <p:cNvSpPr>
            <a:spLocks noGrp="1"/>
          </p:cNvSpPr>
          <p:nvPr>
            <p:ph type="sldNum" sz="quarter" idx="10"/>
          </p:nvPr>
        </p:nvSpPr>
        <p:spPr/>
        <p:txBody>
          <a:bodyPr/>
          <a:lstStyle/>
          <a:p>
            <a:pPr>
              <a:defRPr/>
            </a:pPr>
            <a:fld id="{9673E9A3-BB2D-46AF-B9B0-5F7D41D13133}"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319142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This formula is the easiest possible way to calculate an</a:t>
            </a:r>
            <a:r>
              <a:rPr lang="en-US" baseline="0" dirty="0"/>
              <a:t> installment payment accurately.  NOTE: t and r must match periodicity. If t is in months, r must be the monthly interest rate.</a:t>
            </a:r>
            <a:endParaRPr lang="en-US" dirty="0"/>
          </a:p>
          <a:p>
            <a:endParaRPr lang="en-US" dirty="0"/>
          </a:p>
          <a:p>
            <a:r>
              <a:rPr lang="en-US" dirty="0"/>
              <a:t>The total of interest and principal payments equals the payment times the number of payments, or $100.46 times 12, or $1,205.55.  The consumer borrowed $1,000, so the consumer pays $205.55 in interest over the life of the loan. Notice that the consumer does not pay $1000 times .36, or $360 of interest. The difference between $360 and $205.55 occurs because the amount owed each month declines, or amortizes, over the length of the loan.  Therefore, even though the 36 percent interest rate determines the size of the installment payment, the interest income received by the lender is $205.55, or 20.56 percent of $1,000.</a:t>
            </a:r>
          </a:p>
        </p:txBody>
      </p:sp>
      <p:sp>
        <p:nvSpPr>
          <p:cNvPr id="4" name="Slide Number Placeholder 3"/>
          <p:cNvSpPr>
            <a:spLocks noGrp="1"/>
          </p:cNvSpPr>
          <p:nvPr>
            <p:ph type="sldNum" sz="quarter" idx="10"/>
          </p:nvPr>
        </p:nvSpPr>
        <p:spPr/>
        <p:txBody>
          <a:bodyPr/>
          <a:lstStyle/>
          <a:p>
            <a:fld id="{2CC2B0A9-E55B-4F78-9A0A-A5272BC263E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0473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400206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237968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400568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5C781362-F978-45BC-AA6A-029BA3FD688B}"/>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A632B6B7-2F98-4800-B9F0-26D9914300E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98442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2E66D292-9B99-470A-BFDF-4FE6288F4496}" type="slidenum">
              <a:rPr lang="en-US" altLang="en-US"/>
              <a:pPr/>
              <a:t>‹#›</a:t>
            </a:fld>
            <a:endParaRPr lang="en-US" altLang="en-US"/>
          </a:p>
        </p:txBody>
      </p:sp>
    </p:spTree>
    <p:extLst>
      <p:ext uri="{BB962C8B-B14F-4D97-AF65-F5344CB8AC3E}">
        <p14:creationId xmlns:p14="http://schemas.microsoft.com/office/powerpoint/2010/main" val="173226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B628259-3412-42EA-A98F-FAE68669C183}" type="slidenum">
              <a:rPr lang="en-US" altLang="en-US"/>
              <a:pPr/>
              <a:t>‹#›</a:t>
            </a:fld>
            <a:endParaRPr lang="en-US" altLang="en-US"/>
          </a:p>
        </p:txBody>
      </p:sp>
    </p:spTree>
    <p:extLst>
      <p:ext uri="{BB962C8B-B14F-4D97-AF65-F5344CB8AC3E}">
        <p14:creationId xmlns:p14="http://schemas.microsoft.com/office/powerpoint/2010/main" val="75589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576263"/>
            <a:ext cx="7772400" cy="1066800"/>
          </a:xfrm>
        </p:spPr>
        <p:txBody>
          <a:bodyPr/>
          <a:lstStyle/>
          <a:p>
            <a:r>
              <a:rPr lang="en-US"/>
              <a:t>Click to edit Master title style</a:t>
            </a:r>
          </a:p>
        </p:txBody>
      </p:sp>
      <p:sp>
        <p:nvSpPr>
          <p:cNvPr id="3" name="Content Placeholder 2"/>
          <p:cNvSpPr>
            <a:spLocks noGrp="1"/>
          </p:cNvSpPr>
          <p:nvPr>
            <p:ph sz="half" idx="1"/>
          </p:nvPr>
        </p:nvSpPr>
        <p:spPr>
          <a:xfrm>
            <a:off x="3810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400EE0D3-944D-4AED-856E-082D34B5A208}" type="slidenum">
              <a:rPr lang="en-US" altLang="en-US"/>
              <a:pPr/>
              <a:t>‹#›</a:t>
            </a:fld>
            <a:endParaRPr lang="en-US" altLang="en-US"/>
          </a:p>
        </p:txBody>
      </p:sp>
    </p:spTree>
    <p:extLst>
      <p:ext uri="{BB962C8B-B14F-4D97-AF65-F5344CB8AC3E}">
        <p14:creationId xmlns:p14="http://schemas.microsoft.com/office/powerpoint/2010/main" val="87002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0064ACF-E31C-4200-BBD7-EA465C082722}" type="slidenum">
              <a:rPr lang="en-US" altLang="en-US"/>
              <a:pPr/>
              <a:t>‹#›</a:t>
            </a:fld>
            <a:endParaRPr lang="en-US" altLang="en-US"/>
          </a:p>
        </p:txBody>
      </p:sp>
    </p:spTree>
    <p:extLst>
      <p:ext uri="{BB962C8B-B14F-4D97-AF65-F5344CB8AC3E}">
        <p14:creationId xmlns:p14="http://schemas.microsoft.com/office/powerpoint/2010/main" val="1724591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576263"/>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1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304800" y="6477000"/>
            <a:ext cx="1905000" cy="3810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400">
                <a:latin typeface="Lucida Grande" charset="0"/>
              </a:defRPr>
            </a:lvl1pPr>
          </a:lstStyle>
          <a:p>
            <a:fld id="{D507BC72-DC52-4E85-A448-5FD65EF46CD1}" type="slidenum">
              <a:rPr lang="en-US" altLang="en-US"/>
              <a:pPr/>
              <a:t>‹#›</a:t>
            </a:fld>
            <a:endParaRPr lang="en-US" altLang="en-US"/>
          </a:p>
        </p:txBody>
      </p:sp>
      <p:pic>
        <p:nvPicPr>
          <p:cNvPr id="1029" name="Picture 8" descr="LEC 9 PPT FA-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rtl="0" eaLnBrk="0" fontAlgn="base" hangingPunct="0">
        <a:spcBef>
          <a:spcPct val="0"/>
        </a:spcBef>
        <a:spcAft>
          <a:spcPct val="0"/>
        </a:spcAft>
        <a:defRPr sz="2200" b="1">
          <a:solidFill>
            <a:srgbClr val="006642"/>
          </a:solidFill>
          <a:latin typeface="Arial"/>
          <a:ea typeface="+mj-ea"/>
          <a:cs typeface="+mj-cs"/>
        </a:defRPr>
      </a:lvl1pPr>
      <a:lvl2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2pPr>
      <a:lvl3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3pPr>
      <a:lvl4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4pPr>
      <a:lvl5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5pPr>
      <a:lvl6pPr marL="4572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6pPr>
      <a:lvl7pPr marL="9144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7pPr>
      <a:lvl8pPr marL="13716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8pPr>
      <a:lvl9pPr marL="18288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lr>
          <a:srgbClr val="FEC325"/>
        </a:buClr>
        <a:buFont typeface="Wingdings" panose="05000000000000000000" pitchFamily="2" charset="2"/>
        <a:buChar char="§"/>
        <a:defRPr>
          <a:solidFill>
            <a:schemeClr val="tx1"/>
          </a:solidFill>
          <a:latin typeface="Arial"/>
          <a:ea typeface="+mn-ea"/>
          <a:cs typeface="+mn-cs"/>
        </a:defRPr>
      </a:lvl1pPr>
      <a:lvl2pPr marL="742950" indent="-285750" algn="l" rtl="0" eaLnBrk="0" fontAlgn="base" hangingPunct="0">
        <a:spcBef>
          <a:spcPct val="20000"/>
        </a:spcBef>
        <a:spcAft>
          <a:spcPct val="0"/>
        </a:spcAft>
        <a:buClr>
          <a:srgbClr val="FEC325"/>
        </a:buClr>
        <a:buFont typeface="Wingdings" panose="05000000000000000000" pitchFamily="2" charset="2"/>
        <a:buChar char="§"/>
        <a:defRPr sz="1600">
          <a:solidFill>
            <a:schemeClr val="tx1"/>
          </a:solidFill>
          <a:latin typeface="Arial"/>
          <a:ea typeface="+mn-ea"/>
          <a:cs typeface="+mn-cs"/>
        </a:defRPr>
      </a:lvl2pPr>
      <a:lvl3pPr marL="1143000" indent="-228600" algn="l" rtl="0" eaLnBrk="0" fontAlgn="base" hangingPunct="0">
        <a:spcBef>
          <a:spcPct val="20000"/>
        </a:spcBef>
        <a:spcAft>
          <a:spcPct val="0"/>
        </a:spcAft>
        <a:buClr>
          <a:srgbClr val="FEC325"/>
        </a:buClr>
        <a:buFont typeface="Wingdings" panose="05000000000000000000" pitchFamily="2" charset="2"/>
        <a:buChar char="§"/>
        <a:defRPr sz="1400">
          <a:solidFill>
            <a:schemeClr val="tx1"/>
          </a:solidFill>
          <a:latin typeface="Arial"/>
          <a:ea typeface="+mn-ea"/>
          <a:cs typeface="+mn-cs"/>
        </a:defRPr>
      </a:lvl3pPr>
      <a:lvl4pPr marL="1600200" indent="-228600" algn="l" rtl="0" eaLnBrk="0" fontAlgn="base" hangingPunct="0">
        <a:spcBef>
          <a:spcPct val="20000"/>
        </a:spcBef>
        <a:spcAft>
          <a:spcPct val="0"/>
        </a:spcAft>
        <a:buClr>
          <a:srgbClr val="FEC325"/>
        </a:buClr>
        <a:buFont typeface="Wingdings" panose="05000000000000000000" pitchFamily="2" charset="2"/>
        <a:buChar char="§"/>
        <a:defRPr sz="1200">
          <a:solidFill>
            <a:schemeClr val="tx1"/>
          </a:solidFill>
          <a:latin typeface="Arial"/>
          <a:ea typeface="+mn-ea"/>
          <a:cs typeface="+mn-cs"/>
        </a:defRPr>
      </a:lvl4pPr>
      <a:lvl5pPr marL="2057400" indent="-228600" algn="l" rtl="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a:ea typeface="+mn-ea"/>
          <a:cs typeface="+mn-cs"/>
        </a:defRPr>
      </a:lvl5pPr>
      <a:lvl6pPr marL="25146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6pPr>
      <a:lvl7pPr marL="29718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7pPr>
      <a:lvl8pPr marL="34290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8pPr>
      <a:lvl9pPr marL="38862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1.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ecfr.gov/current/title-12/chapter-X/part-1026/appendix-Supplement%20I%20to%20Part%201026"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onsumerfinance.gov/rules-policy/regulations/1026/h/#d0fcae392fe57e34ea93edddae2c6fa70213fcc1ea738ac58b37524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C 9 PPT FA-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5715000" y="609600"/>
            <a:ext cx="2590800" cy="3200400"/>
          </a:xfrm>
        </p:spPr>
        <p:txBody>
          <a:bodyPr lIns="0" tIns="0" rIns="0" bIns="0" anchor="t"/>
          <a:lstStyle/>
          <a:p>
            <a:pPr eaLnBrk="1" hangingPunct="1">
              <a:lnSpc>
                <a:spcPts val="2875"/>
              </a:lnSpc>
              <a:spcAft>
                <a:spcPts val="600"/>
              </a:spcAft>
            </a:pPr>
            <a:r>
              <a:rPr lang="en-US" altLang="en-US" sz="2400" dirty="0">
                <a:latin typeface="Arial" panose="020B0604020202020204" pitchFamily="34" charset="0"/>
              </a:rPr>
              <a:t>Class 2:</a:t>
            </a:r>
            <a:br>
              <a:rPr lang="en-US" altLang="en-US" sz="2400" dirty="0">
                <a:latin typeface="Arial" panose="020B0604020202020204" pitchFamily="34" charset="0"/>
              </a:rPr>
            </a:br>
            <a:r>
              <a:rPr lang="en-US" altLang="en-US" sz="2400" dirty="0">
                <a:latin typeface="Arial" panose="020B0604020202020204" pitchFamily="34" charset="0"/>
              </a:rPr>
              <a:t>Substantive and Disclosure Regulation</a:t>
            </a:r>
            <a:br>
              <a:rPr lang="en-US" altLang="en-US" sz="2400" dirty="0">
                <a:latin typeface="Arial" panose="020B0604020202020204" pitchFamily="34" charset="0"/>
              </a:rPr>
            </a:br>
            <a:endParaRPr lang="en-US" altLang="en-US" baseline="30000" dirty="0">
              <a:solidFill>
                <a:srgbClr val="000000"/>
              </a:solidFill>
              <a:latin typeface="Arial" panose="020B0604020202020204" pitchFamily="34" charset="0"/>
            </a:endParaRPr>
          </a:p>
        </p:txBody>
      </p:sp>
      <p:sp>
        <p:nvSpPr>
          <p:cNvPr id="2052" name="Rectangle 3"/>
          <p:cNvSpPr>
            <a:spLocks noGrp="1" noChangeArrowheads="1"/>
          </p:cNvSpPr>
          <p:nvPr>
            <p:ph type="subTitle" idx="1"/>
          </p:nvPr>
        </p:nvSpPr>
        <p:spPr>
          <a:xfrm>
            <a:off x="5715000" y="4953000"/>
            <a:ext cx="2819400" cy="2057400"/>
          </a:xfrm>
        </p:spPr>
        <p:txBody>
          <a:bodyPr lIns="0" tIns="0" rIns="0" bIns="0"/>
          <a:lstStyle/>
          <a:p>
            <a:pPr algn="l" eaLnBrk="1" hangingPunct="1">
              <a:spcBef>
                <a:spcPct val="0"/>
              </a:spcBef>
              <a:spcAft>
                <a:spcPts val="900"/>
              </a:spcAft>
            </a:pPr>
            <a:r>
              <a:rPr lang="en-US" altLang="en-US" sz="1700" b="1" dirty="0">
                <a:solidFill>
                  <a:srgbClr val="006642"/>
                </a:solidFill>
                <a:latin typeface="Arial" panose="020B0604020202020204" pitchFamily="34" charset="0"/>
              </a:rPr>
              <a:t>Presented by</a:t>
            </a:r>
          </a:p>
          <a:p>
            <a:pPr algn="l" eaLnBrk="1" hangingPunct="1">
              <a:spcBef>
                <a:spcPct val="0"/>
              </a:spcBef>
              <a:spcAft>
                <a:spcPts val="2250"/>
              </a:spcAft>
            </a:pPr>
            <a:r>
              <a:rPr lang="en-US" altLang="en-US" sz="1500" dirty="0">
                <a:solidFill>
                  <a:srgbClr val="535353"/>
                </a:solidFill>
                <a:latin typeface="Arial" panose="020B0604020202020204" pitchFamily="34" charset="0"/>
              </a:rPr>
              <a:t>Todd J. Zywicki</a:t>
            </a:r>
            <a:br>
              <a:rPr lang="en-US" altLang="en-US" sz="1500" dirty="0">
                <a:solidFill>
                  <a:srgbClr val="535353"/>
                </a:solidFill>
                <a:latin typeface="Arial" panose="020B0604020202020204" pitchFamily="34" charset="0"/>
              </a:rPr>
            </a:br>
            <a:r>
              <a:rPr lang="en-US" altLang="en-US" sz="1500" dirty="0">
                <a:solidFill>
                  <a:srgbClr val="535353"/>
                </a:solidFill>
                <a:latin typeface="Arial" panose="020B0604020202020204" pitchFamily="34" charset="0"/>
              </a:rPr>
              <a:t>George Mason University Foundation Professor </a:t>
            </a:r>
            <a:r>
              <a:rPr lang="en-US" altLang="en-US" sz="1500">
                <a:solidFill>
                  <a:srgbClr val="535353"/>
                </a:solidFill>
                <a:latin typeface="Arial" panose="020B0604020202020204" pitchFamily="34" charset="0"/>
              </a:rPr>
              <a:t>of Law</a:t>
            </a:r>
            <a:endParaRPr lang="en-US" altLang="en-US" sz="1500" dirty="0">
              <a:solidFill>
                <a:srgbClr val="535353"/>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8369-3422-4061-B130-A9A45C74A3A8}"/>
              </a:ext>
            </a:extLst>
          </p:cNvPr>
          <p:cNvSpPr>
            <a:spLocks noGrp="1"/>
          </p:cNvSpPr>
          <p:nvPr>
            <p:ph type="title"/>
          </p:nvPr>
        </p:nvSpPr>
        <p:spPr/>
        <p:txBody>
          <a:bodyPr/>
          <a:lstStyle/>
          <a:p>
            <a:r>
              <a:rPr lang="en-US" dirty="0"/>
              <a:t>Criticisms of Usury Ceilings</a:t>
            </a:r>
          </a:p>
        </p:txBody>
      </p:sp>
      <p:sp>
        <p:nvSpPr>
          <p:cNvPr id="3" name="Content Placeholder 2">
            <a:extLst>
              <a:ext uri="{FF2B5EF4-FFF2-40B4-BE49-F238E27FC236}">
                <a16:creationId xmlns:a16="http://schemas.microsoft.com/office/drawing/2014/main" id="{AC922616-44C3-4B6F-BB60-48039316D27A}"/>
              </a:ext>
            </a:extLst>
          </p:cNvPr>
          <p:cNvSpPr>
            <a:spLocks noGrp="1"/>
          </p:cNvSpPr>
          <p:nvPr>
            <p:ph idx="1"/>
          </p:nvPr>
        </p:nvSpPr>
        <p:spPr/>
        <p:txBody>
          <a:bodyPr/>
          <a:lstStyle/>
          <a:p>
            <a:r>
              <a:rPr lang="en-US" dirty="0"/>
              <a:t>Autonomy: Freedom of contract and externalities spurious</a:t>
            </a:r>
          </a:p>
          <a:p>
            <a:r>
              <a:rPr lang="en-US" dirty="0"/>
              <a:t>Arbitrariness: How is credit any different from other products</a:t>
            </a:r>
          </a:p>
          <a:p>
            <a:pPr lvl="1"/>
            <a:r>
              <a:rPr lang="en-US" dirty="0"/>
              <a:t>Car loans: Limit price of loan but not price of car?</a:t>
            </a:r>
          </a:p>
          <a:p>
            <a:pPr lvl="1"/>
            <a:r>
              <a:rPr lang="en-US" dirty="0"/>
              <a:t>NCCF (p. 3): Commission cannot “say that the price or hamburger or shoes was ‘fair’ at any given time, or that more of either might be better. IN almost all instances in our economic system we look toward a marketplace. If sufficient alternative sources compete for patronage, it is assumed that the price and supply are ‘far’, because they are set by free competitive forces.”</a:t>
            </a:r>
          </a:p>
          <a:p>
            <a:pPr lvl="1"/>
            <a:r>
              <a:rPr lang="en-US" dirty="0"/>
              <a:t>“the essentials of how much credit, to whom, and at what price should be left to the free choice of consumers in the marketplace—provided that the marketplace is competitive.”</a:t>
            </a:r>
          </a:p>
          <a:p>
            <a:pPr lvl="1"/>
            <a:r>
              <a:rPr lang="en-US" dirty="0"/>
              <a:t>Focus on market failures</a:t>
            </a:r>
          </a:p>
          <a:p>
            <a:r>
              <a:rPr lang="en-US" dirty="0"/>
              <a:t>Unintended Consequences</a:t>
            </a:r>
          </a:p>
        </p:txBody>
      </p:sp>
    </p:spTree>
    <p:extLst>
      <p:ext uri="{BB962C8B-B14F-4D97-AF65-F5344CB8AC3E}">
        <p14:creationId xmlns:p14="http://schemas.microsoft.com/office/powerpoint/2010/main" val="58933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latin typeface="Arial" panose="020B0604020202020204" pitchFamily="34" charset="0"/>
              </a:rPr>
              <a:t>Substantive Regulation</a:t>
            </a:r>
          </a:p>
        </p:txBody>
      </p:sp>
      <p:sp>
        <p:nvSpPr>
          <p:cNvPr id="33795" name="Rectangle 3"/>
          <p:cNvSpPr>
            <a:spLocks noGrp="1" noChangeArrowheads="1"/>
          </p:cNvSpPr>
          <p:nvPr>
            <p:ph type="body" idx="1"/>
          </p:nvPr>
        </p:nvSpPr>
        <p:spPr>
          <a:xfrm>
            <a:off x="1485900" y="2171701"/>
            <a:ext cx="6172200" cy="3280172"/>
          </a:xfrm>
        </p:spPr>
        <p:txBody>
          <a:bodyPr/>
          <a:lstStyle/>
          <a:p>
            <a:pPr>
              <a:lnSpc>
                <a:spcPct val="90000"/>
              </a:lnSpc>
            </a:pPr>
            <a:r>
              <a:rPr lang="en-US" altLang="en-US">
                <a:latin typeface="Arial" panose="020B0604020202020204" pitchFamily="34" charset="0"/>
              </a:rPr>
              <a:t>Have to price risk or reduce risk exposure</a:t>
            </a:r>
          </a:p>
          <a:p>
            <a:pPr>
              <a:lnSpc>
                <a:spcPct val="90000"/>
              </a:lnSpc>
            </a:pPr>
            <a:r>
              <a:rPr lang="en-US" altLang="en-US">
                <a:latin typeface="Arial" panose="020B0604020202020204" pitchFamily="34" charset="0"/>
              </a:rPr>
              <a:t>Effect of Regulation: Intended Consequences</a:t>
            </a:r>
          </a:p>
          <a:p>
            <a:pPr>
              <a:lnSpc>
                <a:spcPct val="90000"/>
              </a:lnSpc>
            </a:pPr>
            <a:r>
              <a:rPr lang="en-US" altLang="en-US">
                <a:latin typeface="Arial" panose="020B0604020202020204" pitchFamily="34" charset="0"/>
              </a:rPr>
              <a:t>Effect of Regulation: Unintended Consequences</a:t>
            </a:r>
          </a:p>
          <a:p>
            <a:pPr lvl="1">
              <a:lnSpc>
                <a:spcPct val="90000"/>
              </a:lnSpc>
            </a:pPr>
            <a:r>
              <a:rPr lang="en-US" altLang="en-US">
                <a:latin typeface="Arial" panose="020B0604020202020204" pitchFamily="34" charset="0"/>
              </a:rPr>
              <a:t>Term Substitution/Repricing</a:t>
            </a:r>
          </a:p>
          <a:p>
            <a:pPr lvl="1">
              <a:lnSpc>
                <a:spcPct val="90000"/>
              </a:lnSpc>
            </a:pPr>
            <a:r>
              <a:rPr lang="en-US" altLang="en-US">
                <a:latin typeface="Arial" panose="020B0604020202020204" pitchFamily="34" charset="0"/>
              </a:rPr>
              <a:t>Product Substitution</a:t>
            </a:r>
          </a:p>
          <a:p>
            <a:pPr lvl="1">
              <a:lnSpc>
                <a:spcPct val="90000"/>
              </a:lnSpc>
            </a:pPr>
            <a:r>
              <a:rPr lang="en-US" altLang="en-US">
                <a:latin typeface="Arial" panose="020B0604020202020204" pitchFamily="34" charset="0"/>
              </a:rPr>
              <a:t>Rationing</a:t>
            </a:r>
          </a:p>
          <a:p>
            <a:pPr lvl="1">
              <a:lnSpc>
                <a:spcPct val="90000"/>
              </a:lnSpc>
            </a:pPr>
            <a:r>
              <a:rPr lang="en-US" altLang="en-US">
                <a:latin typeface="Arial" panose="020B0604020202020204" pitchFamily="34" charset="0"/>
              </a:rPr>
              <a:t>Dynamic Effects and Competition</a:t>
            </a:r>
          </a:p>
        </p:txBody>
      </p:sp>
    </p:spTree>
    <p:extLst>
      <p:ext uri="{BB962C8B-B14F-4D97-AF65-F5344CB8AC3E}">
        <p14:creationId xmlns:p14="http://schemas.microsoft.com/office/powerpoint/2010/main" val="43289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2100">
                <a:latin typeface="Arial" panose="020B0604020202020204" pitchFamily="34" charset="0"/>
              </a:rPr>
              <a:t>Term Repricing</a:t>
            </a:r>
          </a:p>
        </p:txBody>
      </p:sp>
      <p:sp>
        <p:nvSpPr>
          <p:cNvPr id="34819" name="Rectangle 3"/>
          <p:cNvSpPr>
            <a:spLocks noGrp="1" noChangeArrowheads="1"/>
          </p:cNvSpPr>
          <p:nvPr>
            <p:ph type="body" idx="1"/>
          </p:nvPr>
        </p:nvSpPr>
        <p:spPr>
          <a:xfrm>
            <a:off x="1428750" y="2171700"/>
            <a:ext cx="6000750" cy="3257550"/>
          </a:xfrm>
        </p:spPr>
        <p:txBody>
          <a:bodyPr>
            <a:normAutofit lnSpcReduction="10000"/>
          </a:bodyPr>
          <a:lstStyle/>
          <a:p>
            <a:r>
              <a:rPr lang="en-US" altLang="en-US">
                <a:latin typeface="Arial" panose="020B0604020202020204" pitchFamily="34" charset="0"/>
              </a:rPr>
              <a:t>Interest Rate</a:t>
            </a:r>
          </a:p>
          <a:p>
            <a:r>
              <a:rPr lang="en-US" altLang="en-US">
                <a:latin typeface="Arial" panose="020B0604020202020204" pitchFamily="34" charset="0"/>
              </a:rPr>
              <a:t>Annual Fee</a:t>
            </a:r>
          </a:p>
          <a:p>
            <a:r>
              <a:rPr lang="en-US" altLang="en-US">
                <a:latin typeface="Arial" panose="020B0604020202020204" pitchFamily="34" charset="0"/>
              </a:rPr>
              <a:t>Fees: Late Fees, Cash Advance Fees, etc.</a:t>
            </a:r>
          </a:p>
          <a:p>
            <a:r>
              <a:rPr lang="en-US" altLang="en-US">
                <a:latin typeface="Arial" panose="020B0604020202020204" pitchFamily="34" charset="0"/>
              </a:rPr>
              <a:t>Benefits</a:t>
            </a:r>
          </a:p>
          <a:p>
            <a:r>
              <a:rPr lang="en-US" altLang="en-US">
                <a:latin typeface="Arial" panose="020B0604020202020204" pitchFamily="34" charset="0"/>
              </a:rPr>
              <a:t>Loan Amount</a:t>
            </a:r>
          </a:p>
          <a:p>
            <a:r>
              <a:rPr lang="en-US" altLang="en-US">
                <a:latin typeface="Arial" panose="020B0604020202020204" pitchFamily="34" charset="0"/>
              </a:rPr>
              <a:t>Downpayment</a:t>
            </a:r>
          </a:p>
          <a:p>
            <a:r>
              <a:rPr lang="en-US" altLang="en-US">
                <a:latin typeface="Arial" panose="020B0604020202020204" pitchFamily="34" charset="0"/>
              </a:rPr>
              <a:t>Security</a:t>
            </a:r>
          </a:p>
          <a:p>
            <a:r>
              <a:rPr lang="en-US" altLang="en-US">
                <a:latin typeface="Arial" panose="020B0604020202020204" pitchFamily="34" charset="0"/>
              </a:rPr>
              <a:t>Co-Signer</a:t>
            </a:r>
          </a:p>
          <a:p>
            <a:r>
              <a:rPr lang="en-US" altLang="en-US">
                <a:latin typeface="Arial" panose="020B0604020202020204" pitchFamily="34" charset="0"/>
              </a:rPr>
              <a:t>Default Terms</a:t>
            </a:r>
          </a:p>
          <a:p>
            <a:r>
              <a:rPr lang="en-US" altLang="en-US">
                <a:latin typeface="Arial" panose="020B0604020202020204" pitchFamily="34" charset="0"/>
              </a:rPr>
              <a:t>Customer Service/Hours</a:t>
            </a:r>
          </a:p>
        </p:txBody>
      </p:sp>
    </p:spTree>
    <p:extLst>
      <p:ext uri="{BB962C8B-B14F-4D97-AF65-F5344CB8AC3E}">
        <p14:creationId xmlns:p14="http://schemas.microsoft.com/office/powerpoint/2010/main" val="2766212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latin typeface="Arial" panose="020B0604020202020204" pitchFamily="34" charset="0"/>
              </a:rPr>
              <a:t>Term Repricing</a:t>
            </a:r>
          </a:p>
        </p:txBody>
      </p:sp>
      <p:sp>
        <p:nvSpPr>
          <p:cNvPr id="35843" name="Rectangle 3"/>
          <p:cNvSpPr>
            <a:spLocks noGrp="1" noChangeArrowheads="1"/>
          </p:cNvSpPr>
          <p:nvPr>
            <p:ph type="body" idx="1"/>
          </p:nvPr>
        </p:nvSpPr>
        <p:spPr>
          <a:xfrm>
            <a:off x="1485900" y="2171701"/>
            <a:ext cx="6172200" cy="3283744"/>
          </a:xfrm>
        </p:spPr>
        <p:txBody>
          <a:bodyPr/>
          <a:lstStyle/>
          <a:p>
            <a:pPr>
              <a:lnSpc>
                <a:spcPct val="90000"/>
              </a:lnSpc>
            </a:pPr>
            <a:r>
              <a:rPr lang="en-US" altLang="en-US" sz="2400" dirty="0">
                <a:latin typeface="Arial" panose="020B0604020202020204" pitchFamily="34" charset="0"/>
              </a:rPr>
              <a:t>Usury Laws and Annual Fees</a:t>
            </a:r>
          </a:p>
          <a:p>
            <a:pPr lvl="1">
              <a:lnSpc>
                <a:spcPct val="90000"/>
              </a:lnSpc>
            </a:pPr>
            <a:r>
              <a:rPr lang="en-US" altLang="en-US" sz="2100" dirty="0">
                <a:latin typeface="Arial" panose="020B0604020202020204" pitchFamily="34" charset="0"/>
              </a:rPr>
              <a:t>Consumer Welfare: Consumers Hate Annual Fees</a:t>
            </a:r>
          </a:p>
          <a:p>
            <a:pPr lvl="1">
              <a:lnSpc>
                <a:spcPct val="90000"/>
              </a:lnSpc>
            </a:pPr>
            <a:r>
              <a:rPr lang="en-US" altLang="en-US" sz="2100" dirty="0">
                <a:latin typeface="Arial" panose="020B0604020202020204" pitchFamily="34" charset="0"/>
              </a:rPr>
              <a:t>Dynamic Effect: Competition and Card-Switching</a:t>
            </a:r>
          </a:p>
          <a:p>
            <a:pPr>
              <a:lnSpc>
                <a:spcPct val="90000"/>
              </a:lnSpc>
            </a:pPr>
            <a:r>
              <a:rPr lang="en-US" altLang="en-US" sz="2400" dirty="0">
                <a:latin typeface="Arial" panose="020B0604020202020204" pitchFamily="34" charset="0"/>
              </a:rPr>
              <a:t>Retail Stores</a:t>
            </a:r>
          </a:p>
          <a:p>
            <a:pPr lvl="1">
              <a:lnSpc>
                <a:spcPct val="90000"/>
              </a:lnSpc>
            </a:pPr>
            <a:r>
              <a:rPr lang="en-US" altLang="en-US" sz="2100" dirty="0">
                <a:latin typeface="Arial" panose="020B0604020202020204" pitchFamily="34" charset="0"/>
              </a:rPr>
              <a:t>Price of Appliances</a:t>
            </a:r>
          </a:p>
          <a:p>
            <a:pPr lvl="1">
              <a:lnSpc>
                <a:spcPct val="90000"/>
              </a:lnSpc>
            </a:pPr>
            <a:r>
              <a:rPr lang="en-US" altLang="en-US" sz="2100" dirty="0">
                <a:latin typeface="Arial" panose="020B0604020202020204" pitchFamily="34" charset="0"/>
              </a:rPr>
              <a:t>“Banker’s Hours”</a:t>
            </a:r>
          </a:p>
          <a:p>
            <a:pPr lvl="1">
              <a:lnSpc>
                <a:spcPct val="90000"/>
              </a:lnSpc>
            </a:pPr>
            <a:r>
              <a:rPr lang="en-US" altLang="en-US" sz="2100" dirty="0">
                <a:latin typeface="Arial" panose="020B0604020202020204" pitchFamily="34" charset="0"/>
              </a:rPr>
              <a:t>Gift Wrapping</a:t>
            </a:r>
          </a:p>
        </p:txBody>
      </p:sp>
    </p:spTree>
    <p:extLst>
      <p:ext uri="{BB962C8B-B14F-4D97-AF65-F5344CB8AC3E}">
        <p14:creationId xmlns:p14="http://schemas.microsoft.com/office/powerpoint/2010/main" val="349098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2800" dirty="0">
                <a:latin typeface="Arial" panose="020B0604020202020204" pitchFamily="34" charset="0"/>
              </a:rPr>
              <a:t>Product Substitution: Retail Credit</a:t>
            </a:r>
          </a:p>
        </p:txBody>
      </p:sp>
      <p:sp>
        <p:nvSpPr>
          <p:cNvPr id="37891" name="Rectangle 3"/>
          <p:cNvSpPr>
            <a:spLocks noGrp="1" noChangeArrowheads="1"/>
          </p:cNvSpPr>
          <p:nvPr>
            <p:ph type="body" idx="1"/>
          </p:nvPr>
        </p:nvSpPr>
        <p:spPr>
          <a:xfrm>
            <a:off x="381000" y="1828799"/>
            <a:ext cx="8382000" cy="4452937"/>
          </a:xfrm>
        </p:spPr>
        <p:txBody>
          <a:bodyPr/>
          <a:lstStyle/>
          <a:p>
            <a:pPr>
              <a:lnSpc>
                <a:spcPct val="90000"/>
              </a:lnSpc>
            </a:pPr>
            <a:r>
              <a:rPr lang="en-US" altLang="en-US" sz="2800" dirty="0">
                <a:latin typeface="Arial" panose="020B0604020202020204" pitchFamily="34" charset="0"/>
              </a:rPr>
              <a:t>Arkansas v. Higher-ceiling states (Dunkelberg &amp; </a:t>
            </a:r>
            <a:r>
              <a:rPr lang="en-US" altLang="en-US" sz="2800" dirty="0" err="1">
                <a:latin typeface="Arial" panose="020B0604020202020204" pitchFamily="34" charset="0"/>
              </a:rPr>
              <a:t>DeMagistris</a:t>
            </a:r>
            <a:r>
              <a:rPr lang="en-US" altLang="en-US" sz="2800" dirty="0">
                <a:latin typeface="Arial" panose="020B0604020202020204" pitchFamily="34" charset="0"/>
              </a:rPr>
              <a:t>, 1979):</a:t>
            </a:r>
          </a:p>
          <a:p>
            <a:pPr>
              <a:lnSpc>
                <a:spcPct val="90000"/>
              </a:lnSpc>
            </a:pPr>
            <a:r>
              <a:rPr lang="en-US" altLang="en-US" sz="2400" dirty="0">
                <a:latin typeface="Arial" panose="020B0604020202020204" pitchFamily="34" charset="0"/>
              </a:rPr>
              <a:t>49% of credit in Arkansas retail versus 29% (Wisconsin, Louisiana)</a:t>
            </a:r>
          </a:p>
          <a:p>
            <a:pPr>
              <a:lnSpc>
                <a:spcPct val="90000"/>
              </a:lnSpc>
            </a:pPr>
            <a:r>
              <a:rPr lang="en-US" altLang="en-US" sz="2400" dirty="0">
                <a:latin typeface="Arial" panose="020B0604020202020204" pitchFamily="34" charset="0"/>
              </a:rPr>
              <a:t>Banks/finance cos./credit unions: 41% in Arkansas versus 67% elsewhere</a:t>
            </a:r>
          </a:p>
          <a:p>
            <a:pPr>
              <a:lnSpc>
                <a:spcPct val="90000"/>
              </a:lnSpc>
            </a:pPr>
            <a:r>
              <a:rPr lang="en-US" altLang="en-US" sz="2400" dirty="0">
                <a:latin typeface="Arial" panose="020B0604020202020204" pitchFamily="34" charset="0"/>
              </a:rPr>
              <a:t>28% in Arkansas turned down for credit </a:t>
            </a:r>
          </a:p>
          <a:p>
            <a:pPr marL="0" indent="0">
              <a:lnSpc>
                <a:spcPct val="90000"/>
              </a:lnSpc>
              <a:buNone/>
            </a:pPr>
            <a:r>
              <a:rPr lang="en-US" altLang="en-US" sz="2400" dirty="0">
                <a:latin typeface="Arial" panose="020B0604020202020204" pitchFamily="34" charset="0"/>
              </a:rPr>
              <a:t>versus 12% in LA (no ceiling)</a:t>
            </a:r>
          </a:p>
          <a:p>
            <a:pPr>
              <a:lnSpc>
                <a:spcPct val="90000"/>
              </a:lnSpc>
            </a:pPr>
            <a:r>
              <a:rPr lang="en-US" altLang="en-US" sz="2400" dirty="0">
                <a:latin typeface="Arial" panose="020B0604020202020204" pitchFamily="34" charset="0"/>
              </a:rPr>
              <a:t>Ark consumers more likely to say retailers</a:t>
            </a:r>
          </a:p>
          <a:p>
            <a:pPr marL="0" indent="0">
              <a:lnSpc>
                <a:spcPct val="90000"/>
              </a:lnSpc>
              <a:buNone/>
            </a:pPr>
            <a:r>
              <a:rPr lang="en-US" altLang="en-US" sz="2400" dirty="0">
                <a:latin typeface="Arial" panose="020B0604020202020204" pitchFamily="34" charset="0"/>
              </a:rPr>
              <a:t>easiest place to get credit </a:t>
            </a:r>
          </a:p>
        </p:txBody>
      </p:sp>
      <p:pic>
        <p:nvPicPr>
          <p:cNvPr id="3074" name="Picture 2">
            <a:extLst>
              <a:ext uri="{FF2B5EF4-FFF2-40B4-BE49-F238E27FC236}">
                <a16:creationId xmlns:a16="http://schemas.microsoft.com/office/drawing/2014/main" id="{2719A5C0-1138-498D-AFFD-C04B3D448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929620"/>
            <a:ext cx="1952625" cy="2394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D0C3-F06F-4B09-99FD-C5AFADE90475}"/>
              </a:ext>
            </a:extLst>
          </p:cNvPr>
          <p:cNvSpPr>
            <a:spLocks noGrp="1"/>
          </p:cNvSpPr>
          <p:nvPr>
            <p:ph type="title"/>
          </p:nvPr>
        </p:nvSpPr>
        <p:spPr/>
        <p:txBody>
          <a:bodyPr/>
          <a:lstStyle/>
          <a:p>
            <a:r>
              <a:rPr lang="en-US" sz="2800" dirty="0"/>
              <a:t>How Retailers Adjust: Why?</a:t>
            </a:r>
          </a:p>
        </p:txBody>
      </p:sp>
      <p:pic>
        <p:nvPicPr>
          <p:cNvPr id="5" name="Content Placeholder 4">
            <a:extLst>
              <a:ext uri="{FF2B5EF4-FFF2-40B4-BE49-F238E27FC236}">
                <a16:creationId xmlns:a16="http://schemas.microsoft.com/office/drawing/2014/main" id="{2030E394-105D-4B78-BD23-EF87937CA32F}"/>
              </a:ext>
            </a:extLst>
          </p:cNvPr>
          <p:cNvPicPr>
            <a:picLocks noGrp="1" noChangeAspect="1"/>
          </p:cNvPicPr>
          <p:nvPr>
            <p:ph idx="1"/>
          </p:nvPr>
        </p:nvPicPr>
        <p:blipFill>
          <a:blip r:embed="rId2"/>
          <a:stretch>
            <a:fillRect/>
          </a:stretch>
        </p:blipFill>
        <p:spPr>
          <a:xfrm>
            <a:off x="381000" y="1905000"/>
            <a:ext cx="8305800" cy="4376737"/>
          </a:xfrm>
        </p:spPr>
      </p:pic>
    </p:spTree>
    <p:extLst>
      <p:ext uri="{BB962C8B-B14F-4D97-AF65-F5344CB8AC3E}">
        <p14:creationId xmlns:p14="http://schemas.microsoft.com/office/powerpoint/2010/main" val="304868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latin typeface="Arial" panose="020B0604020202020204" pitchFamily="34" charset="0"/>
              </a:rPr>
              <a:t>Product Substitution: Car Loans</a:t>
            </a:r>
          </a:p>
        </p:txBody>
      </p:sp>
      <p:sp>
        <p:nvSpPr>
          <p:cNvPr id="38915" name="Content Placeholder 2"/>
          <p:cNvSpPr>
            <a:spLocks noGrp="1"/>
          </p:cNvSpPr>
          <p:nvPr>
            <p:ph idx="1"/>
          </p:nvPr>
        </p:nvSpPr>
        <p:spPr>
          <a:xfrm>
            <a:off x="381000" y="1752600"/>
            <a:ext cx="8305800" cy="4343400"/>
          </a:xfrm>
        </p:spPr>
        <p:txBody>
          <a:bodyPr>
            <a:normAutofit/>
          </a:bodyPr>
          <a:lstStyle/>
          <a:p>
            <a:r>
              <a:rPr lang="en-US" altLang="en-US" dirty="0">
                <a:latin typeface="Arial" panose="020B0604020202020204" pitchFamily="34" charset="0"/>
              </a:rPr>
              <a:t>Melzer &amp; Schroeder (2017): What happens when usury restrictions bind on car loans?</a:t>
            </a:r>
          </a:p>
          <a:p>
            <a:r>
              <a:rPr lang="en-US" altLang="en-US" dirty="0">
                <a:latin typeface="Arial" panose="020B0604020202020204" pitchFamily="34" charset="0"/>
              </a:rPr>
              <a:t>Dealers finance larger percentage of car loans, especially among riskier borrowers—Why? </a:t>
            </a:r>
          </a:p>
          <a:p>
            <a:pPr lvl="1"/>
            <a:r>
              <a:rPr lang="en-US" altLang="en-US" dirty="0">
                <a:latin typeface="Arial" panose="020B0604020202020204" pitchFamily="34" charset="0"/>
              </a:rPr>
              <a:t>Interest rates for dealers lower but size of loan and LTV increases</a:t>
            </a:r>
          </a:p>
          <a:p>
            <a:pPr lvl="1"/>
            <a:r>
              <a:rPr lang="en-US" altLang="en-US" dirty="0">
                <a:latin typeface="Arial" panose="020B0604020202020204" pitchFamily="34" charset="0"/>
              </a:rPr>
              <a:t>Average loan size by </a:t>
            </a:r>
            <a:r>
              <a:rPr lang="en-US" altLang="en-US" i="1" dirty="0">
                <a:latin typeface="Arial" panose="020B0604020202020204" pitchFamily="34" charset="0"/>
              </a:rPr>
              <a:t>non-dealers</a:t>
            </a:r>
            <a:r>
              <a:rPr lang="en-US" altLang="en-US" dirty="0">
                <a:latin typeface="Arial" panose="020B0604020202020204" pitchFamily="34" charset="0"/>
              </a:rPr>
              <a:t> declines</a:t>
            </a:r>
          </a:p>
          <a:p>
            <a:pPr lvl="1"/>
            <a:r>
              <a:rPr lang="en-US" altLang="en-US" dirty="0">
                <a:latin typeface="Arial" panose="020B0604020202020204" pitchFamily="34" charset="0"/>
              </a:rPr>
              <a:t>Loan to value ratio increases by 40 to 60 percentage points: Dealers markup price of the car to offset the inability to charge market price</a:t>
            </a:r>
          </a:p>
          <a:p>
            <a:r>
              <a:rPr lang="en-US" altLang="en-US" dirty="0">
                <a:latin typeface="Arial" panose="020B0604020202020204" pitchFamily="34" charset="0"/>
              </a:rPr>
              <a:t>Overall effect of tradeoff between reduction in interest rate and increase in LTV results in </a:t>
            </a:r>
            <a:r>
              <a:rPr lang="en-US" altLang="en-US" i="1" dirty="0">
                <a:latin typeface="Arial" panose="020B0604020202020204" pitchFamily="34" charset="0"/>
              </a:rPr>
              <a:t>increase</a:t>
            </a:r>
            <a:r>
              <a:rPr lang="en-US" altLang="en-US" dirty="0">
                <a:latin typeface="Arial" panose="020B0604020202020204" pitchFamily="34" charset="0"/>
              </a:rPr>
              <a:t> in monthly payment on net</a:t>
            </a:r>
          </a:p>
          <a:p>
            <a:pPr lvl="1"/>
            <a:r>
              <a:rPr lang="en-US" altLang="en-US" dirty="0">
                <a:latin typeface="Arial" panose="020B0604020202020204" pitchFamily="34" charset="0"/>
              </a:rPr>
              <a:t>Reduces competition because non-dealers can’t compete</a:t>
            </a:r>
          </a:p>
          <a:p>
            <a:pPr lvl="1"/>
            <a:r>
              <a:rPr lang="en-US" altLang="en-US" dirty="0">
                <a:latin typeface="Arial" panose="020B0604020202020204" pitchFamily="34" charset="0"/>
              </a:rPr>
              <a:t>Higher LTV and larger loans increase liability on default</a:t>
            </a:r>
          </a:p>
        </p:txBody>
      </p:sp>
    </p:spTree>
    <p:extLst>
      <p:ext uri="{BB962C8B-B14F-4D97-AF65-F5344CB8AC3E}">
        <p14:creationId xmlns:p14="http://schemas.microsoft.com/office/powerpoint/2010/main" val="277250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a:latin typeface="Arial" panose="020B0604020202020204" pitchFamily="34" charset="0"/>
              </a:rPr>
              <a:t>Product Substitution: Pawn Shops—Why? </a:t>
            </a:r>
          </a:p>
        </p:txBody>
      </p:sp>
      <p:sp>
        <p:nvSpPr>
          <p:cNvPr id="39939" name="Rectangle 3"/>
          <p:cNvSpPr>
            <a:spLocks noGrp="1" noChangeArrowheads="1"/>
          </p:cNvSpPr>
          <p:nvPr>
            <p:ph type="body" idx="1"/>
          </p:nvPr>
        </p:nvSpPr>
        <p:spPr/>
        <p:txBody>
          <a:bodyPr/>
          <a:lstStyle/>
          <a:p>
            <a:pPr>
              <a:buFont typeface="Wingdings" panose="05000000000000000000" pitchFamily="2" charset="2"/>
              <a:buNone/>
            </a:pPr>
            <a:r>
              <a:rPr lang="en-US" altLang="en-US" sz="375">
                <a:latin typeface="Arial" panose="020B0604020202020204" pitchFamily="34" charset="0"/>
              </a:rPr>
              <a:t>.</a:t>
            </a:r>
          </a:p>
        </p:txBody>
      </p:sp>
      <p:pic>
        <p:nvPicPr>
          <p:cNvPr id="39940" name="Picture 4" descr="old pawn 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2171700"/>
            <a:ext cx="30289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pawnsho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2171700"/>
            <a:ext cx="2971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749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latin typeface="Arial" panose="020B0604020202020204" pitchFamily="34" charset="0"/>
              </a:rPr>
              <a:t>Searching for Credit (Miller)</a:t>
            </a:r>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752600"/>
            <a:ext cx="8077200" cy="45291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864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A791-CF8B-4863-88D8-9C4DE3B8BE65}"/>
              </a:ext>
            </a:extLst>
          </p:cNvPr>
          <p:cNvSpPr>
            <a:spLocks noGrp="1"/>
          </p:cNvSpPr>
          <p:nvPr>
            <p:ph type="title"/>
          </p:nvPr>
        </p:nvSpPr>
        <p:spPr/>
        <p:txBody>
          <a:bodyPr/>
          <a:lstStyle/>
          <a:p>
            <a:r>
              <a:rPr lang="en-US" dirty="0"/>
              <a:t>Implications for Law: Williams v. Walker-Thomas Furniture</a:t>
            </a:r>
          </a:p>
        </p:txBody>
      </p:sp>
      <p:pic>
        <p:nvPicPr>
          <p:cNvPr id="101378" name="Picture 2">
            <a:extLst>
              <a:ext uri="{FF2B5EF4-FFF2-40B4-BE49-F238E27FC236}">
                <a16:creationId xmlns:a16="http://schemas.microsoft.com/office/drawing/2014/main" id="{1EFCBBFC-12CC-4056-8986-F6CF38C525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114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1380" name="Picture 4">
            <a:extLst>
              <a:ext uri="{FF2B5EF4-FFF2-40B4-BE49-F238E27FC236}">
                <a16:creationId xmlns:a16="http://schemas.microsoft.com/office/drawing/2014/main" id="{7AEF2A85-4869-4531-8491-98AD59C45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2" y="1828800"/>
            <a:ext cx="380999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1382" name="Picture 6">
            <a:extLst>
              <a:ext uri="{FF2B5EF4-FFF2-40B4-BE49-F238E27FC236}">
                <a16:creationId xmlns:a16="http://schemas.microsoft.com/office/drawing/2014/main" id="{46AE77A1-7778-416C-AF40-78751C41F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071937"/>
            <a:ext cx="4114800" cy="2384426"/>
          </a:xfrm>
          <a:prstGeom prst="rect">
            <a:avLst/>
          </a:prstGeom>
          <a:noFill/>
          <a:extLst>
            <a:ext uri="{909E8E84-426E-40DD-AFC4-6F175D3DCCD1}">
              <a14:hiddenFill xmlns:a14="http://schemas.microsoft.com/office/drawing/2010/main">
                <a:solidFill>
                  <a:srgbClr val="FFFFFF"/>
                </a:solidFill>
              </a14:hiddenFill>
            </a:ext>
          </a:extLst>
        </p:spPr>
      </p:pic>
      <p:pic>
        <p:nvPicPr>
          <p:cNvPr id="101384" name="Picture 8">
            <a:extLst>
              <a:ext uri="{FF2B5EF4-FFF2-40B4-BE49-F238E27FC236}">
                <a16:creationId xmlns:a16="http://schemas.microsoft.com/office/drawing/2014/main" id="{2D2D2A2F-ABB2-4894-9218-6D758546D4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2" y="4049712"/>
            <a:ext cx="3733798" cy="229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2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576263"/>
            <a:ext cx="7772400" cy="809625"/>
          </a:xfrm>
        </p:spPr>
        <p:txBody>
          <a:bodyPr/>
          <a:lstStyle/>
          <a:p>
            <a:r>
              <a:rPr lang="en-US" altLang="en-US" dirty="0">
                <a:latin typeface="Arial" panose="020B0604020202020204" pitchFamily="34" charset="0"/>
              </a:rPr>
              <a:t>Two Approaches to Regulation</a:t>
            </a:r>
          </a:p>
        </p:txBody>
      </p:sp>
      <p:sp>
        <p:nvSpPr>
          <p:cNvPr id="3075" name="Rectangle 3"/>
          <p:cNvSpPr>
            <a:spLocks noGrp="1" noChangeArrowheads="1"/>
          </p:cNvSpPr>
          <p:nvPr>
            <p:ph type="body" idx="1"/>
          </p:nvPr>
        </p:nvSpPr>
        <p:spPr>
          <a:xfrm>
            <a:off x="457200" y="1676400"/>
            <a:ext cx="8229600" cy="4378325"/>
          </a:xfrm>
        </p:spPr>
        <p:txBody>
          <a:bodyPr/>
          <a:lstStyle/>
          <a:p>
            <a:pPr>
              <a:lnSpc>
                <a:spcPct val="90000"/>
              </a:lnSpc>
            </a:pPr>
            <a:r>
              <a:rPr lang="en-US" altLang="en-US" sz="1600" dirty="0">
                <a:latin typeface="Arial" panose="020B0604020202020204" pitchFamily="34" charset="0"/>
              </a:rPr>
              <a:t>Substantive Regulation: Dictating terms and product design</a:t>
            </a:r>
          </a:p>
          <a:p>
            <a:pPr lvl="1">
              <a:lnSpc>
                <a:spcPct val="90000"/>
              </a:lnSpc>
            </a:pPr>
            <a:r>
              <a:rPr lang="en-US" altLang="en-US" sz="1400" dirty="0">
                <a:latin typeface="Arial" panose="020B0604020202020204" pitchFamily="34" charset="0"/>
              </a:rPr>
              <a:t>Usury ceilings</a:t>
            </a:r>
          </a:p>
          <a:p>
            <a:pPr lvl="1">
              <a:lnSpc>
                <a:spcPct val="90000"/>
              </a:lnSpc>
            </a:pPr>
            <a:r>
              <a:rPr lang="en-US" altLang="en-US" sz="1400" dirty="0">
                <a:latin typeface="Arial" panose="020B0604020202020204" pitchFamily="34" charset="0"/>
              </a:rPr>
              <a:t>Limits on other terms: default, collections, fees</a:t>
            </a:r>
          </a:p>
          <a:p>
            <a:pPr lvl="1">
              <a:lnSpc>
                <a:spcPct val="90000"/>
              </a:lnSpc>
            </a:pPr>
            <a:r>
              <a:rPr lang="en-US" altLang="en-US" sz="1400" dirty="0">
                <a:latin typeface="Arial" panose="020B0604020202020204" pitchFamily="34" charset="0"/>
              </a:rPr>
              <a:t>Mandatory pre-dispute arbitration</a:t>
            </a:r>
          </a:p>
          <a:p>
            <a:pPr lvl="1">
              <a:lnSpc>
                <a:spcPct val="90000"/>
              </a:lnSpc>
            </a:pPr>
            <a:r>
              <a:rPr lang="en-US" altLang="en-US" sz="1400" dirty="0">
                <a:latin typeface="Arial" panose="020B0604020202020204" pitchFamily="34" charset="0"/>
              </a:rPr>
              <a:t>Small-dollar lending rule underwriting model</a:t>
            </a:r>
          </a:p>
          <a:p>
            <a:pPr lvl="1">
              <a:lnSpc>
                <a:spcPct val="90000"/>
              </a:lnSpc>
            </a:pPr>
            <a:r>
              <a:rPr lang="en-US" altLang="en-US" sz="1400" dirty="0">
                <a:latin typeface="Arial" panose="020B0604020202020204" pitchFamily="34" charset="0"/>
              </a:rPr>
              <a:t>Credit Care Late Fee Rule</a:t>
            </a:r>
          </a:p>
          <a:p>
            <a:pPr lvl="1">
              <a:lnSpc>
                <a:spcPct val="90000"/>
              </a:lnSpc>
            </a:pPr>
            <a:r>
              <a:rPr lang="en-US" altLang="en-US" sz="1400" dirty="0">
                <a:latin typeface="Arial" panose="020B0604020202020204" pitchFamily="34" charset="0"/>
              </a:rPr>
              <a:t>Overdraft Protection</a:t>
            </a:r>
          </a:p>
          <a:p>
            <a:pPr>
              <a:lnSpc>
                <a:spcPct val="90000"/>
              </a:lnSpc>
            </a:pPr>
            <a:r>
              <a:rPr lang="en-US" altLang="en-US" sz="1600" dirty="0">
                <a:latin typeface="Arial" panose="020B0604020202020204" pitchFamily="34" charset="0"/>
              </a:rPr>
              <a:t>Disclosure Regulation</a:t>
            </a:r>
          </a:p>
          <a:p>
            <a:pPr lvl="1">
              <a:lnSpc>
                <a:spcPct val="90000"/>
              </a:lnSpc>
            </a:pPr>
            <a:r>
              <a:rPr lang="en-US" altLang="en-US" sz="1600" dirty="0">
                <a:latin typeface="Arial" panose="020B0604020202020204" pitchFamily="34" charset="0"/>
              </a:rPr>
              <a:t>Truth in Lending: APR</a:t>
            </a:r>
          </a:p>
          <a:p>
            <a:pPr lvl="1">
              <a:lnSpc>
                <a:spcPct val="90000"/>
              </a:lnSpc>
            </a:pPr>
            <a:r>
              <a:rPr lang="en-US" altLang="en-US" sz="1600" dirty="0">
                <a:latin typeface="Arial" panose="020B0604020202020204" pitchFamily="34" charset="0"/>
              </a:rPr>
              <a:t>ATM Fees</a:t>
            </a:r>
            <a:r>
              <a:rPr lang="en-US" altLang="en-US" sz="900" dirty="0">
                <a:latin typeface="Arial" panose="020B0604020202020204" pitchFamily="34" charset="0"/>
              </a:rPr>
              <a:t> </a:t>
            </a:r>
            <a:endParaRPr lang="en-US" altLang="en-US" sz="1600" dirty="0">
              <a:latin typeface="Arial" panose="020B0604020202020204" pitchFamily="34" charset="0"/>
            </a:endParaRPr>
          </a:p>
          <a:p>
            <a:pPr>
              <a:lnSpc>
                <a:spcPct val="90000"/>
              </a:lnSpc>
            </a:pPr>
            <a:r>
              <a:rPr lang="en-US" altLang="en-US" sz="1600" dirty="0">
                <a:latin typeface="Arial" panose="020B0604020202020204" pitchFamily="34" charset="0"/>
              </a:rPr>
              <a:t>How to choose: What is the nature of the market failure and what is the correction</a:t>
            </a:r>
          </a:p>
          <a:p>
            <a:pPr>
              <a:lnSpc>
                <a:spcPct val="90000"/>
              </a:lnSpc>
            </a:pPr>
            <a:r>
              <a:rPr lang="en-US" altLang="en-US" sz="1600" dirty="0">
                <a:latin typeface="Arial" panose="020B0604020202020204" pitchFamily="34" charset="0"/>
              </a:rPr>
              <a:t>Rationales for substantive regulation</a:t>
            </a:r>
          </a:p>
          <a:p>
            <a:pPr lvl="1">
              <a:lnSpc>
                <a:spcPct val="90000"/>
              </a:lnSpc>
            </a:pPr>
            <a:r>
              <a:rPr lang="en-US" altLang="en-US" sz="1400" dirty="0">
                <a:latin typeface="Arial" panose="020B0604020202020204" pitchFamily="34" charset="0"/>
              </a:rPr>
              <a:t>Externalities</a:t>
            </a:r>
          </a:p>
          <a:p>
            <a:pPr lvl="1">
              <a:lnSpc>
                <a:spcPct val="90000"/>
              </a:lnSpc>
            </a:pPr>
            <a:r>
              <a:rPr lang="en-US" altLang="en-US" sz="1400" dirty="0">
                <a:latin typeface="Arial" panose="020B0604020202020204" pitchFamily="34" charset="0"/>
              </a:rPr>
              <a:t>Market Power</a:t>
            </a:r>
          </a:p>
          <a:p>
            <a:pPr>
              <a:lnSpc>
                <a:spcPct val="90000"/>
              </a:lnSpc>
            </a:pPr>
            <a:r>
              <a:rPr lang="en-US" altLang="en-US" sz="1600" dirty="0">
                <a:latin typeface="Arial" panose="020B0604020202020204" pitchFamily="34" charset="0"/>
              </a:rPr>
              <a:t>Disclosure Regulation</a:t>
            </a:r>
          </a:p>
          <a:p>
            <a:pPr lvl="1">
              <a:lnSpc>
                <a:spcPct val="90000"/>
              </a:lnSpc>
            </a:pPr>
            <a:r>
              <a:rPr lang="en-US" altLang="en-US" sz="1400" dirty="0">
                <a:latin typeface="Arial" panose="020B0604020202020204" pitchFamily="34" charset="0"/>
              </a:rPr>
              <a:t>Information Asymmetries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E67D-1E17-4F78-96F7-9BCD2467A677}"/>
              </a:ext>
            </a:extLst>
          </p:cNvPr>
          <p:cNvSpPr>
            <a:spLocks noGrp="1"/>
          </p:cNvSpPr>
          <p:nvPr>
            <p:ph type="title"/>
          </p:nvPr>
        </p:nvSpPr>
        <p:spPr/>
        <p:txBody>
          <a:bodyPr/>
          <a:lstStyle/>
          <a:p>
            <a:r>
              <a:rPr lang="en-US" sz="2800" dirty="0"/>
              <a:t>Why would Ms. Williams Shop There?</a:t>
            </a:r>
          </a:p>
        </p:txBody>
      </p:sp>
      <p:sp>
        <p:nvSpPr>
          <p:cNvPr id="3" name="Content Placeholder 2">
            <a:extLst>
              <a:ext uri="{FF2B5EF4-FFF2-40B4-BE49-F238E27FC236}">
                <a16:creationId xmlns:a16="http://schemas.microsoft.com/office/drawing/2014/main" id="{48E4B274-7935-43A2-AC3E-622CC2517D63}"/>
              </a:ext>
            </a:extLst>
          </p:cNvPr>
          <p:cNvSpPr>
            <a:spLocks noGrp="1"/>
          </p:cNvSpPr>
          <p:nvPr>
            <p:ph idx="1"/>
          </p:nvPr>
        </p:nvSpPr>
        <p:spPr>
          <a:xfrm>
            <a:off x="3733800" y="1981200"/>
            <a:ext cx="4419600" cy="4114800"/>
          </a:xfrm>
        </p:spPr>
        <p:txBody>
          <a:bodyPr/>
          <a:lstStyle/>
          <a:p>
            <a:endParaRPr lang="en-US" dirty="0"/>
          </a:p>
          <a:p>
            <a:endParaRPr lang="en-US" dirty="0"/>
          </a:p>
          <a:p>
            <a:endParaRPr lang="en-US" dirty="0"/>
          </a:p>
          <a:p>
            <a:endParaRPr lang="en-US" dirty="0"/>
          </a:p>
          <a:p>
            <a:pPr algn="l"/>
            <a:endParaRPr lang="en-US" dirty="0"/>
          </a:p>
        </p:txBody>
      </p:sp>
      <p:pic>
        <p:nvPicPr>
          <p:cNvPr id="7" name="Picture 6">
            <a:extLst>
              <a:ext uri="{FF2B5EF4-FFF2-40B4-BE49-F238E27FC236}">
                <a16:creationId xmlns:a16="http://schemas.microsoft.com/office/drawing/2014/main" id="{17BAEA1C-0722-4113-9AB3-D3E914D6F9F9}"/>
              </a:ext>
            </a:extLst>
          </p:cNvPr>
          <p:cNvPicPr>
            <a:picLocks noChangeAspect="1"/>
          </p:cNvPicPr>
          <p:nvPr/>
        </p:nvPicPr>
        <p:blipFill>
          <a:blip r:embed="rId2"/>
          <a:stretch>
            <a:fillRect/>
          </a:stretch>
        </p:blipFill>
        <p:spPr>
          <a:xfrm>
            <a:off x="3962399" y="1728951"/>
            <a:ext cx="4528831" cy="4114799"/>
          </a:xfrm>
          <a:prstGeom prst="rect">
            <a:avLst/>
          </a:prstGeom>
        </p:spPr>
      </p:pic>
      <p:pic>
        <p:nvPicPr>
          <p:cNvPr id="9" name="Picture 8">
            <a:extLst>
              <a:ext uri="{FF2B5EF4-FFF2-40B4-BE49-F238E27FC236}">
                <a16:creationId xmlns:a16="http://schemas.microsoft.com/office/drawing/2014/main" id="{FECE89E7-6AE0-4E72-A991-53219C1C021C}"/>
              </a:ext>
            </a:extLst>
          </p:cNvPr>
          <p:cNvPicPr>
            <a:picLocks noChangeAspect="1"/>
          </p:cNvPicPr>
          <p:nvPr/>
        </p:nvPicPr>
        <p:blipFill>
          <a:blip r:embed="rId3"/>
          <a:stretch>
            <a:fillRect/>
          </a:stretch>
        </p:blipFill>
        <p:spPr>
          <a:xfrm>
            <a:off x="652769" y="1933903"/>
            <a:ext cx="3004831" cy="3704897"/>
          </a:xfrm>
          <a:prstGeom prst="rect">
            <a:avLst/>
          </a:prstGeom>
        </p:spPr>
      </p:pic>
    </p:spTree>
    <p:extLst>
      <p:ext uri="{BB962C8B-B14F-4D97-AF65-F5344CB8AC3E}">
        <p14:creationId xmlns:p14="http://schemas.microsoft.com/office/powerpoint/2010/main" val="427673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78798F5-13DC-4F2E-BF55-36B1BA35EAB7}"/>
              </a:ext>
            </a:extLst>
          </p:cNvPr>
          <p:cNvSpPr>
            <a:spLocks noGrp="1" noChangeArrowheads="1"/>
          </p:cNvSpPr>
          <p:nvPr>
            <p:ph type="title"/>
          </p:nvPr>
        </p:nvSpPr>
        <p:spPr/>
        <p:txBody>
          <a:bodyPr/>
          <a:lstStyle/>
          <a:p>
            <a:r>
              <a:rPr lang="en-US" altLang="en-US" sz="2800" dirty="0">
                <a:latin typeface="Arial" panose="020B0604020202020204" pitchFamily="34" charset="0"/>
              </a:rPr>
              <a:t>Loan Sharks: Return Later in Semester</a:t>
            </a:r>
          </a:p>
        </p:txBody>
      </p:sp>
      <p:sp>
        <p:nvSpPr>
          <p:cNvPr id="108547" name="Rectangle 3">
            <a:extLst>
              <a:ext uri="{FF2B5EF4-FFF2-40B4-BE49-F238E27FC236}">
                <a16:creationId xmlns:a16="http://schemas.microsoft.com/office/drawing/2014/main" id="{432C60DB-DD1F-4F39-ABE1-03301D3F10DD}"/>
              </a:ext>
            </a:extLst>
          </p:cNvPr>
          <p:cNvSpPr>
            <a:spLocks noGrp="1" noChangeArrowheads="1"/>
          </p:cNvSpPr>
          <p:nvPr>
            <p:ph type="body" idx="1"/>
          </p:nvPr>
        </p:nvSpPr>
        <p:spPr>
          <a:xfrm>
            <a:off x="457200" y="1676400"/>
            <a:ext cx="8229600" cy="4454525"/>
          </a:xfrm>
        </p:spPr>
        <p:txBody>
          <a:bodyPr/>
          <a:lstStyle/>
          <a:p>
            <a:pPr>
              <a:lnSpc>
                <a:spcPct val="80000"/>
              </a:lnSpc>
            </a:pPr>
            <a:r>
              <a:rPr lang="en-US" altLang="en-US" sz="2000" b="1" dirty="0">
                <a:latin typeface="Arial" panose="020B0604020202020204" pitchFamily="34" charset="0"/>
              </a:rPr>
              <a:t>U.S. Senate, Committee on Government Operations, Subcommittee on Legal and Monetary Affairs, “Federal Effort Against Organized Crime: Report of Agency Operations” (June 1968):</a:t>
            </a:r>
          </a:p>
          <a:p>
            <a:pPr>
              <a:lnSpc>
                <a:spcPct val="80000"/>
              </a:lnSpc>
            </a:pPr>
            <a:r>
              <a:rPr lang="en-US" altLang="en-US" dirty="0">
                <a:latin typeface="Arial" panose="020B0604020202020204" pitchFamily="34" charset="0"/>
              </a:rPr>
              <a:t>“Organized crime derives most of its revenue from gambling....  </a:t>
            </a:r>
          </a:p>
          <a:p>
            <a:pPr>
              <a:lnSpc>
                <a:spcPct val="80000"/>
              </a:lnSpc>
            </a:pPr>
            <a:r>
              <a:rPr lang="en-US" altLang="en-US" b="1" dirty="0">
                <a:latin typeface="Arial" panose="020B0604020202020204" pitchFamily="34" charset="0"/>
              </a:rPr>
              <a:t>“Organized crime’s next largest source of revenue is from “loan sharking” </a:t>
            </a:r>
            <a:r>
              <a:rPr lang="en-US" altLang="en-US" dirty="0">
                <a:latin typeface="Arial" panose="020B0604020202020204" pitchFamily="34" charset="0"/>
              </a:rPr>
              <a:t>or ‘shylocking,’ that is the lending of money at highly usurious rates of interest, generally in circumstances where the lender is more interested in perpetuating interest payments than in collecting principal; and where force and threats are used to effect collections, to eliminate protests when interest rates are raised, and to prevent the beleaguered borrower from reporting the activity to law enforcement officials.</a:t>
            </a:r>
          </a:p>
          <a:p>
            <a:pPr>
              <a:lnSpc>
                <a:spcPct val="80000"/>
              </a:lnSpc>
            </a:pPr>
            <a:r>
              <a:rPr lang="en-US" altLang="en-US" dirty="0">
                <a:latin typeface="Arial" panose="020B0604020202020204" pitchFamily="34" charset="0"/>
              </a:rPr>
              <a:t>“</a:t>
            </a:r>
            <a:r>
              <a:rPr lang="en-US" altLang="en-US" b="1" dirty="0">
                <a:latin typeface="Arial" panose="020B0604020202020204" pitchFamily="34" charset="0"/>
              </a:rPr>
              <a:t>The President’s Crime Commission indicated that no reliable estimates exist of the gross revenue that racketeers derive from organized loan sharking but that profit margins are higher than from gambling operations.  </a:t>
            </a:r>
            <a:r>
              <a:rPr lang="en-US" altLang="en-US" dirty="0">
                <a:latin typeface="Arial" panose="020B0604020202020204" pitchFamily="34" charset="0"/>
              </a:rPr>
              <a:t>Many law officials classify the business in the multibillion-dollar range.  Gambling profits often are used to “bankroll” loan sharking operations.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latin typeface="Arial" panose="020B0604020202020204" pitchFamily="34" charset="0"/>
              </a:rPr>
              <a:t>Cycles of Consumer Credit Regulation</a:t>
            </a:r>
          </a:p>
        </p:txBody>
      </p:sp>
      <p:sp>
        <p:nvSpPr>
          <p:cNvPr id="53251" name="Rectangle 3"/>
          <p:cNvSpPr>
            <a:spLocks noGrp="1" noChangeArrowheads="1"/>
          </p:cNvSpPr>
          <p:nvPr>
            <p:ph type="body" idx="1"/>
          </p:nvPr>
        </p:nvSpPr>
        <p:spPr>
          <a:xfrm>
            <a:off x="1485900" y="2171701"/>
            <a:ext cx="6172200" cy="3283744"/>
          </a:xfrm>
        </p:spPr>
        <p:txBody>
          <a:bodyPr/>
          <a:lstStyle/>
          <a:p>
            <a:pPr>
              <a:lnSpc>
                <a:spcPct val="90000"/>
              </a:lnSpc>
            </a:pPr>
            <a:r>
              <a:rPr lang="en-US" altLang="en-US" dirty="0">
                <a:latin typeface="Arial" panose="020B0604020202020204" pitchFamily="34" charset="0"/>
              </a:rPr>
              <a:t>Early 20</a:t>
            </a:r>
            <a:r>
              <a:rPr lang="en-US" altLang="en-US" baseline="30000" dirty="0">
                <a:latin typeface="Arial" panose="020B0604020202020204" pitchFamily="34" charset="0"/>
              </a:rPr>
              <a:t>th</a:t>
            </a:r>
            <a:r>
              <a:rPr lang="en-US" altLang="en-US" dirty="0">
                <a:latin typeface="Arial" panose="020B0604020202020204" pitchFamily="34" charset="0"/>
              </a:rPr>
              <a:t> Century</a:t>
            </a:r>
          </a:p>
          <a:p>
            <a:pPr lvl="1">
              <a:lnSpc>
                <a:spcPct val="90000"/>
              </a:lnSpc>
            </a:pPr>
            <a:r>
              <a:rPr lang="en-US" altLang="en-US" sz="1500" dirty="0">
                <a:latin typeface="Arial" panose="020B0604020202020204" pitchFamily="34" charset="0"/>
              </a:rPr>
              <a:t>1911: 35 percent of New York City’s employees owed money to illegal loan sharks </a:t>
            </a:r>
          </a:p>
          <a:p>
            <a:pPr lvl="1">
              <a:lnSpc>
                <a:spcPct val="90000"/>
              </a:lnSpc>
            </a:pPr>
            <a:r>
              <a:rPr lang="en-US" altLang="en-US" sz="1500" dirty="0">
                <a:latin typeface="Arial" panose="020B0604020202020204" pitchFamily="34" charset="0"/>
              </a:rPr>
              <a:t>Alan Greenspan: “virtual serfdom”</a:t>
            </a:r>
          </a:p>
          <a:p>
            <a:pPr>
              <a:lnSpc>
                <a:spcPct val="90000"/>
              </a:lnSpc>
            </a:pPr>
            <a:r>
              <a:rPr lang="en-US" altLang="en-US">
                <a:latin typeface="Arial" panose="020B0604020202020204" pitchFamily="34" charset="0"/>
              </a:rPr>
              <a:t>Deregulation: Russell Sage Foundation and Uniform Small Loan Law</a:t>
            </a:r>
          </a:p>
          <a:p>
            <a:pPr>
              <a:lnSpc>
                <a:spcPct val="90000"/>
              </a:lnSpc>
            </a:pPr>
            <a:r>
              <a:rPr lang="en-US" altLang="en-US" dirty="0">
                <a:latin typeface="Arial" panose="020B0604020202020204" pitchFamily="34" charset="0"/>
              </a:rPr>
              <a:t>The Great Depression and the Response</a:t>
            </a:r>
          </a:p>
          <a:p>
            <a:pPr>
              <a:lnSpc>
                <a:spcPct val="90000"/>
              </a:lnSpc>
            </a:pPr>
            <a:r>
              <a:rPr lang="en-US" altLang="en-US" dirty="0">
                <a:latin typeface="Arial" panose="020B0604020202020204" pitchFamily="34" charset="0"/>
              </a:rPr>
              <a:t>1960s &amp; 70s</a:t>
            </a:r>
          </a:p>
          <a:p>
            <a:pPr lvl="1">
              <a:lnSpc>
                <a:spcPct val="90000"/>
              </a:lnSpc>
            </a:pPr>
            <a:r>
              <a:rPr lang="en-US" altLang="en-US" sz="1500" dirty="0">
                <a:latin typeface="Arial" panose="020B0604020202020204" pitchFamily="34" charset="0"/>
              </a:rPr>
              <a:t>1963 </a:t>
            </a:r>
            <a:r>
              <a:rPr lang="en-US" altLang="en-US" sz="1500" dirty="0" err="1">
                <a:latin typeface="Arial" panose="020B0604020202020204" pitchFamily="34" charset="0"/>
              </a:rPr>
              <a:t>Caplovitz</a:t>
            </a:r>
            <a:r>
              <a:rPr lang="en-US" altLang="en-US" sz="1500" dirty="0">
                <a:latin typeface="Arial" panose="020B0604020202020204" pitchFamily="34" charset="0"/>
              </a:rPr>
              <a:t> found high level of usage of loan sharks by low income families</a:t>
            </a:r>
          </a:p>
          <a:p>
            <a:pPr>
              <a:lnSpc>
                <a:spcPct val="90000"/>
              </a:lnSpc>
            </a:pPr>
            <a:r>
              <a:rPr lang="en-US" altLang="en-US" dirty="0">
                <a:latin typeface="Arial" panose="020B0604020202020204" pitchFamily="34" charset="0"/>
              </a:rPr>
              <a:t>2008 and Today</a:t>
            </a:r>
          </a:p>
        </p:txBody>
      </p:sp>
    </p:spTree>
    <p:extLst>
      <p:ext uri="{BB962C8B-B14F-4D97-AF65-F5344CB8AC3E}">
        <p14:creationId xmlns:p14="http://schemas.microsoft.com/office/powerpoint/2010/main" val="1095778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43D2-4EA5-4FE5-9ECF-D156FD4B8A3B}"/>
              </a:ext>
            </a:extLst>
          </p:cNvPr>
          <p:cNvSpPr>
            <a:spLocks noGrp="1"/>
          </p:cNvSpPr>
          <p:nvPr>
            <p:ph type="title"/>
          </p:nvPr>
        </p:nvSpPr>
        <p:spPr/>
        <p:txBody>
          <a:bodyPr/>
          <a:lstStyle/>
          <a:p>
            <a:r>
              <a:rPr lang="en-US" dirty="0"/>
              <a:t>Law of Usury</a:t>
            </a:r>
          </a:p>
        </p:txBody>
      </p:sp>
      <p:sp>
        <p:nvSpPr>
          <p:cNvPr id="3" name="Content Placeholder 2">
            <a:extLst>
              <a:ext uri="{FF2B5EF4-FFF2-40B4-BE49-F238E27FC236}">
                <a16:creationId xmlns:a16="http://schemas.microsoft.com/office/drawing/2014/main" id="{8788BABE-E302-41E4-98DD-02127CF2ABFE}"/>
              </a:ext>
            </a:extLst>
          </p:cNvPr>
          <p:cNvSpPr>
            <a:spLocks noGrp="1"/>
          </p:cNvSpPr>
          <p:nvPr>
            <p:ph idx="1"/>
          </p:nvPr>
        </p:nvSpPr>
        <p:spPr/>
        <p:txBody>
          <a:bodyPr/>
          <a:lstStyle/>
          <a:p>
            <a:r>
              <a:rPr lang="en-US" sz="2400" i="1" dirty="0"/>
              <a:t>Marquette</a:t>
            </a:r>
            <a:r>
              <a:rPr lang="en-US" sz="2400" dirty="0"/>
              <a:t> and interest rate exportation</a:t>
            </a:r>
          </a:p>
          <a:p>
            <a:r>
              <a:rPr lang="en-US" sz="2400" i="1" dirty="0"/>
              <a:t>Madden</a:t>
            </a:r>
            <a:r>
              <a:rPr lang="en-US" sz="2400" dirty="0"/>
              <a:t> </a:t>
            </a:r>
          </a:p>
          <a:p>
            <a:r>
              <a:rPr lang="en-US" sz="2400" dirty="0"/>
              <a:t>“True Lender”</a:t>
            </a:r>
          </a:p>
        </p:txBody>
      </p:sp>
    </p:spTree>
    <p:extLst>
      <p:ext uri="{BB962C8B-B14F-4D97-AF65-F5344CB8AC3E}">
        <p14:creationId xmlns:p14="http://schemas.microsoft.com/office/powerpoint/2010/main" val="106467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Arial" panose="020B0604020202020204" pitchFamily="34" charset="0"/>
              </a:rPr>
              <a:t>Effects of </a:t>
            </a:r>
            <a:r>
              <a:rPr lang="en-US" altLang="en-US" i="1" dirty="0">
                <a:latin typeface="Arial" panose="020B0604020202020204" pitchFamily="34" charset="0"/>
              </a:rPr>
              <a:t>Marquette</a:t>
            </a:r>
            <a:r>
              <a:rPr lang="en-US" altLang="en-US" dirty="0">
                <a:latin typeface="Arial" panose="020B0604020202020204" pitchFamily="34" charset="0"/>
              </a:rPr>
              <a:t>:</a:t>
            </a:r>
            <a:r>
              <a:rPr lang="en-US" altLang="en-US" i="1" dirty="0">
                <a:latin typeface="Arial" panose="020B0604020202020204" pitchFamily="34" charset="0"/>
              </a:rPr>
              <a:t> </a:t>
            </a:r>
            <a:r>
              <a:rPr lang="en-US" altLang="en-US" dirty="0">
                <a:latin typeface="Arial" panose="020B0604020202020204" pitchFamily="34" charset="0"/>
              </a:rPr>
              <a:t>Credit Cards 1970-2010</a:t>
            </a:r>
          </a:p>
        </p:txBody>
      </p:sp>
      <p:graphicFrame>
        <p:nvGraphicFramePr>
          <p:cNvPr id="16387" name="Object 3"/>
          <p:cNvGraphicFramePr>
            <a:graphicFrameLocks noGrp="1" noChangeAspect="1"/>
          </p:cNvGraphicFramePr>
          <p:nvPr>
            <p:ph idx="1"/>
          </p:nvPr>
        </p:nvGraphicFramePr>
        <p:xfrm>
          <a:off x="457200" y="1752600"/>
          <a:ext cx="8229600" cy="4325938"/>
        </p:xfrm>
        <a:graphic>
          <a:graphicData uri="http://schemas.openxmlformats.org/presentationml/2006/ole">
            <mc:AlternateContent xmlns:mc="http://schemas.openxmlformats.org/markup-compatibility/2006">
              <mc:Choice xmlns:v="urn:schemas-microsoft-com:vml" Requires="v">
                <p:oleObj spid="_x0000_s1058" name="Chart" r:id="rId4" imgW="5048138" imgH="2714752" progId="Excel.Chart.8">
                  <p:embed/>
                </p:oleObj>
              </mc:Choice>
              <mc:Fallback>
                <p:oleObj name="Chart" r:id="rId4" imgW="5048138" imgH="2714752" progId="Excel.Chart.8">
                  <p:embed/>
                  <p:pic>
                    <p:nvPicPr>
                      <p:cNvPr id="1638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52600"/>
                        <a:ext cx="82296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BDCB-E8FB-4B47-AD26-8F09BE2DE095}"/>
              </a:ext>
            </a:extLst>
          </p:cNvPr>
          <p:cNvSpPr>
            <a:spLocks noGrp="1"/>
          </p:cNvSpPr>
          <p:nvPr>
            <p:ph type="title"/>
          </p:nvPr>
        </p:nvSpPr>
        <p:spPr/>
        <p:txBody>
          <a:bodyPr/>
          <a:lstStyle/>
          <a:p>
            <a:r>
              <a:rPr lang="en-US" i="1" dirty="0"/>
              <a:t>Smiley</a:t>
            </a:r>
          </a:p>
        </p:txBody>
      </p:sp>
      <p:sp>
        <p:nvSpPr>
          <p:cNvPr id="3" name="Content Placeholder 2">
            <a:extLst>
              <a:ext uri="{FF2B5EF4-FFF2-40B4-BE49-F238E27FC236}">
                <a16:creationId xmlns:a16="http://schemas.microsoft.com/office/drawing/2014/main" id="{E2BBBA7D-C695-4D83-A93C-367AD4966305}"/>
              </a:ext>
            </a:extLst>
          </p:cNvPr>
          <p:cNvSpPr>
            <a:spLocks noGrp="1"/>
          </p:cNvSpPr>
          <p:nvPr>
            <p:ph idx="1"/>
          </p:nvPr>
        </p:nvSpPr>
        <p:spPr/>
        <p:txBody>
          <a:bodyPr/>
          <a:lstStyle/>
          <a:p>
            <a:r>
              <a:rPr lang="en-US" dirty="0"/>
              <a:t>Late fees also “interest”</a:t>
            </a:r>
          </a:p>
        </p:txBody>
      </p:sp>
    </p:spTree>
    <p:extLst>
      <p:ext uri="{BB962C8B-B14F-4D97-AF65-F5344CB8AC3E}">
        <p14:creationId xmlns:p14="http://schemas.microsoft.com/office/powerpoint/2010/main" val="4225816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3B81C-73EE-4EDE-A17E-A4ED081D2C5E}"/>
              </a:ext>
            </a:extLst>
          </p:cNvPr>
          <p:cNvSpPr>
            <a:spLocks noGrp="1"/>
          </p:cNvSpPr>
          <p:nvPr>
            <p:ph type="title"/>
          </p:nvPr>
        </p:nvSpPr>
        <p:spPr/>
        <p:txBody>
          <a:bodyPr/>
          <a:lstStyle/>
          <a:p>
            <a:r>
              <a:rPr lang="en-US" dirty="0"/>
              <a:t>Disclosure Regulation: Rationales </a:t>
            </a:r>
          </a:p>
        </p:txBody>
      </p:sp>
      <p:sp>
        <p:nvSpPr>
          <p:cNvPr id="3" name="Content Placeholder 2">
            <a:extLst>
              <a:ext uri="{FF2B5EF4-FFF2-40B4-BE49-F238E27FC236}">
                <a16:creationId xmlns:a16="http://schemas.microsoft.com/office/drawing/2014/main" id="{74BAB89F-ECCD-4E12-B698-89720F86D47F}"/>
              </a:ext>
            </a:extLst>
          </p:cNvPr>
          <p:cNvSpPr>
            <a:spLocks noGrp="1"/>
          </p:cNvSpPr>
          <p:nvPr>
            <p:ph idx="1"/>
          </p:nvPr>
        </p:nvSpPr>
        <p:spPr>
          <a:xfrm>
            <a:off x="381000" y="1752600"/>
            <a:ext cx="8305800" cy="4343400"/>
          </a:xfrm>
        </p:spPr>
        <p:txBody>
          <a:bodyPr/>
          <a:lstStyle/>
          <a:p>
            <a:r>
              <a:rPr lang="en-US" dirty="0"/>
              <a:t>Rationales</a:t>
            </a:r>
          </a:p>
          <a:p>
            <a:r>
              <a:rPr lang="en-US" dirty="0"/>
              <a:t>Not as bad as substantive regulation</a:t>
            </a:r>
          </a:p>
          <a:p>
            <a:r>
              <a:rPr lang="en-US" dirty="0"/>
              <a:t>Facilitate competition and consumer choice</a:t>
            </a:r>
          </a:p>
          <a:p>
            <a:r>
              <a:rPr lang="en-US" dirty="0"/>
              <a:t>“Normative Disclosure”</a:t>
            </a:r>
          </a:p>
          <a:p>
            <a:r>
              <a:rPr lang="en-US" dirty="0"/>
              <a:t>Truth-in-Lending (TILA): First federal regulation</a:t>
            </a:r>
          </a:p>
        </p:txBody>
      </p:sp>
    </p:spTree>
    <p:extLst>
      <p:ext uri="{BB962C8B-B14F-4D97-AF65-F5344CB8AC3E}">
        <p14:creationId xmlns:p14="http://schemas.microsoft.com/office/powerpoint/2010/main" val="107137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BB-B9D3-475C-B910-09E2B354368F}"/>
              </a:ext>
            </a:extLst>
          </p:cNvPr>
          <p:cNvSpPr>
            <a:spLocks noGrp="1"/>
          </p:cNvSpPr>
          <p:nvPr>
            <p:ph type="title"/>
          </p:nvPr>
        </p:nvSpPr>
        <p:spPr/>
        <p:txBody>
          <a:bodyPr/>
          <a:lstStyle/>
          <a:p>
            <a:r>
              <a:rPr lang="en-US" dirty="0"/>
              <a:t>NCCF</a:t>
            </a:r>
          </a:p>
        </p:txBody>
      </p:sp>
      <p:sp>
        <p:nvSpPr>
          <p:cNvPr id="3" name="Content Placeholder 2">
            <a:extLst>
              <a:ext uri="{FF2B5EF4-FFF2-40B4-BE49-F238E27FC236}">
                <a16:creationId xmlns:a16="http://schemas.microsoft.com/office/drawing/2014/main" id="{1E2C6BB3-9E7B-46DB-BB52-44DB820768C9}"/>
              </a:ext>
            </a:extLst>
          </p:cNvPr>
          <p:cNvSpPr>
            <a:spLocks noGrp="1"/>
          </p:cNvSpPr>
          <p:nvPr>
            <p:ph idx="1"/>
          </p:nvPr>
        </p:nvSpPr>
        <p:spPr>
          <a:xfrm>
            <a:off x="381000" y="1676400"/>
            <a:ext cx="8305800" cy="4724400"/>
          </a:xfrm>
        </p:spPr>
        <p:txBody>
          <a:bodyPr/>
          <a:lstStyle/>
          <a:p>
            <a:r>
              <a:rPr lang="en-US" dirty="0"/>
              <a:t>Inform consumers to protect themselves against creditor “overreach”</a:t>
            </a:r>
          </a:p>
          <a:p>
            <a:r>
              <a:rPr lang="en-US" dirty="0"/>
              <a:t>Facilitate shopping, competition, transparency: Russell-Sage</a:t>
            </a:r>
          </a:p>
          <a:p>
            <a:r>
              <a:rPr lang="en-US" dirty="0"/>
              <a:t>Annual Percentage Rate (APR): All-in price</a:t>
            </a:r>
          </a:p>
          <a:p>
            <a:r>
              <a:rPr lang="en-US" dirty="0"/>
              <a:t>Apples-to-Apples Comparison</a:t>
            </a:r>
          </a:p>
          <a:p>
            <a:r>
              <a:rPr lang="en-US" dirty="0"/>
              <a:t>Prior to TILA different disclosure schemes required by states</a:t>
            </a:r>
          </a:p>
          <a:p>
            <a:r>
              <a:rPr lang="en-US" dirty="0"/>
              <a:t>TILA standardized and improved consumer understanding</a:t>
            </a:r>
          </a:p>
          <a:p>
            <a:r>
              <a:rPr lang="en-US" dirty="0"/>
              <a:t>Chapter 24</a:t>
            </a:r>
          </a:p>
        </p:txBody>
      </p:sp>
    </p:spTree>
    <p:extLst>
      <p:ext uri="{BB962C8B-B14F-4D97-AF65-F5344CB8AC3E}">
        <p14:creationId xmlns:p14="http://schemas.microsoft.com/office/powerpoint/2010/main" val="2472857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8431-E569-4818-B8F5-B96974F37794}"/>
              </a:ext>
            </a:extLst>
          </p:cNvPr>
          <p:cNvSpPr>
            <a:spLocks noGrp="1"/>
          </p:cNvSpPr>
          <p:nvPr>
            <p:ph type="title"/>
          </p:nvPr>
        </p:nvSpPr>
        <p:spPr/>
        <p:txBody>
          <a:bodyPr/>
          <a:lstStyle/>
          <a:p>
            <a:r>
              <a:rPr lang="en-US" dirty="0"/>
              <a:t>APR</a:t>
            </a:r>
          </a:p>
        </p:txBody>
      </p:sp>
      <p:sp>
        <p:nvSpPr>
          <p:cNvPr id="3" name="Content Placeholder 2">
            <a:extLst>
              <a:ext uri="{FF2B5EF4-FFF2-40B4-BE49-F238E27FC236}">
                <a16:creationId xmlns:a16="http://schemas.microsoft.com/office/drawing/2014/main" id="{CFDD5AEB-2D32-4069-832B-4B93A9F37E86}"/>
              </a:ext>
            </a:extLst>
          </p:cNvPr>
          <p:cNvSpPr>
            <a:spLocks noGrp="1"/>
          </p:cNvSpPr>
          <p:nvPr>
            <p:ph idx="1"/>
          </p:nvPr>
        </p:nvSpPr>
        <p:spPr/>
        <p:txBody>
          <a:bodyPr/>
          <a:lstStyle/>
          <a:p>
            <a:r>
              <a:rPr lang="en-US" dirty="0"/>
              <a:t>APR = ((Interest + Fees/Loan Amount) / (Number of days in loan term) x 365 x 100</a:t>
            </a:r>
          </a:p>
          <a:p>
            <a:r>
              <a:rPr lang="en-US" dirty="0"/>
              <a:t>Create Apples to Apples comparison</a:t>
            </a:r>
          </a:p>
          <a:p>
            <a:r>
              <a:rPr lang="en-US" dirty="0"/>
              <a:t>Online APR Calculator</a:t>
            </a:r>
          </a:p>
        </p:txBody>
      </p:sp>
    </p:spTree>
    <p:extLst>
      <p:ext uri="{BB962C8B-B14F-4D97-AF65-F5344CB8AC3E}">
        <p14:creationId xmlns:p14="http://schemas.microsoft.com/office/powerpoint/2010/main" val="3566622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Disclosure</a:t>
            </a:r>
          </a:p>
        </p:txBody>
      </p:sp>
      <p:sp>
        <p:nvSpPr>
          <p:cNvPr id="3" name="Content Placeholder 2"/>
          <p:cNvSpPr>
            <a:spLocks noGrp="1"/>
          </p:cNvSpPr>
          <p:nvPr>
            <p:ph idx="1"/>
          </p:nvPr>
        </p:nvSpPr>
        <p:spPr/>
        <p:txBody>
          <a:bodyPr/>
          <a:lstStyle/>
          <a:p>
            <a:r>
              <a:rPr lang="en-US" dirty="0"/>
              <a:t>Standardization</a:t>
            </a:r>
          </a:p>
          <a:p>
            <a:r>
              <a:rPr lang="en-US" dirty="0"/>
              <a:t>Shopping</a:t>
            </a:r>
          </a:p>
          <a:p>
            <a:r>
              <a:rPr lang="en-US" dirty="0"/>
              <a:t>Too many goals</a:t>
            </a:r>
          </a:p>
          <a:p>
            <a:r>
              <a:rPr lang="en-US" dirty="0"/>
              <a:t>Updating</a:t>
            </a:r>
          </a:p>
          <a:p>
            <a:r>
              <a:rPr lang="en-US" dirty="0"/>
              <a:t>Limits</a:t>
            </a:r>
          </a:p>
          <a:p>
            <a:endParaRPr lang="en-US" dirty="0"/>
          </a:p>
        </p:txBody>
      </p:sp>
    </p:spTree>
    <p:extLst>
      <p:ext uri="{BB962C8B-B14F-4D97-AF65-F5344CB8AC3E}">
        <p14:creationId xmlns:p14="http://schemas.microsoft.com/office/powerpoint/2010/main" val="381379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E949-4387-4873-A2B8-E7FDD8026591}"/>
              </a:ext>
            </a:extLst>
          </p:cNvPr>
          <p:cNvSpPr>
            <a:spLocks noGrp="1"/>
          </p:cNvSpPr>
          <p:nvPr>
            <p:ph type="title"/>
          </p:nvPr>
        </p:nvSpPr>
        <p:spPr/>
        <p:txBody>
          <a:bodyPr/>
          <a:lstStyle/>
          <a:p>
            <a:r>
              <a:rPr lang="en-US" dirty="0"/>
              <a:t>Substantive Regulation: Usury Ceilings</a:t>
            </a:r>
          </a:p>
        </p:txBody>
      </p:sp>
      <p:sp>
        <p:nvSpPr>
          <p:cNvPr id="3" name="Content Placeholder 2">
            <a:extLst>
              <a:ext uri="{FF2B5EF4-FFF2-40B4-BE49-F238E27FC236}">
                <a16:creationId xmlns:a16="http://schemas.microsoft.com/office/drawing/2014/main" id="{E622B0E2-5E82-4B79-8D76-2A938E14D594}"/>
              </a:ext>
            </a:extLst>
          </p:cNvPr>
          <p:cNvSpPr>
            <a:spLocks noGrp="1"/>
          </p:cNvSpPr>
          <p:nvPr>
            <p:ph idx="1"/>
          </p:nvPr>
        </p:nvSpPr>
        <p:spPr/>
        <p:txBody>
          <a:bodyPr/>
          <a:lstStyle/>
          <a:p>
            <a:r>
              <a:rPr lang="en-US" dirty="0"/>
              <a:t>History</a:t>
            </a:r>
          </a:p>
          <a:p>
            <a:r>
              <a:rPr lang="en-US" dirty="0"/>
              <a:t>Religious Limits</a:t>
            </a:r>
          </a:p>
          <a:p>
            <a:r>
              <a:rPr lang="en-US" dirty="0"/>
              <a:t>Evasions: Money changing</a:t>
            </a:r>
          </a:p>
          <a:p>
            <a:r>
              <a:rPr lang="en-US" dirty="0"/>
              <a:t>Interest Group Explanations</a:t>
            </a:r>
          </a:p>
          <a:p>
            <a:pPr lvl="1"/>
            <a:r>
              <a:rPr lang="en-US" dirty="0"/>
              <a:t>Church Borrowing</a:t>
            </a:r>
          </a:p>
          <a:p>
            <a:pPr lvl="1"/>
            <a:r>
              <a:rPr lang="en-US" dirty="0"/>
              <a:t>Subsidy to wealthier and property classes</a:t>
            </a:r>
          </a:p>
        </p:txBody>
      </p:sp>
    </p:spTree>
    <p:extLst>
      <p:ext uri="{BB962C8B-B14F-4D97-AF65-F5344CB8AC3E}">
        <p14:creationId xmlns:p14="http://schemas.microsoft.com/office/powerpoint/2010/main" val="1009133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D5AB-3F07-4AA2-A54F-C83F2972CC81}"/>
              </a:ext>
            </a:extLst>
          </p:cNvPr>
          <p:cNvSpPr>
            <a:spLocks noGrp="1"/>
          </p:cNvSpPr>
          <p:nvPr>
            <p:ph type="title"/>
          </p:nvPr>
        </p:nvSpPr>
        <p:spPr/>
        <p:txBody>
          <a:bodyPr/>
          <a:lstStyle/>
          <a:p>
            <a:r>
              <a:rPr lang="en-US" dirty="0"/>
              <a:t>APR Is Not a Price!</a:t>
            </a:r>
          </a:p>
        </p:txBody>
      </p:sp>
      <p:sp>
        <p:nvSpPr>
          <p:cNvPr id="3" name="Content Placeholder 2">
            <a:extLst>
              <a:ext uri="{FF2B5EF4-FFF2-40B4-BE49-F238E27FC236}">
                <a16:creationId xmlns:a16="http://schemas.microsoft.com/office/drawing/2014/main" id="{1904A9F5-15FC-4D81-B2AA-E892D267EF1D}"/>
              </a:ext>
            </a:extLst>
          </p:cNvPr>
          <p:cNvSpPr>
            <a:spLocks noGrp="1"/>
          </p:cNvSpPr>
          <p:nvPr>
            <p:ph idx="1"/>
          </p:nvPr>
        </p:nvSpPr>
        <p:spPr/>
        <p:txBody>
          <a:bodyPr/>
          <a:lstStyle/>
          <a:p>
            <a:r>
              <a:rPr lang="en-US" dirty="0"/>
              <a:t>Some loans are oranges not apples!</a:t>
            </a:r>
          </a:p>
          <a:p>
            <a:r>
              <a:rPr lang="en-US" dirty="0"/>
              <a:t>A two-week small-dollar (payday) loan is not the same as a 30 year mortgage</a:t>
            </a:r>
          </a:p>
          <a:p>
            <a:r>
              <a:rPr lang="en-US" dirty="0"/>
              <a:t>APR accounts for maturity and loan amount</a:t>
            </a:r>
          </a:p>
          <a:p>
            <a:r>
              <a:rPr lang="en-US" dirty="0"/>
              <a:t>So a more expensive loan can have a lower APR if longer duration or larger amount borrowed</a:t>
            </a:r>
          </a:p>
          <a:p>
            <a:r>
              <a:rPr lang="en-US" dirty="0"/>
              <a:t>Evasion of Usury Ceilings by forcing borrowers to borrow more or for longer loan period</a:t>
            </a:r>
          </a:p>
        </p:txBody>
      </p:sp>
    </p:spTree>
    <p:extLst>
      <p:ext uri="{BB962C8B-B14F-4D97-AF65-F5344CB8AC3E}">
        <p14:creationId xmlns:p14="http://schemas.microsoft.com/office/powerpoint/2010/main" val="256301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4A40-D1CF-4B1C-AA68-38C71FA3B5EB}"/>
              </a:ext>
            </a:extLst>
          </p:cNvPr>
          <p:cNvSpPr>
            <a:spLocks noGrp="1"/>
          </p:cNvSpPr>
          <p:nvPr>
            <p:ph type="title"/>
          </p:nvPr>
        </p:nvSpPr>
        <p:spPr/>
        <p:txBody>
          <a:bodyPr/>
          <a:lstStyle/>
          <a:p>
            <a:r>
              <a:rPr lang="en-US" dirty="0"/>
              <a:t>Economics of Information</a:t>
            </a:r>
          </a:p>
        </p:txBody>
      </p:sp>
      <p:sp>
        <p:nvSpPr>
          <p:cNvPr id="3" name="Content Placeholder 2">
            <a:extLst>
              <a:ext uri="{FF2B5EF4-FFF2-40B4-BE49-F238E27FC236}">
                <a16:creationId xmlns:a16="http://schemas.microsoft.com/office/drawing/2014/main" id="{B150163B-8A42-43DA-B945-B9ED60186CC6}"/>
              </a:ext>
            </a:extLst>
          </p:cNvPr>
          <p:cNvSpPr>
            <a:spLocks noGrp="1"/>
          </p:cNvSpPr>
          <p:nvPr>
            <p:ph idx="1"/>
          </p:nvPr>
        </p:nvSpPr>
        <p:spPr/>
        <p:txBody>
          <a:bodyPr/>
          <a:lstStyle/>
          <a:p>
            <a:r>
              <a:rPr lang="en-US" dirty="0"/>
              <a:t>Information is not costless</a:t>
            </a:r>
          </a:p>
          <a:p>
            <a:r>
              <a:rPr lang="en-US" dirty="0"/>
              <a:t>Opportunity Cost</a:t>
            </a:r>
          </a:p>
          <a:p>
            <a:r>
              <a:rPr lang="en-US" dirty="0"/>
              <a:t>MB&gt;MC</a:t>
            </a:r>
          </a:p>
          <a:p>
            <a:r>
              <a:rPr lang="en-US" dirty="0"/>
              <a:t>Rational Ignorance</a:t>
            </a:r>
          </a:p>
          <a:p>
            <a:r>
              <a:rPr lang="en-US" dirty="0"/>
              <a:t>APR can reduce search costs for consumers comparing products</a:t>
            </a:r>
          </a:p>
          <a:p>
            <a:r>
              <a:rPr lang="en-US" dirty="0"/>
              <a:t>But less useful in comparing different </a:t>
            </a:r>
            <a:r>
              <a:rPr lang="en-US" i="1" dirty="0"/>
              <a:t>products</a:t>
            </a:r>
            <a:endParaRPr lang="en-US" dirty="0"/>
          </a:p>
        </p:txBody>
      </p:sp>
    </p:spTree>
    <p:extLst>
      <p:ext uri="{BB962C8B-B14F-4D97-AF65-F5344CB8AC3E}">
        <p14:creationId xmlns:p14="http://schemas.microsoft.com/office/powerpoint/2010/main" val="2532088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9B1E-FAB7-4793-9B43-F4060175AC78}"/>
              </a:ext>
            </a:extLst>
          </p:cNvPr>
          <p:cNvSpPr>
            <a:spLocks noGrp="1"/>
          </p:cNvSpPr>
          <p:nvPr>
            <p:ph type="title"/>
          </p:nvPr>
        </p:nvSpPr>
        <p:spPr/>
        <p:txBody>
          <a:bodyPr/>
          <a:lstStyle/>
          <a:p>
            <a:r>
              <a:rPr lang="en-US" dirty="0"/>
              <a:t>Incentives</a:t>
            </a:r>
          </a:p>
        </p:txBody>
      </p:sp>
      <p:sp>
        <p:nvSpPr>
          <p:cNvPr id="3" name="Content Placeholder 2">
            <a:extLst>
              <a:ext uri="{FF2B5EF4-FFF2-40B4-BE49-F238E27FC236}">
                <a16:creationId xmlns:a16="http://schemas.microsoft.com/office/drawing/2014/main" id="{ADA36A48-6453-40A7-A444-A883880F529A}"/>
              </a:ext>
            </a:extLst>
          </p:cNvPr>
          <p:cNvSpPr>
            <a:spLocks noGrp="1"/>
          </p:cNvSpPr>
          <p:nvPr>
            <p:ph idx="1"/>
          </p:nvPr>
        </p:nvSpPr>
        <p:spPr>
          <a:xfrm>
            <a:off x="381000" y="1752600"/>
            <a:ext cx="8382000" cy="4343400"/>
          </a:xfrm>
        </p:spPr>
        <p:txBody>
          <a:bodyPr/>
          <a:lstStyle/>
          <a:p>
            <a:r>
              <a:rPr lang="en-US" dirty="0"/>
              <a:t>Consumers have incentive to focus on what matters</a:t>
            </a:r>
          </a:p>
          <a:p>
            <a:pPr lvl="1"/>
            <a:r>
              <a:rPr lang="en-US" dirty="0"/>
              <a:t>Revolvers shop and know APR</a:t>
            </a:r>
          </a:p>
          <a:p>
            <a:pPr lvl="1"/>
            <a:r>
              <a:rPr lang="en-US" dirty="0"/>
              <a:t>Transactors shop and know rewards</a:t>
            </a:r>
          </a:p>
          <a:p>
            <a:r>
              <a:rPr lang="en-US" dirty="0"/>
              <a:t>Sellers have incentive to provide relevant information to consumers</a:t>
            </a:r>
          </a:p>
          <a:p>
            <a:r>
              <a:rPr lang="en-US" dirty="0"/>
              <a:t>Consumers are heterogeneous</a:t>
            </a:r>
          </a:p>
          <a:p>
            <a:r>
              <a:rPr lang="en-US" dirty="0"/>
              <a:t>Sellers have incentive to provide negative information about rivals</a:t>
            </a:r>
          </a:p>
          <a:p>
            <a:r>
              <a:rPr lang="en-US" dirty="0"/>
              <a:t>Markets, common law, and regulation (FTC) can ensure that sellers provide accurate information</a:t>
            </a:r>
          </a:p>
          <a:p>
            <a:r>
              <a:rPr lang="en-US" dirty="0"/>
              <a:t>Poor regulation can distract and make updating difficult</a:t>
            </a:r>
          </a:p>
        </p:txBody>
      </p:sp>
    </p:spTree>
    <p:extLst>
      <p:ext uri="{BB962C8B-B14F-4D97-AF65-F5344CB8AC3E}">
        <p14:creationId xmlns:p14="http://schemas.microsoft.com/office/powerpoint/2010/main" val="2094865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5323-8DF9-4D7E-92DB-1522B5BD8FAB}"/>
              </a:ext>
            </a:extLst>
          </p:cNvPr>
          <p:cNvSpPr>
            <a:spLocks noGrp="1"/>
          </p:cNvSpPr>
          <p:nvPr>
            <p:ph type="title"/>
          </p:nvPr>
        </p:nvSpPr>
        <p:spPr/>
        <p:txBody>
          <a:bodyPr/>
          <a:lstStyle/>
          <a:p>
            <a:r>
              <a:rPr lang="en-US" dirty="0"/>
              <a:t>Schumer Box Example</a:t>
            </a:r>
          </a:p>
        </p:txBody>
      </p:sp>
      <p:pic>
        <p:nvPicPr>
          <p:cNvPr id="113666" name="Picture 2" descr="Credit Card Fine Print: What is a Schumer Box? - Credit Sesame">
            <a:extLst>
              <a:ext uri="{FF2B5EF4-FFF2-40B4-BE49-F238E27FC236}">
                <a16:creationId xmlns:a16="http://schemas.microsoft.com/office/drawing/2014/main" id="{D9133B72-0912-4980-A7A8-CA7E466A8F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828801"/>
            <a:ext cx="4648200" cy="44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784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0310-4F9F-473A-AE0F-C0479704B67B}"/>
              </a:ext>
            </a:extLst>
          </p:cNvPr>
          <p:cNvSpPr>
            <a:spLocks noGrp="1"/>
          </p:cNvSpPr>
          <p:nvPr>
            <p:ph type="title"/>
          </p:nvPr>
        </p:nvSpPr>
        <p:spPr/>
        <p:txBody>
          <a:bodyPr/>
          <a:lstStyle/>
          <a:p>
            <a:r>
              <a:rPr lang="en-US" dirty="0"/>
              <a:t>Disclosure: Bank Account</a:t>
            </a:r>
          </a:p>
        </p:txBody>
      </p:sp>
      <p:sp>
        <p:nvSpPr>
          <p:cNvPr id="3" name="Content Placeholder 2">
            <a:extLst>
              <a:ext uri="{FF2B5EF4-FFF2-40B4-BE49-F238E27FC236}">
                <a16:creationId xmlns:a16="http://schemas.microsoft.com/office/drawing/2014/main" id="{97EA0EED-54E3-41F3-80DC-05F19BC1D3AF}"/>
              </a:ext>
            </a:extLst>
          </p:cNvPr>
          <p:cNvSpPr>
            <a:spLocks noGrp="1"/>
          </p:cNvSpPr>
          <p:nvPr>
            <p:ph idx="1"/>
          </p:nvPr>
        </p:nvSpPr>
        <p:spPr/>
        <p:txBody>
          <a:bodyPr/>
          <a:lstStyle/>
          <a:p>
            <a:r>
              <a:rPr lang="en-US" dirty="0"/>
              <a:t>Bank Account Opening</a:t>
            </a:r>
          </a:p>
          <a:p>
            <a:r>
              <a:rPr lang="en-US" dirty="0"/>
              <a:t>50% Just Right</a:t>
            </a:r>
          </a:p>
          <a:p>
            <a:r>
              <a:rPr lang="en-US" dirty="0"/>
              <a:t>25% Too Little</a:t>
            </a:r>
          </a:p>
          <a:p>
            <a:r>
              <a:rPr lang="en-US" dirty="0"/>
              <a:t>25% Too Much</a:t>
            </a:r>
          </a:p>
        </p:txBody>
      </p:sp>
    </p:spTree>
    <p:extLst>
      <p:ext uri="{BB962C8B-B14F-4D97-AF65-F5344CB8AC3E}">
        <p14:creationId xmlns:p14="http://schemas.microsoft.com/office/powerpoint/2010/main" val="226021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5009-CA06-4890-B014-86CE8A40F214}"/>
              </a:ext>
            </a:extLst>
          </p:cNvPr>
          <p:cNvSpPr>
            <a:spLocks noGrp="1"/>
          </p:cNvSpPr>
          <p:nvPr>
            <p:ph type="title"/>
          </p:nvPr>
        </p:nvSpPr>
        <p:spPr/>
        <p:txBody>
          <a:bodyPr/>
          <a:lstStyle/>
          <a:p>
            <a:r>
              <a:rPr lang="en-US" dirty="0"/>
              <a:t>Limits of Disclosure</a:t>
            </a:r>
          </a:p>
        </p:txBody>
      </p:sp>
      <p:sp>
        <p:nvSpPr>
          <p:cNvPr id="3" name="Content Placeholder 2">
            <a:extLst>
              <a:ext uri="{FF2B5EF4-FFF2-40B4-BE49-F238E27FC236}">
                <a16:creationId xmlns:a16="http://schemas.microsoft.com/office/drawing/2014/main" id="{0DC6FAD2-0E43-430E-BC36-738EBD235060}"/>
              </a:ext>
            </a:extLst>
          </p:cNvPr>
          <p:cNvSpPr>
            <a:spLocks noGrp="1"/>
          </p:cNvSpPr>
          <p:nvPr>
            <p:ph idx="1"/>
          </p:nvPr>
        </p:nvSpPr>
        <p:spPr>
          <a:xfrm>
            <a:off x="381000" y="1828800"/>
            <a:ext cx="8305800" cy="4267200"/>
          </a:xfrm>
        </p:spPr>
        <p:txBody>
          <a:bodyPr/>
          <a:lstStyle/>
          <a:p>
            <a:r>
              <a:rPr lang="en-US" dirty="0"/>
              <a:t>7 “chunks” of information</a:t>
            </a:r>
          </a:p>
          <a:p>
            <a:r>
              <a:rPr lang="en-US" dirty="0"/>
              <a:t>Understanding: ALL CAPS</a:t>
            </a:r>
          </a:p>
          <a:p>
            <a:r>
              <a:rPr lang="en-US" dirty="0"/>
              <a:t>Information Overload </a:t>
            </a:r>
          </a:p>
          <a:p>
            <a:r>
              <a:rPr lang="en-US" dirty="0"/>
              <a:t>Information Accumulation: Always add, never subtract</a:t>
            </a:r>
          </a:p>
          <a:p>
            <a:r>
              <a:rPr lang="en-US" dirty="0"/>
              <a:t>Distraction/Displaced Information: YSP</a:t>
            </a:r>
          </a:p>
          <a:p>
            <a:r>
              <a:rPr lang="en-US" dirty="0"/>
              <a:t>Updating</a:t>
            </a:r>
          </a:p>
          <a:p>
            <a:r>
              <a:rPr lang="en-US" dirty="0"/>
              <a:t>Information for Information sake</a:t>
            </a:r>
          </a:p>
          <a:p>
            <a:r>
              <a:rPr lang="en-US" dirty="0"/>
              <a:t>Normative Disclosure</a:t>
            </a:r>
          </a:p>
          <a:p>
            <a:r>
              <a:rPr lang="en-US" dirty="0"/>
              <a:t>Not everyone needs to know: Marginal Consumer shopping</a:t>
            </a:r>
          </a:p>
          <a:p>
            <a:r>
              <a:rPr lang="en-US" dirty="0"/>
              <a:t>Misunderstanding</a:t>
            </a:r>
          </a:p>
          <a:p>
            <a:r>
              <a:rPr lang="en-US" dirty="0"/>
              <a:t>Heterogeneous shoppers: </a:t>
            </a:r>
          </a:p>
          <a:p>
            <a:pPr lvl="1"/>
            <a:r>
              <a:rPr lang="en-US" dirty="0"/>
              <a:t>2/3 of transactors found credit card disclosures unhelpful </a:t>
            </a:r>
          </a:p>
          <a:p>
            <a:pPr lvl="1"/>
            <a:r>
              <a:rPr lang="en-US" dirty="0"/>
              <a:t>85% of revolvers thought useful</a:t>
            </a:r>
          </a:p>
        </p:txBody>
      </p:sp>
    </p:spTree>
    <p:extLst>
      <p:ext uri="{BB962C8B-B14F-4D97-AF65-F5344CB8AC3E}">
        <p14:creationId xmlns:p14="http://schemas.microsoft.com/office/powerpoint/2010/main" val="3023657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5162-1995-4521-949F-353057401DFC}"/>
              </a:ext>
            </a:extLst>
          </p:cNvPr>
          <p:cNvSpPr>
            <a:spLocks noGrp="1"/>
          </p:cNvSpPr>
          <p:nvPr>
            <p:ph type="title"/>
          </p:nvPr>
        </p:nvSpPr>
        <p:spPr/>
        <p:txBody>
          <a:bodyPr/>
          <a:lstStyle/>
          <a:p>
            <a:r>
              <a:rPr lang="en-US" dirty="0"/>
              <a:t>TILA Evolution</a:t>
            </a:r>
          </a:p>
        </p:txBody>
      </p:sp>
      <p:sp>
        <p:nvSpPr>
          <p:cNvPr id="3" name="Content Placeholder 2">
            <a:extLst>
              <a:ext uri="{FF2B5EF4-FFF2-40B4-BE49-F238E27FC236}">
                <a16:creationId xmlns:a16="http://schemas.microsoft.com/office/drawing/2014/main" id="{F1D5B581-634C-4786-B8AE-CC67580C9ECC}"/>
              </a:ext>
            </a:extLst>
          </p:cNvPr>
          <p:cNvSpPr>
            <a:spLocks noGrp="1"/>
          </p:cNvSpPr>
          <p:nvPr>
            <p:ph idx="1"/>
          </p:nvPr>
        </p:nvSpPr>
        <p:spPr/>
        <p:txBody>
          <a:bodyPr/>
          <a:lstStyle/>
          <a:p>
            <a:r>
              <a:rPr lang="en-US" dirty="0"/>
              <a:t>Started at 6 pages</a:t>
            </a:r>
          </a:p>
          <a:p>
            <a:r>
              <a:rPr lang="en-US" dirty="0"/>
              <a:t>Now 20 disclosures for closed-end</a:t>
            </a:r>
          </a:p>
          <a:p>
            <a:r>
              <a:rPr lang="en-US" dirty="0"/>
              <a:t>Open-end (credit card) 31 disclosures</a:t>
            </a:r>
          </a:p>
          <a:p>
            <a:r>
              <a:rPr lang="en-US" dirty="0"/>
              <a:t>Mortgages: 49 disclosures 101 pages</a:t>
            </a:r>
          </a:p>
        </p:txBody>
      </p:sp>
    </p:spTree>
    <p:extLst>
      <p:ext uri="{BB962C8B-B14F-4D97-AF65-F5344CB8AC3E}">
        <p14:creationId xmlns:p14="http://schemas.microsoft.com/office/powerpoint/2010/main" val="1143141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75B2-270E-46E3-9D34-DDE4FB4EA817}"/>
              </a:ext>
            </a:extLst>
          </p:cNvPr>
          <p:cNvSpPr>
            <a:spLocks noGrp="1"/>
          </p:cNvSpPr>
          <p:nvPr>
            <p:ph type="title"/>
          </p:nvPr>
        </p:nvSpPr>
        <p:spPr/>
        <p:txBody>
          <a:bodyPr/>
          <a:lstStyle/>
          <a:p>
            <a:r>
              <a:rPr lang="en-US" dirty="0"/>
              <a:t>Taskforce Recommendations</a:t>
            </a:r>
          </a:p>
        </p:txBody>
      </p:sp>
      <p:sp>
        <p:nvSpPr>
          <p:cNvPr id="3" name="Content Placeholder 2">
            <a:extLst>
              <a:ext uri="{FF2B5EF4-FFF2-40B4-BE49-F238E27FC236}">
                <a16:creationId xmlns:a16="http://schemas.microsoft.com/office/drawing/2014/main" id="{6F1855A6-6512-4C69-A58E-C39DCBB4A8BF}"/>
              </a:ext>
            </a:extLst>
          </p:cNvPr>
          <p:cNvSpPr>
            <a:spLocks noGrp="1"/>
          </p:cNvSpPr>
          <p:nvPr>
            <p:ph idx="1"/>
          </p:nvPr>
        </p:nvSpPr>
        <p:spPr/>
        <p:txBody>
          <a:bodyPr/>
          <a:lstStyle/>
          <a:p>
            <a:r>
              <a:rPr lang="en-US" dirty="0"/>
              <a:t>Primary goal is shopping: all others subordinate</a:t>
            </a:r>
          </a:p>
          <a:p>
            <a:r>
              <a:rPr lang="en-US" dirty="0"/>
              <a:t>Consider starting with consumer attention span and the prioritize disclosures</a:t>
            </a:r>
          </a:p>
          <a:p>
            <a:r>
              <a:rPr lang="en-US" dirty="0"/>
              <a:t>Bundling of information: RESPA closing</a:t>
            </a:r>
          </a:p>
          <a:p>
            <a:r>
              <a:rPr lang="en-US" dirty="0"/>
              <a:t>Make more flexible and easier to update in the Information Age</a:t>
            </a:r>
          </a:p>
          <a:p>
            <a:endParaRPr lang="en-US" dirty="0"/>
          </a:p>
        </p:txBody>
      </p:sp>
    </p:spTree>
    <p:extLst>
      <p:ext uri="{BB962C8B-B14F-4D97-AF65-F5344CB8AC3E}">
        <p14:creationId xmlns:p14="http://schemas.microsoft.com/office/powerpoint/2010/main" val="1803836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DC03-6456-B771-AF30-8E5AF923A4E2}"/>
              </a:ext>
            </a:extLst>
          </p:cNvPr>
          <p:cNvSpPr>
            <a:spLocks noGrp="1"/>
          </p:cNvSpPr>
          <p:nvPr>
            <p:ph type="title"/>
          </p:nvPr>
        </p:nvSpPr>
        <p:spPr>
          <a:xfrm>
            <a:off x="628650" y="720647"/>
            <a:ext cx="7886700" cy="797237"/>
          </a:xfrm>
        </p:spPr>
        <p:txBody>
          <a:bodyPr>
            <a:normAutofit/>
          </a:bodyPr>
          <a:lstStyle/>
          <a:p>
            <a:pPr algn="ctr"/>
            <a:r>
              <a:rPr lang="en-US" b="1" dirty="0">
                <a:solidFill>
                  <a:srgbClr val="002060"/>
                </a:solidFill>
                <a:latin typeface="+mn-lt"/>
                <a:ea typeface="+mn-ea"/>
                <a:cs typeface="Times New Roman" panose="02020603050405020304" pitchFamily="18" charset="0"/>
              </a:rPr>
              <a:t>APR: Annual Percentage Rate</a:t>
            </a:r>
            <a:br>
              <a:rPr lang="en-US" b="1" dirty="0">
                <a:solidFill>
                  <a:srgbClr val="002060"/>
                </a:solidFill>
                <a:latin typeface="+mn-lt"/>
                <a:ea typeface="+mn-ea"/>
                <a:cs typeface="Times New Roman" panose="02020603050405020304" pitchFamily="18" charset="0"/>
              </a:rPr>
            </a:br>
            <a:r>
              <a:rPr lang="en-US" sz="2325" dirty="0">
                <a:solidFill>
                  <a:srgbClr val="002060"/>
                </a:solidFill>
                <a:latin typeface="+mn-lt"/>
                <a:ea typeface="+mn-ea"/>
                <a:cs typeface="Times New Roman" panose="02020603050405020304" pitchFamily="18" charset="0"/>
              </a:rPr>
              <a:t>APR is a “Stated Rate”</a:t>
            </a:r>
            <a:endParaRPr lang="en-US" b="1" dirty="0">
              <a:solidFill>
                <a:srgbClr val="002060"/>
              </a:solidFill>
              <a:latin typeface="+mn-lt"/>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6FB4CF24-E0A7-2B04-4255-6B6F79FEDCD3}"/>
              </a:ext>
            </a:extLst>
          </p:cNvPr>
          <p:cNvSpPr>
            <a:spLocks noGrp="1"/>
          </p:cNvSpPr>
          <p:nvPr>
            <p:ph idx="1"/>
          </p:nvPr>
        </p:nvSpPr>
        <p:spPr>
          <a:xfrm>
            <a:off x="628650" y="2076612"/>
            <a:ext cx="7886700" cy="3263504"/>
          </a:xfrm>
          <a:solidFill>
            <a:schemeClr val="bg1"/>
          </a:solidFill>
        </p:spPr>
        <p:txBody>
          <a:bodyPr>
            <a:normAutofit fontScale="92500" lnSpcReduction="10000"/>
          </a:bodyPr>
          <a:lstStyle/>
          <a:p>
            <a:pPr>
              <a:buClr>
                <a:srgbClr val="034F84"/>
              </a:buClr>
              <a:buFont typeface="Wingdings" panose="05000000000000000000" pitchFamily="2" charset="2"/>
              <a:buChar char="§"/>
            </a:pPr>
            <a:r>
              <a:rPr lang="en-US" dirty="0">
                <a:latin typeface="+mj-lt"/>
              </a:rPr>
              <a:t>“Codified” in the Title I of the Consumer Credit Protection Act, 1968</a:t>
            </a:r>
            <a:br>
              <a:rPr lang="en-US" dirty="0">
                <a:latin typeface="+mj-lt"/>
              </a:rPr>
            </a:br>
            <a:endParaRPr lang="en-US" dirty="0">
              <a:latin typeface="+mj-lt"/>
            </a:endParaRPr>
          </a:p>
          <a:p>
            <a:pPr>
              <a:buClr>
                <a:srgbClr val="034F84"/>
              </a:buClr>
              <a:buFont typeface="Wingdings" panose="05000000000000000000" pitchFamily="2" charset="2"/>
              <a:buChar char="§"/>
            </a:pPr>
            <a:r>
              <a:rPr lang="en-US" dirty="0">
                <a:latin typeface="+mj-lt"/>
              </a:rPr>
              <a:t>Title I better known as the “Truth in Lending Act.” </a:t>
            </a:r>
            <a:br>
              <a:rPr lang="en-US" dirty="0">
                <a:latin typeface="+mj-lt"/>
              </a:rPr>
            </a:br>
            <a:endParaRPr lang="en-US" dirty="0">
              <a:latin typeface="+mj-lt"/>
            </a:endParaRPr>
          </a:p>
          <a:p>
            <a:pPr>
              <a:buClr>
                <a:srgbClr val="034F84"/>
              </a:buClr>
              <a:buFont typeface="Wingdings" panose="05000000000000000000" pitchFamily="2" charset="2"/>
              <a:buChar char="§"/>
            </a:pPr>
            <a:r>
              <a:rPr lang="en-US" dirty="0">
                <a:latin typeface="+mj-lt"/>
              </a:rPr>
              <a:t>Aim: Force lenders (especially auto lenders) to disclose the cost of the loan.</a:t>
            </a:r>
            <a:r>
              <a:rPr lang="en-US" b="1" dirty="0">
                <a:latin typeface="+mj-lt"/>
              </a:rPr>
              <a:t> </a:t>
            </a:r>
            <a:br>
              <a:rPr lang="en-US" dirty="0">
                <a:latin typeface="+mj-lt"/>
              </a:rPr>
            </a:br>
            <a:endParaRPr lang="en-US" dirty="0">
              <a:latin typeface="+mj-lt"/>
            </a:endParaRPr>
          </a:p>
          <a:p>
            <a:pPr>
              <a:buClr>
                <a:srgbClr val="034F84"/>
              </a:buClr>
              <a:buFont typeface="Wingdings" panose="05000000000000000000" pitchFamily="2" charset="2"/>
              <a:buChar char="§"/>
            </a:pPr>
            <a:r>
              <a:rPr lang="en-US" dirty="0">
                <a:latin typeface="+mj-lt"/>
              </a:rPr>
              <a:t>Right away: Cost ($) confused with Rates (%)</a:t>
            </a:r>
            <a:br>
              <a:rPr lang="en-US" dirty="0">
                <a:latin typeface="+mj-lt"/>
              </a:rPr>
            </a:br>
            <a:endParaRPr lang="en-US" dirty="0">
              <a:latin typeface="+mj-lt"/>
            </a:endParaRPr>
          </a:p>
          <a:p>
            <a:pPr>
              <a:buClr>
                <a:srgbClr val="034F84"/>
              </a:buClr>
              <a:buFont typeface="Wingdings" panose="05000000000000000000" pitchFamily="2" charset="2"/>
              <a:buChar char="§"/>
            </a:pPr>
            <a:r>
              <a:rPr lang="en-US" dirty="0">
                <a:latin typeface="+mj-lt"/>
              </a:rPr>
              <a:t>Correct Use of APR</a:t>
            </a:r>
            <a:br>
              <a:rPr lang="en-US" dirty="0">
                <a:latin typeface="+mj-lt"/>
              </a:rPr>
            </a:br>
            <a:endParaRPr lang="en-US" dirty="0">
              <a:latin typeface="+mj-lt"/>
            </a:endParaRPr>
          </a:p>
          <a:p>
            <a:pPr>
              <a:buClr>
                <a:srgbClr val="034F84"/>
              </a:buClr>
              <a:buFont typeface="Wingdings" panose="05000000000000000000" pitchFamily="2" charset="2"/>
              <a:buChar char="§"/>
            </a:pPr>
            <a:r>
              <a:rPr lang="en-US" dirty="0">
                <a:latin typeface="+mj-lt"/>
              </a:rPr>
              <a:t>Incorrect Use of APR</a:t>
            </a:r>
          </a:p>
          <a:p>
            <a:pPr>
              <a:buClr>
                <a:srgbClr val="034F84"/>
              </a:buClr>
              <a:buFont typeface="Wingdings" panose="05000000000000000000" pitchFamily="2" charset="2"/>
              <a:buChar char="§"/>
            </a:pPr>
            <a:endParaRPr lang="en-US" dirty="0">
              <a:latin typeface="+mj-lt"/>
            </a:endParaRPr>
          </a:p>
        </p:txBody>
      </p:sp>
      <p:sp>
        <p:nvSpPr>
          <p:cNvPr id="4" name="Slide Number Placeholder 3">
            <a:extLst>
              <a:ext uri="{FF2B5EF4-FFF2-40B4-BE49-F238E27FC236}">
                <a16:creationId xmlns:a16="http://schemas.microsoft.com/office/drawing/2014/main" id="{3795EFE4-0414-F238-4A3A-F61BC454C3F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eaLnBrk="1" fontAlgn="auto" hangingPunct="1">
              <a:spcBef>
                <a:spcPts val="0"/>
              </a:spcBef>
              <a:spcAft>
                <a:spcPts val="0"/>
              </a:spcAft>
              <a:defRPr/>
            </a:pPr>
            <a:fld id="{A4AB7C9F-2340-4136-900E-FEEB3F4179CC}" type="slidenum">
              <a:rPr lang="en-US" smtClean="0"/>
              <a:pPr algn="r" defTabSz="685800" eaLnBrk="1" fontAlgn="auto" hangingPunct="1">
                <a:spcBef>
                  <a:spcPts val="0"/>
                </a:spcBef>
                <a:spcAft>
                  <a:spcPts val="0"/>
                </a:spcAft>
                <a:defRPr/>
              </a:pPr>
              <a:t>38</a:t>
            </a:fld>
            <a:endParaRPr lang="en-US" sz="9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700903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4"/>
            <a:ext cx="8229600" cy="979715"/>
          </a:xfrm>
        </p:spPr>
        <p:txBody>
          <a:bodyPr>
            <a:normAutofit/>
          </a:bodyPr>
          <a:lstStyle/>
          <a:p>
            <a:pPr algn="ctr"/>
            <a:r>
              <a:rPr lang="en-US" b="1" dirty="0">
                <a:effectLst/>
              </a:rPr>
              <a:t>Payday Loan Terms: </a:t>
            </a:r>
            <a:br>
              <a:rPr lang="en-US" b="1" dirty="0">
                <a:effectLst/>
              </a:rPr>
            </a:br>
            <a:r>
              <a:rPr lang="en-US" b="1" dirty="0">
                <a:effectLst/>
              </a:rPr>
              <a:t>A Simple Forward Contract</a:t>
            </a:r>
          </a:p>
        </p:txBody>
      </p:sp>
      <p:sp>
        <p:nvSpPr>
          <p:cNvPr id="3" name="Content Placeholder 2"/>
          <p:cNvSpPr>
            <a:spLocks noGrp="1"/>
          </p:cNvSpPr>
          <p:nvPr>
            <p:ph idx="1"/>
          </p:nvPr>
        </p:nvSpPr>
        <p:spPr>
          <a:xfrm>
            <a:off x="303245" y="2179499"/>
            <a:ext cx="8537510" cy="3898785"/>
          </a:xfrm>
        </p:spPr>
        <p:txBody>
          <a:bodyPr>
            <a:normAutofit fontScale="92500" lnSpcReduction="10000"/>
          </a:bodyPr>
          <a:lstStyle/>
          <a:p>
            <a:r>
              <a:rPr lang="en-US" sz="2100" b="1" dirty="0"/>
              <a:t>Today:   </a:t>
            </a:r>
            <a:r>
              <a:rPr lang="en-US" sz="2100" dirty="0"/>
              <a:t>	 Borrower writes “post dated check” (or sign ACH) to lender 		 for $240.</a:t>
            </a:r>
          </a:p>
          <a:p>
            <a:pPr marL="0" indent="0">
              <a:buNone/>
            </a:pPr>
            <a:r>
              <a:rPr lang="en-US" sz="2100" dirty="0"/>
              <a:t>		 Borrower receives $200 from lender.</a:t>
            </a:r>
          </a:p>
          <a:p>
            <a:pPr marL="0" indent="0">
              <a:buNone/>
            </a:pPr>
            <a:endParaRPr lang="en-US" sz="2100" dirty="0"/>
          </a:p>
          <a:p>
            <a:r>
              <a:rPr lang="en-US" sz="2100" b="1" dirty="0"/>
              <a:t>In Two Weeks: </a:t>
            </a:r>
            <a:r>
              <a:rPr lang="en-US" sz="2100" dirty="0"/>
              <a:t>Lender cashes check (or hits account via an ACH--Automated Clearing House authorization).</a:t>
            </a:r>
          </a:p>
          <a:p>
            <a:endParaRPr lang="en-US" sz="2100" dirty="0"/>
          </a:p>
          <a:p>
            <a:r>
              <a:rPr lang="en-US" sz="2100" b="1" dirty="0"/>
              <a:t>Suppose borrower does not have sufficient funds in account…..</a:t>
            </a:r>
          </a:p>
          <a:p>
            <a:endParaRPr lang="en-US" sz="2100" dirty="0"/>
          </a:p>
          <a:p>
            <a:r>
              <a:rPr lang="en-US" sz="2100" b="1" dirty="0">
                <a:solidFill>
                  <a:srgbClr val="0000FF"/>
                </a:solidFill>
              </a:rPr>
              <a:t>The “APR” is (40/200) × 26  × 100 = 520%  (Periodic Rate per period times number of periods times 100)</a:t>
            </a:r>
          </a:p>
          <a:p>
            <a:r>
              <a:rPr lang="en-US" sz="2100" b="1" dirty="0">
                <a:solidFill>
                  <a:srgbClr val="FF0000"/>
                </a:solidFill>
              </a:rPr>
              <a:t>The cost is $40</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4AB7C9F-2340-4136-900E-FEEB3F4179CC}" type="slidenum">
              <a:rPr lang="en-US" smtClean="0"/>
              <a:pPr>
                <a:defRPr/>
              </a:pPr>
              <a:t>39</a:t>
            </a:fld>
            <a:endParaRPr lang="en-US">
              <a:solidFill>
                <a:srgbClr val="000000"/>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rgbClr val="000000"/>
              </a:solidFill>
            </a:endParaRPr>
          </a:p>
        </p:txBody>
      </p:sp>
    </p:spTree>
    <p:extLst>
      <p:ext uri="{BB962C8B-B14F-4D97-AF65-F5344CB8AC3E}">
        <p14:creationId xmlns:p14="http://schemas.microsoft.com/office/powerpoint/2010/main" val="51548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73BA-5808-4869-B1EC-4F6910C23D24}"/>
              </a:ext>
            </a:extLst>
          </p:cNvPr>
          <p:cNvSpPr>
            <a:spLocks noGrp="1"/>
          </p:cNvSpPr>
          <p:nvPr>
            <p:ph type="title"/>
          </p:nvPr>
        </p:nvSpPr>
        <p:spPr/>
        <p:txBody>
          <a:bodyPr/>
          <a:lstStyle/>
          <a:p>
            <a:r>
              <a:rPr lang="en-US" dirty="0"/>
              <a:t>Virginia 6.2-300 “Interest and Usury”</a:t>
            </a:r>
          </a:p>
        </p:txBody>
      </p:sp>
      <p:pic>
        <p:nvPicPr>
          <p:cNvPr id="5" name="Content Placeholder 4">
            <a:extLst>
              <a:ext uri="{FF2B5EF4-FFF2-40B4-BE49-F238E27FC236}">
                <a16:creationId xmlns:a16="http://schemas.microsoft.com/office/drawing/2014/main" id="{D99859BB-4B72-4A3A-AFA9-9408F13E73BF}"/>
              </a:ext>
            </a:extLst>
          </p:cNvPr>
          <p:cNvPicPr>
            <a:picLocks noGrp="1" noChangeAspect="1"/>
          </p:cNvPicPr>
          <p:nvPr>
            <p:ph idx="1"/>
          </p:nvPr>
        </p:nvPicPr>
        <p:blipFill>
          <a:blip r:embed="rId2"/>
          <a:stretch>
            <a:fillRect/>
          </a:stretch>
        </p:blipFill>
        <p:spPr>
          <a:xfrm>
            <a:off x="533400" y="1752600"/>
            <a:ext cx="8020366" cy="4648200"/>
          </a:xfrm>
        </p:spPr>
      </p:pic>
    </p:spTree>
    <p:extLst>
      <p:ext uri="{BB962C8B-B14F-4D97-AF65-F5344CB8AC3E}">
        <p14:creationId xmlns:p14="http://schemas.microsoft.com/office/powerpoint/2010/main" val="10551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590550"/>
            <a:ext cx="6724650" cy="857250"/>
          </a:xfrm>
        </p:spPr>
        <p:txBody>
          <a:bodyPr>
            <a:normAutofit fontScale="90000"/>
          </a:bodyPr>
          <a:lstStyle/>
          <a:p>
            <a:pPr algn="ctr"/>
            <a:r>
              <a:rPr lang="en-US" sz="3600" dirty="0"/>
              <a:t>The Tale of “</a:t>
            </a:r>
            <a:r>
              <a:rPr lang="en-US" sz="3600" dirty="0">
                <a:effectLst>
                  <a:outerShdw blurRad="38100" dist="38100" dir="2700000" algn="tl">
                    <a:srgbClr val="000000">
                      <a:alpha val="43137"/>
                    </a:srgbClr>
                  </a:outerShdw>
                </a:effectLst>
              </a:rPr>
              <a:t>APR</a:t>
            </a:r>
            <a:r>
              <a:rPr lang="en-US" sz="3600" dirty="0"/>
              <a:t> </a:t>
            </a:r>
            <a:r>
              <a:rPr lang="en-US" sz="3600" dirty="0">
                <a:effectLst>
                  <a:outerShdw blurRad="38100" dist="38100" dir="2700000" algn="tl">
                    <a:srgbClr val="000000">
                      <a:alpha val="43137"/>
                    </a:srgbClr>
                  </a:outerShdw>
                </a:effectLst>
              </a:rPr>
              <a:t>FEVER</a:t>
            </a:r>
            <a:r>
              <a:rPr lang="en-US" sz="3600" dirty="0"/>
              <a:t>”</a:t>
            </a:r>
            <a:br>
              <a:rPr lang="en-US" sz="3600" dirty="0"/>
            </a:br>
            <a:r>
              <a:rPr lang="en-US" sz="1800" dirty="0"/>
              <a:t>(This Tale Contrasts Cost and Annual Percentage Rate, APR)</a:t>
            </a:r>
            <a:endParaRPr lang="en-US" sz="3000" dirty="0"/>
          </a:p>
        </p:txBody>
      </p:sp>
      <p:sp>
        <p:nvSpPr>
          <p:cNvPr id="3" name="Content Placeholder 2"/>
          <p:cNvSpPr>
            <a:spLocks noGrp="1"/>
          </p:cNvSpPr>
          <p:nvPr>
            <p:ph idx="1"/>
          </p:nvPr>
        </p:nvSpPr>
        <p:spPr>
          <a:xfrm>
            <a:off x="942975" y="2137702"/>
            <a:ext cx="7258050" cy="3958297"/>
          </a:xfrm>
        </p:spPr>
        <p:txBody>
          <a:bodyPr>
            <a:normAutofit/>
          </a:bodyPr>
          <a:lstStyle/>
          <a:p>
            <a:r>
              <a:rPr lang="en-US" b="1" dirty="0">
                <a:solidFill>
                  <a:srgbClr val="FF0000"/>
                </a:solidFill>
              </a:rPr>
              <a:t>You go to an ATM on Friday and take out $50.</a:t>
            </a:r>
          </a:p>
          <a:p>
            <a:endParaRPr lang="en-US" dirty="0"/>
          </a:p>
          <a:p>
            <a:r>
              <a:rPr lang="en-US" dirty="0"/>
              <a:t>Your bank is not connected to this ATM.</a:t>
            </a:r>
          </a:p>
          <a:p>
            <a:pPr lvl="1"/>
            <a:r>
              <a:rPr lang="en-US" sz="1500" dirty="0"/>
              <a:t>You will have to pay a fee.</a:t>
            </a:r>
          </a:p>
          <a:p>
            <a:pPr lvl="1"/>
            <a:r>
              <a:rPr lang="en-US" sz="1500" dirty="0"/>
              <a:t>Suppose the fee is $3.</a:t>
            </a:r>
          </a:p>
          <a:p>
            <a:pPr lvl="1"/>
            <a:r>
              <a:rPr lang="en-US" sz="1500" dirty="0"/>
              <a:t>This fee and the withdrawal hits your bank account on Monday.</a:t>
            </a:r>
          </a:p>
          <a:p>
            <a:pPr lvl="1"/>
            <a:endParaRPr lang="en-US" sz="1500" dirty="0"/>
          </a:p>
          <a:p>
            <a:r>
              <a:rPr lang="en-US" b="1" dirty="0">
                <a:solidFill>
                  <a:srgbClr val="FF0000"/>
                </a:solidFill>
              </a:rPr>
              <a:t>You  “borrowed” $50 of your own money for 3 days.</a:t>
            </a:r>
          </a:p>
          <a:p>
            <a:endParaRPr lang="en-US" dirty="0"/>
          </a:p>
          <a:p>
            <a:r>
              <a:rPr lang="en-US" b="1" dirty="0">
                <a:solidFill>
                  <a:srgbClr val="0000FF"/>
                </a:solidFill>
              </a:rPr>
              <a:t>Cost: </a:t>
            </a:r>
            <a:r>
              <a:rPr lang="en-US" dirty="0"/>
              <a:t>($1 dollar per day) = </a:t>
            </a:r>
            <a:r>
              <a:rPr lang="en-US" b="1" dirty="0">
                <a:solidFill>
                  <a:srgbClr val="0000FF"/>
                </a:solidFill>
              </a:rPr>
              <a:t>$3</a:t>
            </a:r>
            <a:endParaRPr lang="en-US" dirty="0"/>
          </a:p>
          <a:p>
            <a:endParaRPr lang="en-US" dirty="0"/>
          </a:p>
          <a:p>
            <a:r>
              <a:rPr lang="en-US" b="1" dirty="0">
                <a:solidFill>
                  <a:srgbClr val="0000FF"/>
                </a:solidFill>
              </a:rPr>
              <a:t>APR: </a:t>
            </a:r>
            <a:r>
              <a:rPr lang="en-US" dirty="0"/>
              <a:t>($1 / $50 times 365 days) = </a:t>
            </a:r>
            <a:r>
              <a:rPr lang="en-US" b="1" dirty="0">
                <a:solidFill>
                  <a:srgbClr val="0000FF"/>
                </a:solidFill>
              </a:rPr>
              <a:t>730%.</a:t>
            </a:r>
            <a:endParaRPr lang="en-US" sz="1500" dirty="0"/>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4AB7C9F-2340-4136-900E-FEEB3F4179CC}" type="slidenum">
              <a:rPr lang="en-US" smtClean="0"/>
              <a:pPr>
                <a:defRPr/>
              </a:pPr>
              <a:t>40</a:t>
            </a:fld>
            <a:endParaRPr lang="en-US">
              <a:solidFill>
                <a:srgbClr val="000000"/>
              </a:solidFill>
            </a:endParaRPr>
          </a:p>
        </p:txBody>
      </p:sp>
      <p:grpSp>
        <p:nvGrpSpPr>
          <p:cNvPr id="6" name="Group 11"/>
          <p:cNvGrpSpPr/>
          <p:nvPr/>
        </p:nvGrpSpPr>
        <p:grpSpPr>
          <a:xfrm>
            <a:off x="4525378" y="4748847"/>
            <a:ext cx="4105275" cy="1477328"/>
            <a:chOff x="6121400" y="4876800"/>
            <a:chExt cx="5473700" cy="1969771"/>
          </a:xfrm>
        </p:grpSpPr>
        <p:sp>
          <p:nvSpPr>
            <p:cNvPr id="5" name="TextBox 4"/>
            <p:cNvSpPr txBox="1"/>
            <p:nvPr/>
          </p:nvSpPr>
          <p:spPr>
            <a:xfrm>
              <a:off x="7988300" y="4876800"/>
              <a:ext cx="3606800" cy="1969771"/>
            </a:xfrm>
            <a:prstGeom prst="rect">
              <a:avLst/>
            </a:prstGeom>
            <a:noFill/>
            <a:ln>
              <a:solidFill>
                <a:schemeClr val="tx1"/>
              </a:solidFill>
            </a:ln>
          </p:spPr>
          <p:txBody>
            <a:bodyPr wrap="square" rtlCol="0">
              <a:spAutoFit/>
            </a:bodyPr>
            <a:lstStyle/>
            <a:p>
              <a:pPr algn="ctr"/>
              <a:r>
                <a:rPr lang="en-US" sz="1800" b="1" dirty="0">
                  <a:solidFill>
                    <a:srgbClr val="000000"/>
                  </a:solidFill>
                </a:rPr>
                <a:t>On What SHOULD We Focus?</a:t>
              </a:r>
            </a:p>
            <a:p>
              <a:pPr algn="ctr"/>
              <a:endParaRPr lang="en-US" sz="1800" b="1" dirty="0">
                <a:solidFill>
                  <a:srgbClr val="000000"/>
                </a:solidFill>
              </a:endParaRPr>
            </a:p>
            <a:p>
              <a:pPr algn="ctr"/>
              <a:r>
                <a:rPr lang="en-US" sz="1800" b="1" dirty="0">
                  <a:solidFill>
                    <a:srgbClr val="000000"/>
                  </a:solidFill>
                </a:rPr>
                <a:t>On What DO We Focus?</a:t>
              </a:r>
            </a:p>
          </p:txBody>
        </p:sp>
        <p:cxnSp>
          <p:nvCxnSpPr>
            <p:cNvPr id="7" name="Straight Arrow Connector 6"/>
            <p:cNvCxnSpPr/>
            <p:nvPr/>
          </p:nvCxnSpPr>
          <p:spPr bwMode="auto">
            <a:xfrm flipH="1">
              <a:off x="6121400" y="5105400"/>
              <a:ext cx="1854200" cy="114300"/>
            </a:xfrm>
            <a:prstGeom prst="straightConnector1">
              <a:avLst/>
            </a:prstGeom>
            <a:solidFill>
              <a:schemeClr val="accent1"/>
            </a:solidFill>
            <a:ln w="5397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7454900" y="5803900"/>
              <a:ext cx="558800" cy="241300"/>
            </a:xfrm>
            <a:prstGeom prst="straightConnector1">
              <a:avLst/>
            </a:prstGeom>
            <a:solidFill>
              <a:schemeClr val="accent1"/>
            </a:solidFill>
            <a:ln w="53975" cap="flat" cmpd="sng" algn="ctr">
              <a:solidFill>
                <a:schemeClr val="tx1"/>
              </a:solidFill>
              <a:prstDash val="solid"/>
              <a:round/>
              <a:headEnd type="none" w="med" len="med"/>
              <a:tailEnd type="arrow"/>
            </a:ln>
            <a:effectLst/>
          </p:spPr>
        </p:cxnSp>
      </p:grpSp>
      <p:sp>
        <p:nvSpPr>
          <p:cNvPr id="10" name="Footer Placeholder 9"/>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rgbClr val="000000"/>
              </a:solidFill>
            </a:endParaRPr>
          </a:p>
        </p:txBody>
      </p:sp>
    </p:spTree>
    <p:extLst>
      <p:ext uri="{BB962C8B-B14F-4D97-AF65-F5344CB8AC3E}">
        <p14:creationId xmlns:p14="http://schemas.microsoft.com/office/powerpoint/2010/main" val="3918073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88" y="355016"/>
            <a:ext cx="7391400" cy="1604546"/>
          </a:xfrm>
        </p:spPr>
        <p:txBody>
          <a:bodyPr>
            <a:normAutofit fontScale="90000"/>
          </a:bodyPr>
          <a:lstStyle/>
          <a:p>
            <a:pPr algn="ctr"/>
            <a:r>
              <a:rPr lang="en-US" sz="2400" dirty="0">
                <a:solidFill>
                  <a:srgbClr val="000000"/>
                </a:solidFill>
                <a:ea typeface="+mn-ea"/>
                <a:cs typeface="+mn-cs"/>
              </a:rPr>
              <a:t> </a:t>
            </a:r>
            <a:r>
              <a:rPr lang="en-US" sz="2700" dirty="0">
                <a:solidFill>
                  <a:srgbClr val="000000"/>
                </a:solidFill>
                <a:ea typeface="+mn-ea"/>
                <a:cs typeface="+mn-cs"/>
              </a:rPr>
              <a:t>Installment Loan Example: Borrow $1,000 </a:t>
            </a:r>
            <a:br>
              <a:rPr lang="en-US" sz="2700" dirty="0">
                <a:solidFill>
                  <a:srgbClr val="000000"/>
                </a:solidFill>
                <a:ea typeface="+mn-ea"/>
                <a:cs typeface="+mn-cs"/>
              </a:rPr>
            </a:br>
            <a:r>
              <a:rPr lang="en-US" sz="2700" dirty="0">
                <a:solidFill>
                  <a:srgbClr val="000000"/>
                </a:solidFill>
                <a:ea typeface="+mn-ea"/>
                <a:cs typeface="+mn-cs"/>
              </a:rPr>
              <a:t>for 12 months, rate of 3 percent per month </a:t>
            </a:r>
            <a:br>
              <a:rPr lang="en-US" sz="2700" dirty="0">
                <a:solidFill>
                  <a:srgbClr val="000000"/>
                </a:solidFill>
                <a:ea typeface="+mn-ea"/>
                <a:cs typeface="+mn-cs"/>
              </a:rPr>
            </a:br>
            <a:r>
              <a:rPr lang="en-US" sz="2700" dirty="0">
                <a:solidFill>
                  <a:srgbClr val="000000"/>
                </a:solidFill>
                <a:ea typeface="+mn-ea"/>
                <a:cs typeface="+mn-cs"/>
              </a:rPr>
              <a:t>(APR = 36 percent).</a:t>
            </a:r>
            <a:br>
              <a:rPr lang="en-US" sz="2700" dirty="0">
                <a:solidFill>
                  <a:srgbClr val="000000"/>
                </a:solidFill>
                <a:ea typeface="+mn-ea"/>
                <a:cs typeface="+mn-cs"/>
              </a:rPr>
            </a:br>
            <a:r>
              <a:rPr lang="en-US" sz="2325" dirty="0">
                <a:solidFill>
                  <a:srgbClr val="7030A0"/>
                </a:solidFill>
                <a:ea typeface="+mn-ea"/>
                <a:cs typeface="+mn-cs"/>
              </a:rPr>
              <a:t>(r and T must agree)</a:t>
            </a:r>
            <a:endParaRPr lang="en-US" sz="2400" dirty="0">
              <a:solidFill>
                <a:srgbClr val="7030A0"/>
              </a:solidFill>
            </a:endParaRPr>
          </a:p>
        </p:txBody>
      </p:sp>
      <p:sp>
        <p:nvSpPr>
          <p:cNvPr id="3" name="Content Placeholder 2"/>
          <p:cNvSpPr>
            <a:spLocks noGrp="1"/>
          </p:cNvSpPr>
          <p:nvPr>
            <p:ph idx="1"/>
          </p:nvPr>
        </p:nvSpPr>
        <p:spPr>
          <a:xfrm>
            <a:off x="457200" y="2218415"/>
            <a:ext cx="8229600" cy="3344450"/>
          </a:xfrm>
        </p:spPr>
        <p:txBody>
          <a:bodyPr>
            <a:normAutofit lnSpcReduction="10000"/>
          </a:bodyPr>
          <a:lstStyle/>
          <a:p>
            <a:r>
              <a:rPr lang="en-US" sz="2100" dirty="0"/>
              <a:t>To calculate the loan payment: </a:t>
            </a:r>
          </a:p>
          <a:p>
            <a:pPr>
              <a:buNone/>
            </a:pPr>
            <a:endParaRPr lang="en-US" sz="2100" dirty="0"/>
          </a:p>
          <a:p>
            <a:r>
              <a:rPr lang="en-US" sz="2100" dirty="0"/>
              <a:t>In this example, the Present Value Factor is:  </a:t>
            </a:r>
          </a:p>
          <a:p>
            <a:endParaRPr lang="en-US" sz="2100" dirty="0"/>
          </a:p>
          <a:p>
            <a:r>
              <a:rPr lang="en-US" sz="2100" dirty="0"/>
              <a:t>The monthly payment, $C, is:</a:t>
            </a:r>
          </a:p>
          <a:p>
            <a:endParaRPr lang="en-US" sz="2100" dirty="0"/>
          </a:p>
          <a:p>
            <a:pPr lvl="2">
              <a:buNone/>
            </a:pPr>
            <a:r>
              <a:rPr lang="en-US" sz="1500" dirty="0"/>
              <a:t>                                                                                     </a:t>
            </a:r>
            <a:r>
              <a:rPr lang="en-US" sz="1950" b="1" dirty="0"/>
              <a:t>$C = $100.46.    </a:t>
            </a:r>
            <a:endParaRPr lang="en-US" sz="1500" b="1" dirty="0"/>
          </a:p>
          <a:p>
            <a:pPr algn="ctr">
              <a:buNone/>
            </a:pPr>
            <a:br>
              <a:rPr lang="en-US" sz="2100" dirty="0"/>
            </a:br>
            <a:r>
              <a:rPr lang="en-US" sz="2100" dirty="0"/>
              <a:t>  </a:t>
            </a:r>
            <a:br>
              <a:rPr lang="en-US" sz="2100" dirty="0"/>
            </a:br>
            <a:r>
              <a:rPr lang="en-US" sz="1650" b="1" dirty="0">
                <a:solidFill>
                  <a:srgbClr val="FF0000"/>
                </a:solidFill>
              </a:rPr>
              <a:t>Total interest and principal = $100.46 × 12 = $1,205.55, i.e., NOT $1,360.</a:t>
            </a:r>
            <a:endParaRPr lang="en-US" sz="1950" b="1" dirty="0">
              <a:solidFill>
                <a:srgbClr val="FF0000"/>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4AB7C9F-2340-4136-900E-FEEB3F4179CC}" type="slidenum">
              <a:rPr lang="en-US" smtClean="0"/>
              <a:pPr>
                <a:defRPr/>
              </a:pPr>
              <a:t>41</a:t>
            </a:fld>
            <a:endParaRPr lang="en-US">
              <a:solidFill>
                <a:srgbClr val="000000"/>
              </a:solidFill>
            </a:endParaRPr>
          </a:p>
        </p:txBody>
      </p:sp>
      <p:sp>
        <p:nvSpPr>
          <p:cNvPr id="39938" name="Rectangle 2"/>
          <p:cNvSpPr>
            <a:spLocks noChangeArrowheads="1"/>
          </p:cNvSpPr>
          <p:nvPr/>
        </p:nvSpPr>
        <p:spPr bwMode="auto">
          <a:xfrm>
            <a:off x="3" y="684128"/>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800">
              <a:solidFill>
                <a:srgbClr val="000000"/>
              </a:solidFill>
            </a:endParaRPr>
          </a:p>
        </p:txBody>
      </p:sp>
      <p:pic>
        <p:nvPicPr>
          <p:cNvPr id="3993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05202" y="2181871"/>
            <a:ext cx="3552789" cy="563084"/>
          </a:xfrm>
          <a:prstGeom prst="rect">
            <a:avLst/>
          </a:prstGeom>
          <a:noFill/>
        </p:spPr>
      </p:pic>
      <p:sp>
        <p:nvSpPr>
          <p:cNvPr id="39940" name="Rectangle 4"/>
          <p:cNvSpPr>
            <a:spLocks noChangeArrowheads="1"/>
          </p:cNvSpPr>
          <p:nvPr/>
        </p:nvSpPr>
        <p:spPr bwMode="auto">
          <a:xfrm>
            <a:off x="3" y="684128"/>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800">
              <a:solidFill>
                <a:srgbClr val="000000"/>
              </a:solidFill>
            </a:endParaRPr>
          </a:p>
        </p:txBody>
      </p:sp>
      <p:pic>
        <p:nvPicPr>
          <p:cNvPr id="3993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14336" y="3222299"/>
            <a:ext cx="2780222" cy="558584"/>
          </a:xfrm>
          <a:prstGeom prst="rect">
            <a:avLst/>
          </a:prstGeom>
          <a:noFill/>
        </p:spPr>
      </p:pic>
      <p:sp>
        <p:nvSpPr>
          <p:cNvPr id="39942" name="Rectangle 6"/>
          <p:cNvSpPr>
            <a:spLocks noChangeArrowheads="1"/>
          </p:cNvSpPr>
          <p:nvPr/>
        </p:nvSpPr>
        <p:spPr bwMode="auto">
          <a:xfrm>
            <a:off x="3" y="684128"/>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800">
              <a:solidFill>
                <a:srgbClr val="000000"/>
              </a:solidFill>
            </a:endParaRPr>
          </a:p>
        </p:txBody>
      </p:sp>
      <p:sp>
        <p:nvSpPr>
          <p:cNvPr id="39943" name="Rectangle 7"/>
          <p:cNvSpPr>
            <a:spLocks noChangeArrowheads="1"/>
          </p:cNvSpPr>
          <p:nvPr/>
        </p:nvSpPr>
        <p:spPr bwMode="auto">
          <a:xfrm>
            <a:off x="3" y="845665"/>
            <a:ext cx="138564" cy="6232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br>
              <a:rPr lang="en-US" sz="1800">
                <a:solidFill>
                  <a:srgbClr val="000000"/>
                </a:solidFill>
                <a:latin typeface="Arial" pitchFamily="34" charset="0"/>
                <a:cs typeface="Arial" pitchFamily="34" charset="0"/>
              </a:rPr>
            </a:br>
            <a:endParaRPr lang="en-US" sz="1800">
              <a:solidFill>
                <a:srgbClr val="000000"/>
              </a:solidFill>
              <a:latin typeface="Arial" pitchFamily="34" charset="0"/>
              <a:cs typeface="Arial" pitchFamily="34" charset="0"/>
            </a:endParaRPr>
          </a:p>
        </p:txBody>
      </p:sp>
      <p:graphicFrame>
        <p:nvGraphicFramePr>
          <p:cNvPr id="12" name="Object 11"/>
          <p:cNvGraphicFramePr>
            <a:graphicFrameLocks noChangeAspect="1"/>
          </p:cNvGraphicFramePr>
          <p:nvPr/>
        </p:nvGraphicFramePr>
        <p:xfrm>
          <a:off x="4726784" y="4521997"/>
          <a:ext cx="85725" cy="161925"/>
        </p:xfrm>
        <a:graphic>
          <a:graphicData uri="http://schemas.openxmlformats.org/presentationml/2006/ole">
            <mc:AlternateContent xmlns:mc="http://schemas.openxmlformats.org/markup-compatibility/2006">
              <mc:Choice xmlns:v="urn:schemas-microsoft-com:vml" Requires="v">
                <p:oleObj spid="_x0000_s2082" name="Equation" r:id="rId6" imgW="114151" imgH="215619" progId="Equation.3">
                  <p:embed/>
                </p:oleObj>
              </mc:Choice>
              <mc:Fallback>
                <p:oleObj name="Equation" r:id="rId6" imgW="114151" imgH="215619" progId="Equation.3">
                  <p:embed/>
                  <p:pic>
                    <p:nvPicPr>
                      <p:cNvPr id="12"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6784" y="4521997"/>
                        <a:ext cx="857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Group 17"/>
          <p:cNvGrpSpPr/>
          <p:nvPr/>
        </p:nvGrpSpPr>
        <p:grpSpPr>
          <a:xfrm>
            <a:off x="630773" y="4206697"/>
            <a:ext cx="4096011" cy="507305"/>
            <a:chOff x="2517731" y="4546948"/>
            <a:chExt cx="5461348" cy="676406"/>
          </a:xfrm>
        </p:grpSpPr>
        <p:pic>
          <p:nvPicPr>
            <p:cNvPr id="39941"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17731" y="4546948"/>
              <a:ext cx="4702633" cy="676406"/>
            </a:xfrm>
            <a:prstGeom prst="rect">
              <a:avLst/>
            </a:prstGeom>
            <a:noFill/>
          </p:spPr>
        </p:pic>
        <p:cxnSp>
          <p:nvCxnSpPr>
            <p:cNvPr id="14" name="Straight Arrow Connector 13"/>
            <p:cNvCxnSpPr/>
            <p:nvPr/>
          </p:nvCxnSpPr>
          <p:spPr bwMode="auto">
            <a:xfrm flipV="1">
              <a:off x="7265096" y="4797468"/>
              <a:ext cx="713983" cy="12526"/>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grpSp>
      <p:sp>
        <p:nvSpPr>
          <p:cNvPr id="15" name="Footer Placeholder 1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rgbClr val="000000"/>
              </a:solidFill>
            </a:endParaRPr>
          </a:p>
        </p:txBody>
      </p:sp>
    </p:spTree>
    <p:extLst>
      <p:ext uri="{BB962C8B-B14F-4D97-AF65-F5344CB8AC3E}">
        <p14:creationId xmlns:p14="http://schemas.microsoft.com/office/powerpoint/2010/main" val="3070682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4C1F-4B78-273D-E5C8-B65D477B3FA8}"/>
              </a:ext>
            </a:extLst>
          </p:cNvPr>
          <p:cNvSpPr>
            <a:spLocks noGrp="1"/>
          </p:cNvSpPr>
          <p:nvPr>
            <p:ph type="title"/>
          </p:nvPr>
        </p:nvSpPr>
        <p:spPr/>
        <p:txBody>
          <a:bodyPr>
            <a:normAutofit/>
          </a:bodyPr>
          <a:lstStyle/>
          <a:p>
            <a:pPr algn="ctr"/>
            <a:r>
              <a:rPr lang="en-US" sz="4050" dirty="0">
                <a:solidFill>
                  <a:srgbClr val="002060"/>
                </a:solidFill>
                <a:latin typeface="Calibri" panose="020F0502020204030204" pitchFamily="34" charset="0"/>
                <a:ea typeface="Calibri" panose="020F0502020204030204" pitchFamily="34" charset="0"/>
                <a:cs typeface="Calibri" panose="020F0502020204030204" pitchFamily="34" charset="0"/>
              </a:rPr>
              <a:t>Fair or Foul?</a:t>
            </a:r>
          </a:p>
        </p:txBody>
      </p:sp>
      <p:graphicFrame>
        <p:nvGraphicFramePr>
          <p:cNvPr id="4" name="Table 4">
            <a:extLst>
              <a:ext uri="{FF2B5EF4-FFF2-40B4-BE49-F238E27FC236}">
                <a16:creationId xmlns:a16="http://schemas.microsoft.com/office/drawing/2014/main" id="{EAF881C7-564D-2783-38F0-0438BC88010E}"/>
              </a:ext>
            </a:extLst>
          </p:cNvPr>
          <p:cNvGraphicFramePr>
            <a:graphicFrameLocks noGrp="1"/>
          </p:cNvGraphicFramePr>
          <p:nvPr>
            <p:ph idx="1"/>
          </p:nvPr>
        </p:nvGraphicFramePr>
        <p:xfrm>
          <a:off x="2483158" y="2468166"/>
          <a:ext cx="3943350" cy="2468880"/>
        </p:xfrm>
        <a:graphic>
          <a:graphicData uri="http://schemas.openxmlformats.org/drawingml/2006/table">
            <a:tbl>
              <a:tblPr firstRow="1" bandRow="1">
                <a:tableStyleId>{5C22544A-7EE6-4342-B048-85BDC9FD1C3A}</a:tableStyleId>
              </a:tblPr>
              <a:tblGrid>
                <a:gridCol w="1578523">
                  <a:extLst>
                    <a:ext uri="{9D8B030D-6E8A-4147-A177-3AD203B41FA5}">
                      <a16:colId xmlns:a16="http://schemas.microsoft.com/office/drawing/2014/main" val="15677165"/>
                    </a:ext>
                  </a:extLst>
                </a:gridCol>
                <a:gridCol w="1050377">
                  <a:extLst>
                    <a:ext uri="{9D8B030D-6E8A-4147-A177-3AD203B41FA5}">
                      <a16:colId xmlns:a16="http://schemas.microsoft.com/office/drawing/2014/main" val="3172715876"/>
                    </a:ext>
                  </a:extLst>
                </a:gridCol>
                <a:gridCol w="1314450">
                  <a:extLst>
                    <a:ext uri="{9D8B030D-6E8A-4147-A177-3AD203B41FA5}">
                      <a16:colId xmlns:a16="http://schemas.microsoft.com/office/drawing/2014/main" val="2842411014"/>
                    </a:ext>
                  </a:extLst>
                </a:gridCol>
              </a:tblGrid>
              <a:tr h="480060">
                <a:tc>
                  <a:txBody>
                    <a:bodyPr/>
                    <a:lstStyle/>
                    <a:p>
                      <a:pPr algn="l"/>
                      <a:r>
                        <a:rPr lang="en-US" sz="1400" dirty="0"/>
                        <a:t>Amount Borrowed</a:t>
                      </a:r>
                    </a:p>
                  </a:txBody>
                  <a:tcPr marL="68580" marR="68580" marT="34290" marB="34290"/>
                </a:tc>
                <a:tc>
                  <a:txBody>
                    <a:bodyPr/>
                    <a:lstStyle/>
                    <a:p>
                      <a:pPr algn="l"/>
                      <a:r>
                        <a:rPr lang="en-US" sz="1400" dirty="0"/>
                        <a:t>Interest Paid</a:t>
                      </a:r>
                    </a:p>
                  </a:txBody>
                  <a:tcPr marL="68580" marR="68580" marT="34290" marB="34290"/>
                </a:tc>
                <a:tc>
                  <a:txBody>
                    <a:bodyPr/>
                    <a:lstStyle/>
                    <a:p>
                      <a:pPr algn="l"/>
                      <a:r>
                        <a:rPr lang="en-US" sz="1400" dirty="0"/>
                        <a:t>Total Repaid</a:t>
                      </a:r>
                    </a:p>
                  </a:txBody>
                  <a:tcPr marL="68580" marR="68580" marT="34290" marB="34290"/>
                </a:tc>
                <a:extLst>
                  <a:ext uri="{0D108BD9-81ED-4DB2-BD59-A6C34878D82A}">
                    <a16:rowId xmlns:a16="http://schemas.microsoft.com/office/drawing/2014/main" val="3200336935"/>
                  </a:ext>
                </a:extLst>
              </a:tr>
              <a:tr h="278130">
                <a:tc>
                  <a:txBody>
                    <a:bodyPr/>
                    <a:lstStyle/>
                    <a:p>
                      <a:pPr algn="l"/>
                      <a:r>
                        <a:rPr lang="en-US" sz="1400" dirty="0"/>
                        <a:t>$9,000</a:t>
                      </a:r>
                    </a:p>
                  </a:txBody>
                  <a:tcPr marL="68580" marR="68580" marT="34290" marB="34290"/>
                </a:tc>
                <a:tc>
                  <a:txBody>
                    <a:bodyPr/>
                    <a:lstStyle/>
                    <a:p>
                      <a:pPr algn="l"/>
                      <a:r>
                        <a:rPr lang="en-US" sz="1400" dirty="0"/>
                        <a:t>$5,125</a:t>
                      </a:r>
                    </a:p>
                  </a:txBody>
                  <a:tcPr marL="68580" marR="68580" marT="34290" marB="34290"/>
                </a:tc>
                <a:tc>
                  <a:txBody>
                    <a:bodyPr/>
                    <a:lstStyle/>
                    <a:p>
                      <a:pPr algn="l"/>
                      <a:r>
                        <a:rPr lang="en-US" sz="1400" dirty="0"/>
                        <a:t>$14,125</a:t>
                      </a:r>
                    </a:p>
                  </a:txBody>
                  <a:tcPr marL="68580" marR="68580" marT="34290" marB="34290"/>
                </a:tc>
                <a:extLst>
                  <a:ext uri="{0D108BD9-81ED-4DB2-BD59-A6C34878D82A}">
                    <a16:rowId xmlns:a16="http://schemas.microsoft.com/office/drawing/2014/main" val="2701779406"/>
                  </a:ext>
                </a:extLst>
              </a:tr>
              <a:tr h="278130">
                <a:tc>
                  <a:txBody>
                    <a:bodyPr/>
                    <a:lstStyle/>
                    <a:p>
                      <a:pPr algn="l"/>
                      <a:r>
                        <a:rPr lang="en-US" sz="1400" dirty="0"/>
                        <a:t>$10</a:t>
                      </a:r>
                    </a:p>
                  </a:txBody>
                  <a:tcPr marL="68580" marR="68580" marT="34290" marB="34290"/>
                </a:tc>
                <a:tc>
                  <a:txBody>
                    <a:bodyPr/>
                    <a:lstStyle/>
                    <a:p>
                      <a:pPr algn="l"/>
                      <a:r>
                        <a:rPr lang="en-US" sz="1400" dirty="0"/>
                        <a:t>$4.40</a:t>
                      </a:r>
                    </a:p>
                  </a:txBody>
                  <a:tcPr marL="68580" marR="68580" marT="34290" marB="34290"/>
                </a:tc>
                <a:tc>
                  <a:txBody>
                    <a:bodyPr/>
                    <a:lstStyle/>
                    <a:p>
                      <a:pPr algn="l"/>
                      <a:r>
                        <a:rPr lang="en-US" sz="1400" dirty="0"/>
                        <a:t>$14.40</a:t>
                      </a:r>
                    </a:p>
                  </a:txBody>
                  <a:tcPr marL="68580" marR="68580" marT="34290" marB="34290"/>
                </a:tc>
                <a:extLst>
                  <a:ext uri="{0D108BD9-81ED-4DB2-BD59-A6C34878D82A}">
                    <a16:rowId xmlns:a16="http://schemas.microsoft.com/office/drawing/2014/main" val="913374228"/>
                  </a:ext>
                </a:extLst>
              </a:tr>
              <a:tr h="278130">
                <a:tc>
                  <a:txBody>
                    <a:bodyPr/>
                    <a:lstStyle/>
                    <a:p>
                      <a:pPr algn="l"/>
                      <a:r>
                        <a:rPr lang="en-US" sz="1400" dirty="0"/>
                        <a:t>$40,000</a:t>
                      </a:r>
                    </a:p>
                  </a:txBody>
                  <a:tcPr marL="68580" marR="68580" marT="34290" marB="34290"/>
                </a:tc>
                <a:tc>
                  <a:txBody>
                    <a:bodyPr/>
                    <a:lstStyle/>
                    <a:p>
                      <a:pPr algn="l"/>
                      <a:r>
                        <a:rPr lang="en-US" sz="1400" dirty="0"/>
                        <a:t>$10,400</a:t>
                      </a:r>
                    </a:p>
                  </a:txBody>
                  <a:tcPr marL="68580" marR="68580" marT="34290" marB="34290"/>
                </a:tc>
                <a:tc>
                  <a:txBody>
                    <a:bodyPr/>
                    <a:lstStyle/>
                    <a:p>
                      <a:pPr algn="l"/>
                      <a:r>
                        <a:rPr lang="en-US" sz="1400" dirty="0"/>
                        <a:t>$50,400</a:t>
                      </a:r>
                    </a:p>
                  </a:txBody>
                  <a:tcPr marL="68580" marR="68580" marT="34290" marB="34290"/>
                </a:tc>
                <a:extLst>
                  <a:ext uri="{0D108BD9-81ED-4DB2-BD59-A6C34878D82A}">
                    <a16:rowId xmlns:a16="http://schemas.microsoft.com/office/drawing/2014/main" val="762441970"/>
                  </a:ext>
                </a:extLst>
              </a:tr>
              <a:tr h="278130">
                <a:tc>
                  <a:txBody>
                    <a:bodyPr/>
                    <a:lstStyle/>
                    <a:p>
                      <a:pPr algn="l"/>
                      <a:r>
                        <a:rPr lang="en-US" sz="1400" dirty="0"/>
                        <a:t>$300,000</a:t>
                      </a:r>
                    </a:p>
                  </a:txBody>
                  <a:tcPr marL="68580" marR="68580" marT="34290" marB="34290"/>
                </a:tc>
                <a:tc>
                  <a:txBody>
                    <a:bodyPr/>
                    <a:lstStyle/>
                    <a:p>
                      <a:pPr algn="l"/>
                      <a:r>
                        <a:rPr lang="en-US" sz="1400" dirty="0"/>
                        <a:t>$347,515</a:t>
                      </a:r>
                    </a:p>
                  </a:txBody>
                  <a:tcPr marL="68580" marR="68580" marT="34290" marB="34290"/>
                </a:tc>
                <a:tc>
                  <a:txBody>
                    <a:bodyPr/>
                    <a:lstStyle/>
                    <a:p>
                      <a:pPr algn="l"/>
                      <a:r>
                        <a:rPr lang="en-US" sz="1400" dirty="0"/>
                        <a:t>$647,515</a:t>
                      </a:r>
                    </a:p>
                  </a:txBody>
                  <a:tcPr marL="68580" marR="68580" marT="34290" marB="34290"/>
                </a:tc>
                <a:extLst>
                  <a:ext uri="{0D108BD9-81ED-4DB2-BD59-A6C34878D82A}">
                    <a16:rowId xmlns:a16="http://schemas.microsoft.com/office/drawing/2014/main" val="3681609760"/>
                  </a:ext>
                </a:extLst>
              </a:tr>
              <a:tr h="278130">
                <a:tc>
                  <a:txBody>
                    <a:bodyPr/>
                    <a:lstStyle/>
                    <a:p>
                      <a:pPr algn="l"/>
                      <a:r>
                        <a:rPr lang="en-US" sz="1400" dirty="0"/>
                        <a:t>$300</a:t>
                      </a:r>
                    </a:p>
                  </a:txBody>
                  <a:tcPr marL="68580" marR="68580" marT="34290" marB="34290"/>
                </a:tc>
                <a:tc>
                  <a:txBody>
                    <a:bodyPr/>
                    <a:lstStyle/>
                    <a:p>
                      <a:pPr algn="l"/>
                      <a:r>
                        <a:rPr lang="en-US" sz="1400" dirty="0"/>
                        <a:t>$60</a:t>
                      </a:r>
                    </a:p>
                  </a:txBody>
                  <a:tcPr marL="68580" marR="68580" marT="34290" marB="34290"/>
                </a:tc>
                <a:tc>
                  <a:txBody>
                    <a:bodyPr/>
                    <a:lstStyle/>
                    <a:p>
                      <a:pPr algn="l"/>
                      <a:r>
                        <a:rPr lang="en-US" sz="1400" dirty="0"/>
                        <a:t>$360</a:t>
                      </a:r>
                    </a:p>
                  </a:txBody>
                  <a:tcPr marL="68580" marR="68580" marT="34290" marB="34290"/>
                </a:tc>
                <a:extLst>
                  <a:ext uri="{0D108BD9-81ED-4DB2-BD59-A6C34878D82A}">
                    <a16:rowId xmlns:a16="http://schemas.microsoft.com/office/drawing/2014/main" val="478847178"/>
                  </a:ext>
                </a:extLst>
              </a:tr>
              <a:tr h="278130">
                <a:tc>
                  <a:txBody>
                    <a:bodyPr/>
                    <a:lstStyle/>
                    <a:p>
                      <a:pPr algn="l"/>
                      <a:r>
                        <a:rPr lang="en-US" sz="1400" dirty="0"/>
                        <a:t>$1,000</a:t>
                      </a:r>
                    </a:p>
                  </a:txBody>
                  <a:tcPr marL="68580" marR="68580" marT="34290" marB="34290"/>
                </a:tc>
                <a:tc>
                  <a:txBody>
                    <a:bodyPr/>
                    <a:lstStyle/>
                    <a:p>
                      <a:pPr algn="l"/>
                      <a:r>
                        <a:rPr lang="en-US" sz="1400" dirty="0"/>
                        <a:t>$440</a:t>
                      </a:r>
                    </a:p>
                  </a:txBody>
                  <a:tcPr marL="68580" marR="68580" marT="34290" marB="34290"/>
                </a:tc>
                <a:tc>
                  <a:txBody>
                    <a:bodyPr/>
                    <a:lstStyle/>
                    <a:p>
                      <a:pPr algn="l"/>
                      <a:r>
                        <a:rPr lang="en-US" sz="1400" dirty="0"/>
                        <a:t>$1,440</a:t>
                      </a:r>
                    </a:p>
                  </a:txBody>
                  <a:tcPr marL="68580" marR="68580" marT="34290" marB="34290"/>
                </a:tc>
                <a:extLst>
                  <a:ext uri="{0D108BD9-81ED-4DB2-BD59-A6C34878D82A}">
                    <a16:rowId xmlns:a16="http://schemas.microsoft.com/office/drawing/2014/main" val="2746822379"/>
                  </a:ext>
                </a:extLst>
              </a:tr>
              <a:tr h="278130">
                <a:tc>
                  <a:txBody>
                    <a:bodyPr/>
                    <a:lstStyle/>
                    <a:p>
                      <a:pPr algn="l"/>
                      <a:r>
                        <a:rPr lang="en-US" sz="1400" dirty="0"/>
                        <a:t>$5</a:t>
                      </a:r>
                    </a:p>
                  </a:txBody>
                  <a:tcPr marL="68580" marR="68580" marT="34290" marB="34290"/>
                </a:tc>
                <a:tc>
                  <a:txBody>
                    <a:bodyPr/>
                    <a:lstStyle/>
                    <a:p>
                      <a:pPr algn="l"/>
                      <a:r>
                        <a:rPr lang="en-US" sz="1400" dirty="0"/>
                        <a:t>$1</a:t>
                      </a:r>
                    </a:p>
                  </a:txBody>
                  <a:tcPr marL="68580" marR="68580" marT="34290" marB="34290"/>
                </a:tc>
                <a:tc>
                  <a:txBody>
                    <a:bodyPr/>
                    <a:lstStyle/>
                    <a:p>
                      <a:pPr algn="l"/>
                      <a:r>
                        <a:rPr lang="en-US" sz="1400" dirty="0"/>
                        <a:t>$6</a:t>
                      </a:r>
                    </a:p>
                  </a:txBody>
                  <a:tcPr marL="68580" marR="68580" marT="34290" marB="34290"/>
                </a:tc>
                <a:extLst>
                  <a:ext uri="{0D108BD9-81ED-4DB2-BD59-A6C34878D82A}">
                    <a16:rowId xmlns:a16="http://schemas.microsoft.com/office/drawing/2014/main" val="3318336970"/>
                  </a:ext>
                </a:extLst>
              </a:tr>
            </a:tbl>
          </a:graphicData>
        </a:graphic>
      </p:graphicFrame>
      <p:sp>
        <p:nvSpPr>
          <p:cNvPr id="3" name="Arrow: Left 2">
            <a:extLst>
              <a:ext uri="{FF2B5EF4-FFF2-40B4-BE49-F238E27FC236}">
                <a16:creationId xmlns:a16="http://schemas.microsoft.com/office/drawing/2014/main" id="{F7D9D9D5-408E-0708-DFAA-1F2D8AAACAF5}"/>
              </a:ext>
            </a:extLst>
          </p:cNvPr>
          <p:cNvSpPr/>
          <p:nvPr/>
        </p:nvSpPr>
        <p:spPr>
          <a:xfrm>
            <a:off x="6472646" y="3535135"/>
            <a:ext cx="764177" cy="35269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5" name="Arrow: Left 4">
            <a:extLst>
              <a:ext uri="{FF2B5EF4-FFF2-40B4-BE49-F238E27FC236}">
                <a16:creationId xmlns:a16="http://schemas.microsoft.com/office/drawing/2014/main" id="{751812C6-0C05-7CCB-458F-A02B9F973AA5}"/>
              </a:ext>
            </a:extLst>
          </p:cNvPr>
          <p:cNvSpPr/>
          <p:nvPr/>
        </p:nvSpPr>
        <p:spPr>
          <a:xfrm>
            <a:off x="6472645" y="3946616"/>
            <a:ext cx="437606" cy="15675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6" name="Arrow: Left 5">
            <a:extLst>
              <a:ext uri="{FF2B5EF4-FFF2-40B4-BE49-F238E27FC236}">
                <a16:creationId xmlns:a16="http://schemas.microsoft.com/office/drawing/2014/main" id="{851A91EA-103F-0AB8-F3A2-15C6D1B659B3}"/>
              </a:ext>
            </a:extLst>
          </p:cNvPr>
          <p:cNvSpPr/>
          <p:nvPr/>
        </p:nvSpPr>
        <p:spPr>
          <a:xfrm>
            <a:off x="6472645" y="3090997"/>
            <a:ext cx="666206" cy="156755"/>
          </a:xfrm>
          <a:prstGeom prst="leftArrow">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7" name="Arrow: Left 6">
            <a:extLst>
              <a:ext uri="{FF2B5EF4-FFF2-40B4-BE49-F238E27FC236}">
                <a16:creationId xmlns:a16="http://schemas.microsoft.com/office/drawing/2014/main" id="{76EA91CC-B1AC-251C-7B5A-010ED2B8DDD0}"/>
              </a:ext>
            </a:extLst>
          </p:cNvPr>
          <p:cNvSpPr/>
          <p:nvPr/>
        </p:nvSpPr>
        <p:spPr>
          <a:xfrm>
            <a:off x="6472645" y="4213482"/>
            <a:ext cx="437606" cy="156755"/>
          </a:xfrm>
          <a:prstGeom prst="lef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04326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4C1F-4B78-273D-E5C8-B65D477B3FA8}"/>
              </a:ext>
            </a:extLst>
          </p:cNvPr>
          <p:cNvSpPr>
            <a:spLocks noGrp="1"/>
          </p:cNvSpPr>
          <p:nvPr>
            <p:ph type="title"/>
          </p:nvPr>
        </p:nvSpPr>
        <p:spPr/>
        <p:txBody>
          <a:bodyPr/>
          <a:lstStyle/>
          <a:p>
            <a:pPr algn="ct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Fair or Foul?</a:t>
            </a:r>
          </a:p>
        </p:txBody>
      </p:sp>
      <p:graphicFrame>
        <p:nvGraphicFramePr>
          <p:cNvPr id="4" name="Table 4">
            <a:extLst>
              <a:ext uri="{FF2B5EF4-FFF2-40B4-BE49-F238E27FC236}">
                <a16:creationId xmlns:a16="http://schemas.microsoft.com/office/drawing/2014/main" id="{EAF881C7-564D-2783-38F0-0438BC88010E}"/>
              </a:ext>
            </a:extLst>
          </p:cNvPr>
          <p:cNvGraphicFramePr>
            <a:graphicFrameLocks noGrp="1"/>
          </p:cNvGraphicFramePr>
          <p:nvPr>
            <p:ph idx="1"/>
          </p:nvPr>
        </p:nvGraphicFramePr>
        <p:xfrm>
          <a:off x="628650" y="2226469"/>
          <a:ext cx="7886702" cy="2693670"/>
        </p:xfrm>
        <a:graphic>
          <a:graphicData uri="http://schemas.openxmlformats.org/drawingml/2006/table">
            <a:tbl>
              <a:tblPr firstRow="1" bandRow="1">
                <a:tableStyleId>{5C22544A-7EE6-4342-B048-85BDC9FD1C3A}</a:tableStyleId>
              </a:tblPr>
              <a:tblGrid>
                <a:gridCol w="789625">
                  <a:extLst>
                    <a:ext uri="{9D8B030D-6E8A-4147-A177-3AD203B41FA5}">
                      <a16:colId xmlns:a16="http://schemas.microsoft.com/office/drawing/2014/main" val="15677165"/>
                    </a:ext>
                  </a:extLst>
                </a:gridCol>
                <a:gridCol w="1001940">
                  <a:extLst>
                    <a:ext uri="{9D8B030D-6E8A-4147-A177-3AD203B41FA5}">
                      <a16:colId xmlns:a16="http://schemas.microsoft.com/office/drawing/2014/main" val="3172715876"/>
                    </a:ext>
                  </a:extLst>
                </a:gridCol>
                <a:gridCol w="937529">
                  <a:extLst>
                    <a:ext uri="{9D8B030D-6E8A-4147-A177-3AD203B41FA5}">
                      <a16:colId xmlns:a16="http://schemas.microsoft.com/office/drawing/2014/main" val="2842411014"/>
                    </a:ext>
                  </a:extLst>
                </a:gridCol>
                <a:gridCol w="1960940">
                  <a:extLst>
                    <a:ext uri="{9D8B030D-6E8A-4147-A177-3AD203B41FA5}">
                      <a16:colId xmlns:a16="http://schemas.microsoft.com/office/drawing/2014/main" val="271296229"/>
                    </a:ext>
                  </a:extLst>
                </a:gridCol>
                <a:gridCol w="644105">
                  <a:extLst>
                    <a:ext uri="{9D8B030D-6E8A-4147-A177-3AD203B41FA5}">
                      <a16:colId xmlns:a16="http://schemas.microsoft.com/office/drawing/2014/main" val="1734938884"/>
                    </a:ext>
                  </a:extLst>
                </a:gridCol>
                <a:gridCol w="644105">
                  <a:extLst>
                    <a:ext uri="{9D8B030D-6E8A-4147-A177-3AD203B41FA5}">
                      <a16:colId xmlns:a16="http://schemas.microsoft.com/office/drawing/2014/main" val="2918132765"/>
                    </a:ext>
                  </a:extLst>
                </a:gridCol>
                <a:gridCol w="1908458">
                  <a:extLst>
                    <a:ext uri="{9D8B030D-6E8A-4147-A177-3AD203B41FA5}">
                      <a16:colId xmlns:a16="http://schemas.microsoft.com/office/drawing/2014/main" val="2072729553"/>
                    </a:ext>
                  </a:extLst>
                </a:gridCol>
              </a:tblGrid>
              <a:tr h="434340">
                <a:tc>
                  <a:txBody>
                    <a:bodyPr/>
                    <a:lstStyle/>
                    <a:p>
                      <a:r>
                        <a:rPr lang="en-US" sz="1200" dirty="0"/>
                        <a:t>Amount</a:t>
                      </a:r>
                    </a:p>
                  </a:txBody>
                  <a:tcPr marL="68580" marR="68580" marT="34290" marB="34290"/>
                </a:tc>
                <a:tc>
                  <a:txBody>
                    <a:bodyPr/>
                    <a:lstStyle/>
                    <a:p>
                      <a:r>
                        <a:rPr lang="en-US" sz="1200" dirty="0"/>
                        <a:t>Interest Paid</a:t>
                      </a:r>
                    </a:p>
                  </a:txBody>
                  <a:tcPr marL="68580" marR="68580" marT="34290" marB="34290"/>
                </a:tc>
                <a:tc>
                  <a:txBody>
                    <a:bodyPr/>
                    <a:lstStyle/>
                    <a:p>
                      <a:r>
                        <a:rPr lang="en-US" sz="1200" dirty="0"/>
                        <a:t>Total Repaid</a:t>
                      </a:r>
                    </a:p>
                  </a:txBody>
                  <a:tcPr marL="68580" marR="68580" marT="34290" marB="34290"/>
                </a:tc>
                <a:tc>
                  <a:txBody>
                    <a:bodyPr/>
                    <a:lstStyle/>
                    <a:p>
                      <a:r>
                        <a:rPr lang="en-US" sz="1200" dirty="0"/>
                        <a:t>Term</a:t>
                      </a:r>
                    </a:p>
                  </a:txBody>
                  <a:tcPr marL="68580" marR="68580" marT="34290" marB="34290"/>
                </a:tc>
                <a:tc>
                  <a:txBody>
                    <a:bodyPr/>
                    <a:lstStyle/>
                    <a:p>
                      <a:r>
                        <a:rPr lang="en-US" sz="1200" dirty="0"/>
                        <a:t>“APR”</a:t>
                      </a:r>
                    </a:p>
                  </a:txBody>
                  <a:tcPr marL="68580" marR="68580" marT="34290" marB="34290"/>
                </a:tc>
                <a:tc>
                  <a:txBody>
                    <a:bodyPr/>
                    <a:lstStyle/>
                    <a:p>
                      <a:pPr algn="ctr"/>
                      <a:r>
                        <a:rPr lang="en-US" sz="1200" dirty="0"/>
                        <a:t>TIP</a:t>
                      </a:r>
                    </a:p>
                  </a:txBody>
                  <a:tcPr marL="68580" marR="68580" marT="34290" marB="34290"/>
                </a:tc>
                <a:tc>
                  <a:txBody>
                    <a:bodyPr/>
                    <a:lstStyle/>
                    <a:p>
                      <a:r>
                        <a:rPr lang="en-US" sz="1200" dirty="0"/>
                        <a:t>Product</a:t>
                      </a:r>
                    </a:p>
                  </a:txBody>
                  <a:tcPr marL="68580" marR="68580" marT="34290" marB="34290"/>
                </a:tc>
                <a:extLst>
                  <a:ext uri="{0D108BD9-81ED-4DB2-BD59-A6C34878D82A}">
                    <a16:rowId xmlns:a16="http://schemas.microsoft.com/office/drawing/2014/main" val="3200336935"/>
                  </a:ext>
                </a:extLst>
              </a:tr>
              <a:tr h="278130">
                <a:tc>
                  <a:txBody>
                    <a:bodyPr/>
                    <a:lstStyle/>
                    <a:p>
                      <a:r>
                        <a:rPr lang="en-US" sz="1200" dirty="0"/>
                        <a:t>$9,000</a:t>
                      </a:r>
                    </a:p>
                  </a:txBody>
                  <a:tcPr marL="68580" marR="68580" marT="34290" marB="34290"/>
                </a:tc>
                <a:tc>
                  <a:txBody>
                    <a:bodyPr/>
                    <a:lstStyle/>
                    <a:p>
                      <a:r>
                        <a:rPr lang="en-US" sz="1200" dirty="0"/>
                        <a:t>$5,125</a:t>
                      </a:r>
                    </a:p>
                  </a:txBody>
                  <a:tcPr marL="68580" marR="68580" marT="34290" marB="34290"/>
                </a:tc>
                <a:tc>
                  <a:txBody>
                    <a:bodyPr/>
                    <a:lstStyle/>
                    <a:p>
                      <a:r>
                        <a:rPr lang="en-US" sz="1200" dirty="0"/>
                        <a:t>$14,125</a:t>
                      </a:r>
                    </a:p>
                  </a:txBody>
                  <a:tcPr marL="68580" marR="68580" marT="34290" marB="34290"/>
                </a:tc>
                <a:tc>
                  <a:txBody>
                    <a:bodyPr/>
                    <a:lstStyle/>
                    <a:p>
                      <a:r>
                        <a:rPr lang="en-US" sz="1200" dirty="0"/>
                        <a:t>7 years, monthly payments</a:t>
                      </a:r>
                    </a:p>
                  </a:txBody>
                  <a:tcPr marL="68580" marR="68580" marT="34290" marB="34290"/>
                </a:tc>
                <a:tc>
                  <a:txBody>
                    <a:bodyPr/>
                    <a:lstStyle/>
                    <a:p>
                      <a:r>
                        <a:rPr lang="en-US" sz="1200" b="1" dirty="0"/>
                        <a:t>14%</a:t>
                      </a:r>
                    </a:p>
                  </a:txBody>
                  <a:tcPr marL="68580" marR="68580" marT="34290" marB="34290"/>
                </a:tc>
                <a:tc>
                  <a:txBody>
                    <a:bodyPr/>
                    <a:lstStyle/>
                    <a:p>
                      <a:pPr algn="ctr"/>
                      <a:r>
                        <a:rPr lang="en-US" sz="1200" b="1" dirty="0"/>
                        <a:t>0.57</a:t>
                      </a:r>
                    </a:p>
                  </a:txBody>
                  <a:tcPr marL="68580" marR="68580" marT="34290" marB="34290"/>
                </a:tc>
                <a:tc>
                  <a:txBody>
                    <a:bodyPr/>
                    <a:lstStyle/>
                    <a:p>
                      <a:r>
                        <a:rPr lang="en-US" sz="1200" dirty="0"/>
                        <a:t>Used Auto</a:t>
                      </a:r>
                    </a:p>
                  </a:txBody>
                  <a:tcPr marL="68580" marR="68580" marT="34290" marB="34290"/>
                </a:tc>
                <a:extLst>
                  <a:ext uri="{0D108BD9-81ED-4DB2-BD59-A6C34878D82A}">
                    <a16:rowId xmlns:a16="http://schemas.microsoft.com/office/drawing/2014/main" val="2701779406"/>
                  </a:ext>
                </a:extLst>
              </a:tr>
              <a:tr h="278130">
                <a:tc>
                  <a:txBody>
                    <a:bodyPr/>
                    <a:lstStyle/>
                    <a:p>
                      <a:r>
                        <a:rPr lang="en-US" sz="1200" dirty="0"/>
                        <a:t>$10</a:t>
                      </a:r>
                    </a:p>
                  </a:txBody>
                  <a:tcPr marL="68580" marR="68580" marT="34290" marB="34290"/>
                </a:tc>
                <a:tc>
                  <a:txBody>
                    <a:bodyPr/>
                    <a:lstStyle/>
                    <a:p>
                      <a:r>
                        <a:rPr lang="en-US" sz="1200" dirty="0"/>
                        <a:t>$4.40</a:t>
                      </a:r>
                    </a:p>
                  </a:txBody>
                  <a:tcPr marL="68580" marR="68580" marT="34290" marB="34290"/>
                </a:tc>
                <a:tc>
                  <a:txBody>
                    <a:bodyPr/>
                    <a:lstStyle/>
                    <a:p>
                      <a:r>
                        <a:rPr lang="en-US" sz="1200" dirty="0"/>
                        <a:t>$14.40</a:t>
                      </a:r>
                    </a:p>
                  </a:txBody>
                  <a:tcPr marL="68580" marR="68580" marT="34290" marB="34290"/>
                </a:tc>
                <a:tc>
                  <a:txBody>
                    <a:bodyPr/>
                    <a:lstStyle/>
                    <a:p>
                      <a:r>
                        <a:rPr lang="en-US" sz="1200" dirty="0"/>
                        <a:t>6 weeks, weekly payments</a:t>
                      </a:r>
                    </a:p>
                  </a:txBody>
                  <a:tcPr marL="68580" marR="68580" marT="34290" marB="34290"/>
                </a:tc>
                <a:tc>
                  <a:txBody>
                    <a:bodyPr/>
                    <a:lstStyle/>
                    <a:p>
                      <a:r>
                        <a:rPr lang="en-US" sz="1200" b="1" dirty="0"/>
                        <a:t>600%</a:t>
                      </a:r>
                    </a:p>
                  </a:txBody>
                  <a:tcPr marL="68580" marR="68580" marT="34290" marB="34290"/>
                </a:tc>
                <a:tc>
                  <a:txBody>
                    <a:bodyPr/>
                    <a:lstStyle/>
                    <a:p>
                      <a:pPr algn="ctr"/>
                      <a:r>
                        <a:rPr lang="en-US" sz="1200" b="1" dirty="0"/>
                        <a:t>0.44</a:t>
                      </a:r>
                    </a:p>
                  </a:txBody>
                  <a:tcPr marL="68580" marR="68580" marT="34290" marB="34290"/>
                </a:tc>
                <a:tc>
                  <a:txBody>
                    <a:bodyPr/>
                    <a:lstStyle/>
                    <a:p>
                      <a:r>
                        <a:rPr lang="en-US" sz="1200" dirty="0"/>
                        <a:t>1910 Loan Shark</a:t>
                      </a:r>
                    </a:p>
                  </a:txBody>
                  <a:tcPr marL="68580" marR="68580" marT="34290" marB="34290"/>
                </a:tc>
                <a:extLst>
                  <a:ext uri="{0D108BD9-81ED-4DB2-BD59-A6C34878D82A}">
                    <a16:rowId xmlns:a16="http://schemas.microsoft.com/office/drawing/2014/main" val="913374228"/>
                  </a:ext>
                </a:extLst>
              </a:tr>
              <a:tr h="278130">
                <a:tc>
                  <a:txBody>
                    <a:bodyPr/>
                    <a:lstStyle/>
                    <a:p>
                      <a:r>
                        <a:rPr lang="en-US" sz="1200" dirty="0"/>
                        <a:t>$40,000</a:t>
                      </a:r>
                    </a:p>
                  </a:txBody>
                  <a:tcPr marL="68580" marR="68580" marT="34290" marB="34290"/>
                </a:tc>
                <a:tc>
                  <a:txBody>
                    <a:bodyPr/>
                    <a:lstStyle/>
                    <a:p>
                      <a:r>
                        <a:rPr lang="en-US" sz="1200" dirty="0"/>
                        <a:t>$10,400</a:t>
                      </a:r>
                    </a:p>
                  </a:txBody>
                  <a:tcPr marL="68580" marR="68580" marT="34290" marB="34290"/>
                </a:tc>
                <a:tc>
                  <a:txBody>
                    <a:bodyPr/>
                    <a:lstStyle/>
                    <a:p>
                      <a:r>
                        <a:rPr lang="en-US" sz="1200" dirty="0"/>
                        <a:t>$50,400</a:t>
                      </a:r>
                    </a:p>
                  </a:txBody>
                  <a:tcPr marL="68580" marR="68580" marT="34290" marB="34290"/>
                </a:tc>
                <a:tc>
                  <a:txBody>
                    <a:bodyPr/>
                    <a:lstStyle/>
                    <a:p>
                      <a:r>
                        <a:rPr lang="en-US" sz="1200" dirty="0"/>
                        <a:t>6 years, monthly payments</a:t>
                      </a:r>
                    </a:p>
                  </a:txBody>
                  <a:tcPr marL="68580" marR="68580" marT="34290" marB="34290"/>
                </a:tc>
                <a:tc>
                  <a:txBody>
                    <a:bodyPr/>
                    <a:lstStyle/>
                    <a:p>
                      <a:r>
                        <a:rPr lang="en-US" sz="1200" b="1" dirty="0"/>
                        <a:t>8%</a:t>
                      </a:r>
                    </a:p>
                  </a:txBody>
                  <a:tcPr marL="68580" marR="68580" marT="34290" marB="34290"/>
                </a:tc>
                <a:tc>
                  <a:txBody>
                    <a:bodyPr/>
                    <a:lstStyle/>
                    <a:p>
                      <a:pPr algn="ctr"/>
                      <a:r>
                        <a:rPr lang="en-US" sz="1200" b="1" dirty="0"/>
                        <a:t>0.26</a:t>
                      </a:r>
                    </a:p>
                  </a:txBody>
                  <a:tcPr marL="68580" marR="68580" marT="34290" marB="34290"/>
                </a:tc>
                <a:tc>
                  <a:txBody>
                    <a:bodyPr/>
                    <a:lstStyle/>
                    <a:p>
                      <a:r>
                        <a:rPr lang="en-US" sz="1200" dirty="0"/>
                        <a:t>New Auto</a:t>
                      </a:r>
                    </a:p>
                  </a:txBody>
                  <a:tcPr marL="68580" marR="68580" marT="34290" marB="34290"/>
                </a:tc>
                <a:extLst>
                  <a:ext uri="{0D108BD9-81ED-4DB2-BD59-A6C34878D82A}">
                    <a16:rowId xmlns:a16="http://schemas.microsoft.com/office/drawing/2014/main" val="762441970"/>
                  </a:ext>
                </a:extLst>
              </a:tr>
              <a:tr h="434340">
                <a:tc>
                  <a:txBody>
                    <a:bodyPr/>
                    <a:lstStyle/>
                    <a:p>
                      <a:r>
                        <a:rPr lang="en-US" sz="1200" dirty="0"/>
                        <a:t>$300,000</a:t>
                      </a:r>
                    </a:p>
                  </a:txBody>
                  <a:tcPr marL="68580" marR="68580" marT="34290" marB="34290"/>
                </a:tc>
                <a:tc>
                  <a:txBody>
                    <a:bodyPr/>
                    <a:lstStyle/>
                    <a:p>
                      <a:r>
                        <a:rPr lang="en-US" sz="1200" dirty="0"/>
                        <a:t>$347,515</a:t>
                      </a:r>
                    </a:p>
                  </a:txBody>
                  <a:tcPr marL="68580" marR="68580" marT="34290" marB="34290"/>
                </a:tc>
                <a:tc>
                  <a:txBody>
                    <a:bodyPr/>
                    <a:lstStyle/>
                    <a:p>
                      <a:r>
                        <a:rPr lang="en-US" sz="1200" dirty="0"/>
                        <a:t>$647,515</a:t>
                      </a:r>
                    </a:p>
                  </a:txBody>
                  <a:tcPr marL="68580" marR="68580" marT="34290" marB="34290"/>
                </a:tc>
                <a:tc>
                  <a:txBody>
                    <a:bodyPr/>
                    <a:lstStyle/>
                    <a:p>
                      <a:r>
                        <a:rPr lang="en-US" sz="1200" dirty="0"/>
                        <a:t>30 years, monthly payments</a:t>
                      </a:r>
                    </a:p>
                  </a:txBody>
                  <a:tcPr marL="68580" marR="68580" marT="34290" marB="34290"/>
                </a:tc>
                <a:tc>
                  <a:txBody>
                    <a:bodyPr/>
                    <a:lstStyle/>
                    <a:p>
                      <a:r>
                        <a:rPr lang="en-US" sz="1200" b="1" dirty="0"/>
                        <a:t>6%</a:t>
                      </a:r>
                    </a:p>
                  </a:txBody>
                  <a:tcPr marL="68580" marR="68580" marT="34290" marB="34290"/>
                </a:tc>
                <a:tc>
                  <a:txBody>
                    <a:bodyPr/>
                    <a:lstStyle/>
                    <a:p>
                      <a:pPr algn="ctr"/>
                      <a:r>
                        <a:rPr lang="en-US" sz="1200" b="1" dirty="0"/>
                        <a:t>1.16</a:t>
                      </a:r>
                    </a:p>
                  </a:txBody>
                  <a:tcPr marL="68580" marR="68580" marT="34290" marB="34290"/>
                </a:tc>
                <a:tc>
                  <a:txBody>
                    <a:bodyPr/>
                    <a:lstStyle/>
                    <a:p>
                      <a:r>
                        <a:rPr lang="en-US" sz="1200" dirty="0"/>
                        <a:t>Mortgage</a:t>
                      </a:r>
                    </a:p>
                  </a:txBody>
                  <a:tcPr marL="68580" marR="68580" marT="34290" marB="34290"/>
                </a:tc>
                <a:extLst>
                  <a:ext uri="{0D108BD9-81ED-4DB2-BD59-A6C34878D82A}">
                    <a16:rowId xmlns:a16="http://schemas.microsoft.com/office/drawing/2014/main" val="3681609760"/>
                  </a:ext>
                </a:extLst>
              </a:tr>
              <a:tr h="278130">
                <a:tc>
                  <a:txBody>
                    <a:bodyPr/>
                    <a:lstStyle/>
                    <a:p>
                      <a:r>
                        <a:rPr lang="en-US" sz="1200" dirty="0"/>
                        <a:t>$300</a:t>
                      </a:r>
                    </a:p>
                  </a:txBody>
                  <a:tcPr marL="68580" marR="68580" marT="34290" marB="34290"/>
                </a:tc>
                <a:tc>
                  <a:txBody>
                    <a:bodyPr/>
                    <a:lstStyle/>
                    <a:p>
                      <a:r>
                        <a:rPr lang="en-US" sz="1200" dirty="0"/>
                        <a:t>$60</a:t>
                      </a:r>
                    </a:p>
                  </a:txBody>
                  <a:tcPr marL="68580" marR="68580" marT="34290" marB="34290"/>
                </a:tc>
                <a:tc>
                  <a:txBody>
                    <a:bodyPr/>
                    <a:lstStyle/>
                    <a:p>
                      <a:r>
                        <a:rPr lang="en-US" sz="1200" dirty="0"/>
                        <a:t>$360</a:t>
                      </a:r>
                    </a:p>
                  </a:txBody>
                  <a:tcPr marL="68580" marR="68580" marT="34290" marB="34290"/>
                </a:tc>
                <a:tc>
                  <a:txBody>
                    <a:bodyPr/>
                    <a:lstStyle/>
                    <a:p>
                      <a:r>
                        <a:rPr lang="en-US" sz="1200" dirty="0"/>
                        <a:t>2 weeks, single payment</a:t>
                      </a:r>
                    </a:p>
                  </a:txBody>
                  <a:tcPr marL="68580" marR="68580" marT="34290" marB="34290"/>
                </a:tc>
                <a:tc>
                  <a:txBody>
                    <a:bodyPr/>
                    <a:lstStyle/>
                    <a:p>
                      <a:r>
                        <a:rPr lang="en-US" sz="1200" b="1" dirty="0"/>
                        <a:t>520%</a:t>
                      </a:r>
                    </a:p>
                  </a:txBody>
                  <a:tcPr marL="68580" marR="68580" marT="34290" marB="34290"/>
                </a:tc>
                <a:tc>
                  <a:txBody>
                    <a:bodyPr/>
                    <a:lstStyle/>
                    <a:p>
                      <a:pPr algn="ctr"/>
                      <a:r>
                        <a:rPr lang="en-US" sz="1200" b="1" dirty="0"/>
                        <a:t>0.20</a:t>
                      </a:r>
                    </a:p>
                  </a:txBody>
                  <a:tcPr marL="68580" marR="68580" marT="34290" marB="34290"/>
                </a:tc>
                <a:tc>
                  <a:txBody>
                    <a:bodyPr/>
                    <a:lstStyle/>
                    <a:p>
                      <a:r>
                        <a:rPr lang="en-US" sz="1200" dirty="0"/>
                        <a:t>Payday</a:t>
                      </a:r>
                    </a:p>
                  </a:txBody>
                  <a:tcPr marL="68580" marR="68580" marT="34290" marB="34290"/>
                </a:tc>
                <a:extLst>
                  <a:ext uri="{0D108BD9-81ED-4DB2-BD59-A6C34878D82A}">
                    <a16:rowId xmlns:a16="http://schemas.microsoft.com/office/drawing/2014/main" val="478847178"/>
                  </a:ext>
                </a:extLst>
              </a:tr>
              <a:tr h="278130">
                <a:tc>
                  <a:txBody>
                    <a:bodyPr/>
                    <a:lstStyle/>
                    <a:p>
                      <a:r>
                        <a:rPr lang="en-US" sz="1200" dirty="0"/>
                        <a:t>$1,000</a:t>
                      </a:r>
                    </a:p>
                  </a:txBody>
                  <a:tcPr marL="68580" marR="68580" marT="34290" marB="34290"/>
                </a:tc>
                <a:tc>
                  <a:txBody>
                    <a:bodyPr/>
                    <a:lstStyle/>
                    <a:p>
                      <a:r>
                        <a:rPr lang="en-US" sz="1200" dirty="0"/>
                        <a:t>$440</a:t>
                      </a:r>
                    </a:p>
                  </a:txBody>
                  <a:tcPr marL="68580" marR="68580" marT="34290" marB="34290"/>
                </a:tc>
                <a:tc>
                  <a:txBody>
                    <a:bodyPr/>
                    <a:lstStyle/>
                    <a:p>
                      <a:r>
                        <a:rPr lang="en-US" sz="1200" dirty="0"/>
                        <a:t>$1,440</a:t>
                      </a:r>
                    </a:p>
                  </a:txBody>
                  <a:tcPr marL="68580" marR="68580" marT="34290" marB="34290"/>
                </a:tc>
                <a:tc>
                  <a:txBody>
                    <a:bodyPr/>
                    <a:lstStyle/>
                    <a:p>
                      <a:r>
                        <a:rPr lang="en-US" sz="1200" dirty="0"/>
                        <a:t>1 year, monthly payments</a:t>
                      </a:r>
                    </a:p>
                  </a:txBody>
                  <a:tcPr marL="68580" marR="68580" marT="34290" marB="34290"/>
                </a:tc>
                <a:tc>
                  <a:txBody>
                    <a:bodyPr/>
                    <a:lstStyle/>
                    <a:p>
                      <a:r>
                        <a:rPr lang="en-US" sz="1200" b="1" dirty="0"/>
                        <a:t>72%</a:t>
                      </a:r>
                    </a:p>
                  </a:txBody>
                  <a:tcPr marL="68580" marR="68580" marT="34290" marB="34290"/>
                </a:tc>
                <a:tc>
                  <a:txBody>
                    <a:bodyPr/>
                    <a:lstStyle/>
                    <a:p>
                      <a:pPr algn="ctr"/>
                      <a:r>
                        <a:rPr lang="en-US" sz="1200" b="1" dirty="0"/>
                        <a:t>0.44</a:t>
                      </a:r>
                    </a:p>
                  </a:txBody>
                  <a:tcPr marL="68580" marR="68580" marT="34290" marB="34290"/>
                </a:tc>
                <a:tc>
                  <a:txBody>
                    <a:bodyPr/>
                    <a:lstStyle/>
                    <a:p>
                      <a:r>
                        <a:rPr lang="en-US" sz="1200" dirty="0"/>
                        <a:t>Installment</a:t>
                      </a:r>
                    </a:p>
                  </a:txBody>
                  <a:tcPr marL="68580" marR="68580" marT="34290" marB="34290"/>
                </a:tc>
                <a:extLst>
                  <a:ext uri="{0D108BD9-81ED-4DB2-BD59-A6C34878D82A}">
                    <a16:rowId xmlns:a16="http://schemas.microsoft.com/office/drawing/2014/main" val="2746822379"/>
                  </a:ext>
                </a:extLst>
              </a:tr>
              <a:tr h="434340">
                <a:tc>
                  <a:txBody>
                    <a:bodyPr/>
                    <a:lstStyle/>
                    <a:p>
                      <a:r>
                        <a:rPr lang="en-US" sz="1200" dirty="0"/>
                        <a:t>$5</a:t>
                      </a:r>
                    </a:p>
                  </a:txBody>
                  <a:tcPr marL="68580" marR="68580" marT="34290" marB="34290"/>
                </a:tc>
                <a:tc>
                  <a:txBody>
                    <a:bodyPr/>
                    <a:lstStyle/>
                    <a:p>
                      <a:r>
                        <a:rPr lang="en-US" sz="1200" dirty="0"/>
                        <a:t>$1</a:t>
                      </a:r>
                    </a:p>
                  </a:txBody>
                  <a:tcPr marL="68580" marR="68580" marT="34290" marB="34290"/>
                </a:tc>
                <a:tc>
                  <a:txBody>
                    <a:bodyPr/>
                    <a:lstStyle/>
                    <a:p>
                      <a:r>
                        <a:rPr lang="en-US" sz="1200" dirty="0"/>
                        <a:t>$6</a:t>
                      </a:r>
                    </a:p>
                  </a:txBody>
                  <a:tcPr marL="68580" marR="68580" marT="34290" marB="34290"/>
                </a:tc>
                <a:tc>
                  <a:txBody>
                    <a:bodyPr/>
                    <a:lstStyle/>
                    <a:p>
                      <a:r>
                        <a:rPr lang="en-US" sz="1200" dirty="0"/>
                        <a:t>1 day, single payment</a:t>
                      </a:r>
                    </a:p>
                  </a:txBody>
                  <a:tcPr marL="68580" marR="68580" marT="34290" marB="34290"/>
                </a:tc>
                <a:tc>
                  <a:txBody>
                    <a:bodyPr/>
                    <a:lstStyle/>
                    <a:p>
                      <a:r>
                        <a:rPr lang="en-US" sz="1200" b="1" dirty="0"/>
                        <a:t>7,200%</a:t>
                      </a:r>
                    </a:p>
                  </a:txBody>
                  <a:tcPr marL="68580" marR="68580" marT="34290" marB="34290"/>
                </a:tc>
                <a:tc>
                  <a:txBody>
                    <a:bodyPr/>
                    <a:lstStyle/>
                    <a:p>
                      <a:pPr algn="ctr"/>
                      <a:r>
                        <a:rPr lang="en-US" sz="1200" b="1" dirty="0"/>
                        <a:t>0.20</a:t>
                      </a:r>
                    </a:p>
                  </a:txBody>
                  <a:tcPr marL="68580" marR="68580" marT="34290" marB="34290"/>
                </a:tc>
                <a:tc>
                  <a:txBody>
                    <a:bodyPr/>
                    <a:lstStyle/>
                    <a:p>
                      <a:r>
                        <a:rPr lang="en-US" sz="1200" dirty="0"/>
                        <a:t>“Cafeteria Table”</a:t>
                      </a:r>
                    </a:p>
                  </a:txBody>
                  <a:tcPr marL="68580" marR="68580" marT="34290" marB="34290"/>
                </a:tc>
                <a:extLst>
                  <a:ext uri="{0D108BD9-81ED-4DB2-BD59-A6C34878D82A}">
                    <a16:rowId xmlns:a16="http://schemas.microsoft.com/office/drawing/2014/main" val="3318336970"/>
                  </a:ext>
                </a:extLst>
              </a:tr>
            </a:tbl>
          </a:graphicData>
        </a:graphic>
      </p:graphicFrame>
    </p:spTree>
    <p:extLst>
      <p:ext uri="{BB962C8B-B14F-4D97-AF65-F5344CB8AC3E}">
        <p14:creationId xmlns:p14="http://schemas.microsoft.com/office/powerpoint/2010/main" val="551801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10156-2244-4473-9E93-72A516408AD3}"/>
              </a:ext>
            </a:extLst>
          </p:cNvPr>
          <p:cNvSpPr>
            <a:spLocks noGrp="1"/>
          </p:cNvSpPr>
          <p:nvPr>
            <p:ph type="title"/>
          </p:nvPr>
        </p:nvSpPr>
        <p:spPr/>
        <p:txBody>
          <a:bodyPr/>
          <a:lstStyle/>
          <a:p>
            <a:r>
              <a:rPr lang="en-US" dirty="0"/>
              <a:t>APR v APY (Annual Percentage Yield)</a:t>
            </a:r>
          </a:p>
        </p:txBody>
      </p:sp>
      <p:sp>
        <p:nvSpPr>
          <p:cNvPr id="3" name="Content Placeholder 2">
            <a:extLst>
              <a:ext uri="{FF2B5EF4-FFF2-40B4-BE49-F238E27FC236}">
                <a16:creationId xmlns:a16="http://schemas.microsoft.com/office/drawing/2014/main" id="{B48542B2-1871-4970-8A40-CECA976B2B1D}"/>
              </a:ext>
            </a:extLst>
          </p:cNvPr>
          <p:cNvSpPr>
            <a:spLocks noGrp="1"/>
          </p:cNvSpPr>
          <p:nvPr>
            <p:ph idx="1"/>
          </p:nvPr>
        </p:nvSpPr>
        <p:spPr/>
        <p:txBody>
          <a:bodyPr/>
          <a:lstStyle/>
          <a:p>
            <a:r>
              <a:rPr lang="en-US" dirty="0"/>
              <a:t>APR =annualization of the finance charge as a percentage of the original loan balance</a:t>
            </a:r>
          </a:p>
          <a:p>
            <a:r>
              <a:rPr lang="en-US" dirty="0"/>
              <a:t>APY = interest that gets added to the original balance like on a CD—you get paid interest on your interest</a:t>
            </a:r>
          </a:p>
        </p:txBody>
      </p:sp>
    </p:spTree>
    <p:extLst>
      <p:ext uri="{BB962C8B-B14F-4D97-AF65-F5344CB8AC3E}">
        <p14:creationId xmlns:p14="http://schemas.microsoft.com/office/powerpoint/2010/main" val="478519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542E-DF2F-40C4-BA7D-57696F8D6DA4}"/>
              </a:ext>
            </a:extLst>
          </p:cNvPr>
          <p:cNvSpPr>
            <a:spLocks noGrp="1"/>
          </p:cNvSpPr>
          <p:nvPr>
            <p:ph type="title"/>
          </p:nvPr>
        </p:nvSpPr>
        <p:spPr/>
        <p:txBody>
          <a:bodyPr/>
          <a:lstStyle/>
          <a:p>
            <a:r>
              <a:rPr lang="en-US" dirty="0"/>
              <a:t>Truth in Lending</a:t>
            </a:r>
          </a:p>
        </p:txBody>
      </p:sp>
      <p:sp>
        <p:nvSpPr>
          <p:cNvPr id="3" name="Content Placeholder 2">
            <a:extLst>
              <a:ext uri="{FF2B5EF4-FFF2-40B4-BE49-F238E27FC236}">
                <a16:creationId xmlns:a16="http://schemas.microsoft.com/office/drawing/2014/main" id="{E1EDE24E-3A7D-4481-8059-ECC775BDC38A}"/>
              </a:ext>
            </a:extLst>
          </p:cNvPr>
          <p:cNvSpPr>
            <a:spLocks noGrp="1"/>
          </p:cNvSpPr>
          <p:nvPr>
            <p:ph idx="1"/>
          </p:nvPr>
        </p:nvSpPr>
        <p:spPr>
          <a:xfrm>
            <a:off x="381000" y="1643063"/>
            <a:ext cx="8229600" cy="4638674"/>
          </a:xfrm>
        </p:spPr>
        <p:txBody>
          <a:bodyPr/>
          <a:lstStyle/>
          <a:p>
            <a:r>
              <a:rPr lang="en-US" dirty="0"/>
              <a:t>Statute: 15 U.S.C. 1601</a:t>
            </a:r>
          </a:p>
          <a:p>
            <a:r>
              <a:rPr lang="en-US" dirty="0"/>
              <a:t>Regulation Z: 12 C.F.R. Part 1026</a:t>
            </a:r>
          </a:p>
          <a:p>
            <a:r>
              <a:rPr lang="en-US" dirty="0"/>
              <a:t>Regulatory Supplement, Official Interpretations (example p. 388 of code)</a:t>
            </a:r>
          </a:p>
          <a:p>
            <a:r>
              <a:rPr lang="en-US" dirty="0"/>
              <a:t>Official Staff Commentary</a:t>
            </a:r>
          </a:p>
          <a:p>
            <a:r>
              <a:rPr lang="en-US" dirty="0"/>
              <a:t>Official Forms</a:t>
            </a:r>
          </a:p>
          <a:p>
            <a:r>
              <a:rPr lang="en-US" dirty="0"/>
              <a:t>Appendix</a:t>
            </a:r>
          </a:p>
          <a:p>
            <a:endParaRPr lang="en-US" dirty="0"/>
          </a:p>
        </p:txBody>
      </p:sp>
    </p:spTree>
    <p:extLst>
      <p:ext uri="{BB962C8B-B14F-4D97-AF65-F5344CB8AC3E}">
        <p14:creationId xmlns:p14="http://schemas.microsoft.com/office/powerpoint/2010/main" val="113717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840E-1FF0-406A-98C2-91D34F856429}"/>
              </a:ext>
            </a:extLst>
          </p:cNvPr>
          <p:cNvSpPr>
            <a:spLocks noGrp="1"/>
          </p:cNvSpPr>
          <p:nvPr>
            <p:ph type="title"/>
          </p:nvPr>
        </p:nvSpPr>
        <p:spPr/>
        <p:txBody>
          <a:bodyPr/>
          <a:lstStyle/>
          <a:p>
            <a:r>
              <a:rPr lang="en-US" dirty="0"/>
              <a:t>TILA</a:t>
            </a:r>
          </a:p>
        </p:txBody>
      </p:sp>
      <p:sp>
        <p:nvSpPr>
          <p:cNvPr id="3" name="Content Placeholder 2">
            <a:extLst>
              <a:ext uri="{FF2B5EF4-FFF2-40B4-BE49-F238E27FC236}">
                <a16:creationId xmlns:a16="http://schemas.microsoft.com/office/drawing/2014/main" id="{663C9CDB-0E03-4371-9E84-1DBC949D1E0A}"/>
              </a:ext>
            </a:extLst>
          </p:cNvPr>
          <p:cNvSpPr>
            <a:spLocks noGrp="1"/>
          </p:cNvSpPr>
          <p:nvPr>
            <p:ph idx="1"/>
          </p:nvPr>
        </p:nvSpPr>
        <p:spPr>
          <a:xfrm>
            <a:off x="381000" y="1752600"/>
            <a:ext cx="8458200" cy="4572000"/>
          </a:xfrm>
        </p:spPr>
        <p:txBody>
          <a:bodyPr/>
          <a:lstStyle/>
          <a:p>
            <a:r>
              <a:rPr lang="en-US" dirty="0"/>
              <a:t>Who Must Disclose? “Creditor”: 15 USC 1602(g)—“a person who both”… “regularly extends… consumer credit which is [1] payable in more than four installments or [2] for which the payment of a finance charge is or may be required.”</a:t>
            </a:r>
          </a:p>
          <a:p>
            <a:pPr lvl="1"/>
            <a:r>
              <a:rPr lang="en-US" dirty="0"/>
              <a:t>[2] is general rule. But if more than four installments, TILA conclusively presumes there must be a finance charge with interest “baked into” price of goods</a:t>
            </a:r>
          </a:p>
          <a:p>
            <a:pPr lvl="1"/>
            <a:r>
              <a:rPr lang="en-US" dirty="0"/>
              <a:t>Buy Now, Pay Later is 4 payments and no finance charge</a:t>
            </a:r>
          </a:p>
        </p:txBody>
      </p:sp>
    </p:spTree>
    <p:extLst>
      <p:ext uri="{BB962C8B-B14F-4D97-AF65-F5344CB8AC3E}">
        <p14:creationId xmlns:p14="http://schemas.microsoft.com/office/powerpoint/2010/main" val="2647891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1179-97C3-4D20-9AF2-8C44ECDE7AAB}"/>
              </a:ext>
            </a:extLst>
          </p:cNvPr>
          <p:cNvSpPr>
            <a:spLocks noGrp="1"/>
          </p:cNvSpPr>
          <p:nvPr>
            <p:ph type="title"/>
          </p:nvPr>
        </p:nvSpPr>
        <p:spPr/>
        <p:txBody>
          <a:bodyPr/>
          <a:lstStyle/>
          <a:p>
            <a:r>
              <a:rPr lang="en-US" dirty="0"/>
              <a:t>TILA</a:t>
            </a:r>
          </a:p>
        </p:txBody>
      </p:sp>
      <p:sp>
        <p:nvSpPr>
          <p:cNvPr id="3" name="Content Placeholder 2">
            <a:extLst>
              <a:ext uri="{FF2B5EF4-FFF2-40B4-BE49-F238E27FC236}">
                <a16:creationId xmlns:a16="http://schemas.microsoft.com/office/drawing/2014/main" id="{76A8FAC7-97AB-4344-AB3C-F89D4785AFBB}"/>
              </a:ext>
            </a:extLst>
          </p:cNvPr>
          <p:cNvSpPr>
            <a:spLocks noGrp="1"/>
          </p:cNvSpPr>
          <p:nvPr>
            <p:ph idx="1"/>
          </p:nvPr>
        </p:nvSpPr>
        <p:spPr>
          <a:xfrm>
            <a:off x="381000" y="1676400"/>
            <a:ext cx="8153400" cy="4419600"/>
          </a:xfrm>
        </p:spPr>
        <p:txBody>
          <a:bodyPr/>
          <a:lstStyle/>
          <a:p>
            <a:r>
              <a:rPr lang="en-US" dirty="0"/>
              <a:t>What must the creditor disclose? 15 USC 1638 (other than open-ended)</a:t>
            </a:r>
          </a:p>
          <a:p>
            <a:pPr lvl="1"/>
            <a:r>
              <a:rPr lang="en-US" dirty="0"/>
              <a:t>“Amount financed”</a:t>
            </a:r>
          </a:p>
          <a:p>
            <a:pPr lvl="1"/>
            <a:r>
              <a:rPr lang="en-US" dirty="0"/>
              <a:t>“Finance Charge”: 15 USC 1605: sum of amount financed + all charges imposed directly or indirectly or as incident to the extension of credit</a:t>
            </a:r>
          </a:p>
          <a:p>
            <a:pPr lvl="2"/>
            <a:r>
              <a:rPr lang="en-US" dirty="0"/>
              <a:t>Need not disclose charges of a type payable in a comparable cash transaction</a:t>
            </a:r>
          </a:p>
          <a:p>
            <a:pPr lvl="2"/>
            <a:r>
              <a:rPr lang="en-US" dirty="0"/>
              <a:t>Do not have to disclose fees paid to third-parties if creditor does not require imposition of the charges and does not retain the charges</a:t>
            </a:r>
          </a:p>
          <a:p>
            <a:pPr lvl="2"/>
            <a:r>
              <a:rPr lang="en-US" dirty="0"/>
              <a:t>12 CFR 1026.4(a): “Finance charge”: “the cost of consumer credit as a dollar amount”</a:t>
            </a:r>
          </a:p>
          <a:p>
            <a:pPr lvl="2"/>
            <a:r>
              <a:rPr lang="en-US" dirty="0"/>
              <a:t>12 CFR 1026.4(a)(1)(ii): Charges for third parties if retain some of fee</a:t>
            </a:r>
          </a:p>
          <a:p>
            <a:pPr lvl="2"/>
            <a:r>
              <a:rPr lang="en-US" dirty="0"/>
              <a:t>12 CFR 1026.4(b)(8): Certain insurance premiums, i.e., “credit life”</a:t>
            </a:r>
          </a:p>
          <a:p>
            <a:pPr lvl="2"/>
            <a:r>
              <a:rPr lang="en-US" dirty="0"/>
              <a:t>15 USC 1605(a) includes: points, service charge, loan fee, credit report fee, credit insurance, mortgage broker fee</a:t>
            </a:r>
          </a:p>
          <a:p>
            <a:pPr lvl="1"/>
            <a:r>
              <a:rPr lang="en-US" dirty="0"/>
              <a:t>“Annual Percentage Rate”: 12 CFR 1026.22 (discussed above)</a:t>
            </a:r>
          </a:p>
          <a:p>
            <a:pPr lvl="1"/>
            <a:r>
              <a:rPr lang="en-US" dirty="0"/>
              <a:t>Similar rules for open-ended/credit cards: 15 USC 1637</a:t>
            </a:r>
          </a:p>
        </p:txBody>
      </p:sp>
    </p:spTree>
    <p:extLst>
      <p:ext uri="{BB962C8B-B14F-4D97-AF65-F5344CB8AC3E}">
        <p14:creationId xmlns:p14="http://schemas.microsoft.com/office/powerpoint/2010/main" val="3269837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DB79-CF47-416E-8406-9558776423CC}"/>
              </a:ext>
            </a:extLst>
          </p:cNvPr>
          <p:cNvSpPr>
            <a:spLocks noGrp="1"/>
          </p:cNvSpPr>
          <p:nvPr>
            <p:ph type="title"/>
          </p:nvPr>
        </p:nvSpPr>
        <p:spPr/>
        <p:txBody>
          <a:bodyPr/>
          <a:lstStyle/>
          <a:p>
            <a:r>
              <a:rPr lang="en-US" i="1" dirty="0"/>
              <a:t>Gibson v. Bob Watson Chevrolet</a:t>
            </a:r>
            <a:r>
              <a:rPr lang="en-US" dirty="0"/>
              <a:t> (p. 481)</a:t>
            </a:r>
            <a:endParaRPr lang="en-US" i="1" dirty="0"/>
          </a:p>
        </p:txBody>
      </p:sp>
      <p:sp>
        <p:nvSpPr>
          <p:cNvPr id="3" name="Content Placeholder 2">
            <a:extLst>
              <a:ext uri="{FF2B5EF4-FFF2-40B4-BE49-F238E27FC236}">
                <a16:creationId xmlns:a16="http://schemas.microsoft.com/office/drawing/2014/main" id="{3D7F29C6-DD65-4C8A-86DD-27C81731ABF4}"/>
              </a:ext>
            </a:extLst>
          </p:cNvPr>
          <p:cNvSpPr>
            <a:spLocks noGrp="1"/>
          </p:cNvSpPr>
          <p:nvPr>
            <p:ph idx="1"/>
          </p:nvPr>
        </p:nvSpPr>
        <p:spPr>
          <a:xfrm>
            <a:off x="381000" y="1643063"/>
            <a:ext cx="8305800" cy="4681537"/>
          </a:xfrm>
        </p:spPr>
        <p:txBody>
          <a:bodyPr/>
          <a:lstStyle/>
          <a:p>
            <a:r>
              <a:rPr lang="en-US" dirty="0"/>
              <a:t>Class action under TILA</a:t>
            </a:r>
          </a:p>
          <a:p>
            <a:r>
              <a:rPr lang="en-US" dirty="0"/>
              <a:t>Car loan: closed-end installment credit</a:t>
            </a:r>
          </a:p>
          <a:p>
            <a:r>
              <a:rPr lang="en-US" dirty="0"/>
              <a:t>15 USC 1638(a)(2)(B): if consumer makes written request, creditor shall provide certain itemized costs, including “amount paid to third persons by the credit on the consumer’s behalf” (idea seems to be so consumer can shop around for option products)</a:t>
            </a:r>
          </a:p>
          <a:p>
            <a:r>
              <a:rPr lang="en-US" dirty="0"/>
              <a:t>12 CFR 1026, Supp. I §18(c): Itemization of Amount Financed </a:t>
            </a:r>
            <a:r>
              <a:rPr lang="en-US" dirty="0">
                <a:hlinkClick r:id="rId2"/>
              </a:rPr>
              <a:t>https://www.ecfr.gov/current/title-12/chapter-X/part-1026/appendix-Supplement%20I%20to%20Part%201026</a:t>
            </a:r>
            <a:r>
              <a:rPr lang="en-US" dirty="0"/>
              <a:t> :</a:t>
            </a:r>
          </a:p>
          <a:p>
            <a:endParaRPr lang="en-US" dirty="0"/>
          </a:p>
          <a:p>
            <a:endParaRPr lang="en-US" dirty="0"/>
          </a:p>
          <a:p>
            <a:pPr lvl="1"/>
            <a:endParaRPr lang="en-US" dirty="0"/>
          </a:p>
          <a:p>
            <a:pPr lvl="1"/>
            <a:endParaRPr lang="en-US" dirty="0"/>
          </a:p>
          <a:p>
            <a:pPr lvl="1"/>
            <a:endParaRPr lang="en-US" dirty="0"/>
          </a:p>
          <a:p>
            <a:pPr lvl="1"/>
            <a:endParaRPr lang="en-US" dirty="0"/>
          </a:p>
          <a:p>
            <a:endParaRPr lang="en-US" dirty="0"/>
          </a:p>
        </p:txBody>
      </p:sp>
      <p:pic>
        <p:nvPicPr>
          <p:cNvPr id="5" name="Picture 4">
            <a:extLst>
              <a:ext uri="{FF2B5EF4-FFF2-40B4-BE49-F238E27FC236}">
                <a16:creationId xmlns:a16="http://schemas.microsoft.com/office/drawing/2014/main" id="{97D8DAF7-44EF-4507-ABF4-F13FCE7DB7E4}"/>
              </a:ext>
            </a:extLst>
          </p:cNvPr>
          <p:cNvPicPr>
            <a:picLocks noChangeAspect="1"/>
          </p:cNvPicPr>
          <p:nvPr/>
        </p:nvPicPr>
        <p:blipFill>
          <a:blip r:embed="rId3"/>
          <a:stretch>
            <a:fillRect/>
          </a:stretch>
        </p:blipFill>
        <p:spPr>
          <a:xfrm>
            <a:off x="871021" y="4343400"/>
            <a:ext cx="7401958" cy="2012576"/>
          </a:xfrm>
          <a:prstGeom prst="rect">
            <a:avLst/>
          </a:prstGeom>
        </p:spPr>
      </p:pic>
    </p:spTree>
    <p:extLst>
      <p:ext uri="{BB962C8B-B14F-4D97-AF65-F5344CB8AC3E}">
        <p14:creationId xmlns:p14="http://schemas.microsoft.com/office/powerpoint/2010/main" val="2246719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C6D0-D2C0-40C2-A3A4-9EBF4E4051C3}"/>
              </a:ext>
            </a:extLst>
          </p:cNvPr>
          <p:cNvSpPr>
            <a:spLocks noGrp="1"/>
          </p:cNvSpPr>
          <p:nvPr>
            <p:ph type="title"/>
          </p:nvPr>
        </p:nvSpPr>
        <p:spPr/>
        <p:txBody>
          <a:bodyPr/>
          <a:lstStyle/>
          <a:p>
            <a:r>
              <a:rPr lang="en-US" dirty="0"/>
              <a:t>Here</a:t>
            </a:r>
          </a:p>
        </p:txBody>
      </p:sp>
      <p:sp>
        <p:nvSpPr>
          <p:cNvPr id="3" name="Content Placeholder 2">
            <a:extLst>
              <a:ext uri="{FF2B5EF4-FFF2-40B4-BE49-F238E27FC236}">
                <a16:creationId xmlns:a16="http://schemas.microsoft.com/office/drawing/2014/main" id="{6DF82B17-C8E8-41E4-A143-0363CDD6F06C}"/>
              </a:ext>
            </a:extLst>
          </p:cNvPr>
          <p:cNvSpPr>
            <a:spLocks noGrp="1"/>
          </p:cNvSpPr>
          <p:nvPr>
            <p:ph idx="1"/>
          </p:nvPr>
        </p:nvSpPr>
        <p:spPr>
          <a:xfrm>
            <a:off x="381000" y="1643063"/>
            <a:ext cx="8229600" cy="4452937"/>
          </a:xfrm>
        </p:spPr>
        <p:txBody>
          <a:bodyPr/>
          <a:lstStyle/>
          <a:p>
            <a:r>
              <a:rPr lang="en-US" dirty="0"/>
              <a:t>Bob Watson voluntarily disclosed it: 18(c)(1)(b)</a:t>
            </a:r>
          </a:p>
          <a:p>
            <a:r>
              <a:rPr lang="en-US" dirty="0"/>
              <a:t>Problem is that Bob Watson disclosed it inaccurately—implied it was paying $800 to the third-party when in fact it was keeping some of the $800 </a:t>
            </a:r>
          </a:p>
          <a:p>
            <a:r>
              <a:rPr lang="en-US" dirty="0"/>
              <a:t>Defendant says that just because it discloses it is paying some of the $800 to the third-party it doesn’t have to disclose that it is keeping some </a:t>
            </a:r>
          </a:p>
          <a:p>
            <a:r>
              <a:rPr lang="en-US" dirty="0"/>
              <a:t>2d defense: Says they complied with 12 CFR 1026, App. H-3 (form 14-3): </a:t>
            </a:r>
            <a:r>
              <a:rPr lang="en-US" dirty="0">
                <a:hlinkClick r:id="rId2"/>
              </a:rPr>
              <a:t>https://www.consumerfinance.gov/rules-policy/regulations/1026/h/#d0fcae392fe57e34ea93edddae2c6fa70213fcc1ea738ac58b37524f</a:t>
            </a:r>
            <a:r>
              <a:rPr lang="en-US" dirty="0"/>
              <a:t> </a:t>
            </a:r>
          </a:p>
          <a:p>
            <a:r>
              <a:rPr lang="en-US" dirty="0"/>
              <a:t>Safe harbor if did</a:t>
            </a:r>
          </a:p>
          <a:p>
            <a:endParaRPr lang="en-US" dirty="0"/>
          </a:p>
        </p:txBody>
      </p:sp>
      <p:pic>
        <p:nvPicPr>
          <p:cNvPr id="5" name="Picture 4">
            <a:extLst>
              <a:ext uri="{FF2B5EF4-FFF2-40B4-BE49-F238E27FC236}">
                <a16:creationId xmlns:a16="http://schemas.microsoft.com/office/drawing/2014/main" id="{D6F12361-548D-4E62-AE22-96CC773F43C8}"/>
              </a:ext>
            </a:extLst>
          </p:cNvPr>
          <p:cNvPicPr>
            <a:picLocks noChangeAspect="1"/>
          </p:cNvPicPr>
          <p:nvPr/>
        </p:nvPicPr>
        <p:blipFill>
          <a:blip r:embed="rId3"/>
          <a:stretch>
            <a:fillRect/>
          </a:stretch>
        </p:blipFill>
        <p:spPr>
          <a:xfrm>
            <a:off x="2819400" y="4114799"/>
            <a:ext cx="5486400" cy="2212741"/>
          </a:xfrm>
          <a:prstGeom prst="rect">
            <a:avLst/>
          </a:prstGeom>
          <a:ln>
            <a:solidFill>
              <a:srgbClr val="E6E6E6"/>
            </a:solidFill>
          </a:ln>
        </p:spPr>
      </p:pic>
      <p:sp>
        <p:nvSpPr>
          <p:cNvPr id="9" name="Rectangle 8">
            <a:extLst>
              <a:ext uri="{FF2B5EF4-FFF2-40B4-BE49-F238E27FC236}">
                <a16:creationId xmlns:a16="http://schemas.microsoft.com/office/drawing/2014/main" id="{FBD37BD0-55F9-42FB-BC1A-2FC571DDAAA3}"/>
              </a:ext>
            </a:extLst>
          </p:cNvPr>
          <p:cNvSpPr/>
          <p:nvPr/>
        </p:nvSpPr>
        <p:spPr bwMode="auto">
          <a:xfrm>
            <a:off x="2819400" y="5867400"/>
            <a:ext cx="1676400" cy="2286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w="19050">
                <a:solidFill>
                  <a:srgbClr val="FFFF00"/>
                </a:solidFill>
              </a:ln>
              <a:noFill/>
              <a:effectLst/>
              <a:latin typeface="Arial MT" charset="0"/>
              <a:ea typeface="ヒラギノ角ゴ Pro W3" charset="0"/>
              <a:cs typeface="ヒラギノ角ゴ Pro W3" charset="0"/>
            </a:endParaRPr>
          </a:p>
        </p:txBody>
      </p:sp>
    </p:spTree>
    <p:extLst>
      <p:ext uri="{BB962C8B-B14F-4D97-AF65-F5344CB8AC3E}">
        <p14:creationId xmlns:p14="http://schemas.microsoft.com/office/powerpoint/2010/main" val="70408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C514-D0B4-4131-98EE-004E9C7C619E}"/>
              </a:ext>
            </a:extLst>
          </p:cNvPr>
          <p:cNvSpPr>
            <a:spLocks noGrp="1"/>
          </p:cNvSpPr>
          <p:nvPr>
            <p:ph type="title"/>
          </p:nvPr>
        </p:nvSpPr>
        <p:spPr/>
        <p:txBody>
          <a:bodyPr/>
          <a:lstStyle/>
          <a:p>
            <a:r>
              <a:rPr lang="en-US" dirty="0"/>
              <a:t>Remedies</a:t>
            </a:r>
          </a:p>
        </p:txBody>
      </p:sp>
      <p:pic>
        <p:nvPicPr>
          <p:cNvPr id="5" name="Content Placeholder 4">
            <a:extLst>
              <a:ext uri="{FF2B5EF4-FFF2-40B4-BE49-F238E27FC236}">
                <a16:creationId xmlns:a16="http://schemas.microsoft.com/office/drawing/2014/main" id="{368DD6FC-324F-418E-B851-DC5D107F01EA}"/>
              </a:ext>
            </a:extLst>
          </p:cNvPr>
          <p:cNvPicPr>
            <a:picLocks noGrp="1" noChangeAspect="1"/>
          </p:cNvPicPr>
          <p:nvPr>
            <p:ph idx="1"/>
          </p:nvPr>
        </p:nvPicPr>
        <p:blipFill>
          <a:blip r:embed="rId2"/>
          <a:stretch>
            <a:fillRect/>
          </a:stretch>
        </p:blipFill>
        <p:spPr>
          <a:xfrm>
            <a:off x="381000" y="1828800"/>
            <a:ext cx="8305800" cy="4572000"/>
          </a:xfrm>
        </p:spPr>
      </p:pic>
    </p:spTree>
    <p:extLst>
      <p:ext uri="{BB962C8B-B14F-4D97-AF65-F5344CB8AC3E}">
        <p14:creationId xmlns:p14="http://schemas.microsoft.com/office/powerpoint/2010/main" val="3561531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0C4E-72D0-48A0-A523-F536A1C9D83B}"/>
              </a:ext>
            </a:extLst>
          </p:cNvPr>
          <p:cNvSpPr>
            <a:spLocks noGrp="1"/>
          </p:cNvSpPr>
          <p:nvPr>
            <p:ph type="title"/>
          </p:nvPr>
        </p:nvSpPr>
        <p:spPr/>
        <p:txBody>
          <a:bodyPr/>
          <a:lstStyle/>
          <a:p>
            <a:r>
              <a:rPr lang="en-US" dirty="0"/>
              <a:t>Harm to Plaintiffs</a:t>
            </a:r>
          </a:p>
        </p:txBody>
      </p:sp>
      <p:sp>
        <p:nvSpPr>
          <p:cNvPr id="3" name="Content Placeholder 2">
            <a:extLst>
              <a:ext uri="{FF2B5EF4-FFF2-40B4-BE49-F238E27FC236}">
                <a16:creationId xmlns:a16="http://schemas.microsoft.com/office/drawing/2014/main" id="{30DAC51C-6382-4059-BF9E-4CC09066C0E9}"/>
              </a:ext>
            </a:extLst>
          </p:cNvPr>
          <p:cNvSpPr>
            <a:spLocks noGrp="1"/>
          </p:cNvSpPr>
          <p:nvPr>
            <p:ph idx="1"/>
          </p:nvPr>
        </p:nvSpPr>
        <p:spPr>
          <a:xfrm>
            <a:off x="381000" y="1643063"/>
            <a:ext cx="8305800" cy="4452937"/>
          </a:xfrm>
        </p:spPr>
        <p:txBody>
          <a:bodyPr/>
          <a:lstStyle/>
          <a:p>
            <a:r>
              <a:rPr lang="en-US" dirty="0"/>
              <a:t>Unclear: District Judges might think “plaintiff’s law firm is harassing Chicago-area automobile dealers with complaints about purely technical violations of a highly technical and much-criticized statute,” i.e., the $800 was disclosed is there really any harm from not disclosing that the cost of the extended warranty was not the full $800?</a:t>
            </a:r>
          </a:p>
          <a:p>
            <a:r>
              <a:rPr lang="en-US" dirty="0"/>
              <a:t>Maybe. Policy logic:</a:t>
            </a:r>
          </a:p>
          <a:p>
            <a:pPr lvl="1"/>
            <a:r>
              <a:rPr lang="en-US" dirty="0"/>
              <a:t>If actually knew that not all the money going to insurer might shop around more</a:t>
            </a:r>
          </a:p>
          <a:p>
            <a:pPr lvl="1"/>
            <a:r>
              <a:rPr lang="en-US" dirty="0"/>
              <a:t>Or might haggle if knew the cost not dictated by third-party</a:t>
            </a:r>
          </a:p>
          <a:p>
            <a:r>
              <a:rPr lang="en-US" dirty="0"/>
              <a:t>Notes anomaly that cash purchasers might have paid for same thing but have no rights</a:t>
            </a:r>
          </a:p>
          <a:p>
            <a:r>
              <a:rPr lang="en-US" i="1" dirty="0"/>
              <a:t>Unless</a:t>
            </a:r>
            <a:r>
              <a:rPr lang="en-US" dirty="0"/>
              <a:t> this is added-on or more expensive for credit transactions than cash</a:t>
            </a:r>
          </a:p>
          <a:p>
            <a:pPr lvl="1"/>
            <a:r>
              <a:rPr lang="en-US" dirty="0"/>
              <a:t>Note that if the price for the add-on is not </a:t>
            </a:r>
            <a:r>
              <a:rPr lang="en-US" i="1" dirty="0"/>
              <a:t>systematically</a:t>
            </a:r>
            <a:r>
              <a:rPr lang="en-US" dirty="0"/>
              <a:t> more expensive for credit than cash purchasers then might not be a finance charge at all so wouldn’t have to be disclosed: 15 USC 1605(a)</a:t>
            </a:r>
          </a:p>
        </p:txBody>
      </p:sp>
    </p:spTree>
    <p:extLst>
      <p:ext uri="{BB962C8B-B14F-4D97-AF65-F5344CB8AC3E}">
        <p14:creationId xmlns:p14="http://schemas.microsoft.com/office/powerpoint/2010/main" val="1742306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8755-CF6E-41DF-B6EA-FCEF6A715C01}"/>
              </a:ext>
            </a:extLst>
          </p:cNvPr>
          <p:cNvSpPr>
            <a:spLocks noGrp="1"/>
          </p:cNvSpPr>
          <p:nvPr>
            <p:ph type="title"/>
          </p:nvPr>
        </p:nvSpPr>
        <p:spPr/>
        <p:txBody>
          <a:bodyPr/>
          <a:lstStyle/>
          <a:p>
            <a:r>
              <a:rPr lang="en-US" dirty="0"/>
              <a:t>Problem 24.1.a. (Page 491)</a:t>
            </a:r>
          </a:p>
        </p:txBody>
      </p:sp>
      <p:sp>
        <p:nvSpPr>
          <p:cNvPr id="3" name="Content Placeholder 2">
            <a:extLst>
              <a:ext uri="{FF2B5EF4-FFF2-40B4-BE49-F238E27FC236}">
                <a16:creationId xmlns:a16="http://schemas.microsoft.com/office/drawing/2014/main" id="{44627AB0-FE12-4114-A0EE-AE1433BE1460}"/>
              </a:ext>
            </a:extLst>
          </p:cNvPr>
          <p:cNvSpPr>
            <a:spLocks noGrp="1"/>
          </p:cNvSpPr>
          <p:nvPr>
            <p:ph idx="1"/>
          </p:nvPr>
        </p:nvSpPr>
        <p:spPr>
          <a:xfrm>
            <a:off x="381000" y="1643063"/>
            <a:ext cx="8229600" cy="4638674"/>
          </a:xfrm>
        </p:spPr>
        <p:txBody>
          <a:bodyPr/>
          <a:lstStyle/>
          <a:p>
            <a:r>
              <a:rPr lang="en-US" dirty="0"/>
              <a:t>What can </a:t>
            </a:r>
            <a:r>
              <a:rPr lang="en-US" dirty="0" err="1"/>
              <a:t>Odinet</a:t>
            </a:r>
            <a:r>
              <a:rPr lang="en-US" dirty="0"/>
              <a:t> do?</a:t>
            </a:r>
          </a:p>
        </p:txBody>
      </p:sp>
    </p:spTree>
    <p:extLst>
      <p:ext uri="{BB962C8B-B14F-4D97-AF65-F5344CB8AC3E}">
        <p14:creationId xmlns:p14="http://schemas.microsoft.com/office/powerpoint/2010/main" val="2934464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065C-E53B-492B-9B7E-5C39322FE161}"/>
              </a:ext>
            </a:extLst>
          </p:cNvPr>
          <p:cNvSpPr>
            <a:spLocks noGrp="1"/>
          </p:cNvSpPr>
          <p:nvPr>
            <p:ph type="title"/>
          </p:nvPr>
        </p:nvSpPr>
        <p:spPr/>
        <p:txBody>
          <a:bodyPr/>
          <a:lstStyle/>
          <a:p>
            <a:r>
              <a:rPr lang="en-US" dirty="0"/>
              <a:t>Problem 24.1.a.</a:t>
            </a:r>
          </a:p>
        </p:txBody>
      </p:sp>
      <p:sp>
        <p:nvSpPr>
          <p:cNvPr id="3" name="Content Placeholder 2">
            <a:extLst>
              <a:ext uri="{FF2B5EF4-FFF2-40B4-BE49-F238E27FC236}">
                <a16:creationId xmlns:a16="http://schemas.microsoft.com/office/drawing/2014/main" id="{9F504A1F-46D4-4ADA-9292-89B7858D0F9A}"/>
              </a:ext>
            </a:extLst>
          </p:cNvPr>
          <p:cNvSpPr>
            <a:spLocks noGrp="1"/>
          </p:cNvSpPr>
          <p:nvPr>
            <p:ph idx="1"/>
          </p:nvPr>
        </p:nvSpPr>
        <p:spPr/>
        <p:txBody>
          <a:bodyPr/>
          <a:lstStyle/>
          <a:p>
            <a:r>
              <a:rPr lang="en-US" dirty="0"/>
              <a:t>He can try to avoid being classified as a “creditor”—15 USC 1602(g): i.e., A creditor if (1) fewer than four installments or (2) finance charge</a:t>
            </a:r>
          </a:p>
          <a:p>
            <a:pPr lvl="1"/>
            <a:r>
              <a:rPr lang="en-US" dirty="0"/>
              <a:t>4 installments, no finance charge, but a late fee: 12 CFR 1026.4(c)(2)</a:t>
            </a:r>
          </a:p>
          <a:p>
            <a:pPr lvl="1"/>
            <a:r>
              <a:rPr lang="en-US" dirty="0"/>
              <a:t>Application fee—12 CFR 1026.4(c)(1)), fee for participation in a credit plan (i.e., annual fee)—12 CFR 1026.4(c)(4)</a:t>
            </a:r>
          </a:p>
          <a:p>
            <a:endParaRPr lang="en-US" dirty="0"/>
          </a:p>
        </p:txBody>
      </p:sp>
    </p:spTree>
    <p:extLst>
      <p:ext uri="{BB962C8B-B14F-4D97-AF65-F5344CB8AC3E}">
        <p14:creationId xmlns:p14="http://schemas.microsoft.com/office/powerpoint/2010/main" val="506003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BFFB-41F9-428B-A826-2C878DD54FFC}"/>
              </a:ext>
            </a:extLst>
          </p:cNvPr>
          <p:cNvSpPr>
            <a:spLocks noGrp="1"/>
          </p:cNvSpPr>
          <p:nvPr>
            <p:ph type="title"/>
          </p:nvPr>
        </p:nvSpPr>
        <p:spPr/>
        <p:txBody>
          <a:bodyPr/>
          <a:lstStyle/>
          <a:p>
            <a:r>
              <a:rPr lang="en-US" dirty="0"/>
              <a:t>Problem 24.1.b.</a:t>
            </a:r>
          </a:p>
        </p:txBody>
      </p:sp>
      <p:sp>
        <p:nvSpPr>
          <p:cNvPr id="3" name="Content Placeholder 2">
            <a:extLst>
              <a:ext uri="{FF2B5EF4-FFF2-40B4-BE49-F238E27FC236}">
                <a16:creationId xmlns:a16="http://schemas.microsoft.com/office/drawing/2014/main" id="{BD9B425F-2A5F-4097-9555-D40E3941198C}"/>
              </a:ext>
            </a:extLst>
          </p:cNvPr>
          <p:cNvSpPr>
            <a:spLocks noGrp="1"/>
          </p:cNvSpPr>
          <p:nvPr>
            <p:ph idx="1"/>
          </p:nvPr>
        </p:nvSpPr>
        <p:spPr/>
        <p:txBody>
          <a:bodyPr/>
          <a:lstStyle/>
          <a:p>
            <a:r>
              <a:rPr lang="en-US" dirty="0"/>
              <a:t>Could it still be subject to CFPB Authority?</a:t>
            </a:r>
          </a:p>
        </p:txBody>
      </p:sp>
    </p:spTree>
    <p:extLst>
      <p:ext uri="{BB962C8B-B14F-4D97-AF65-F5344CB8AC3E}">
        <p14:creationId xmlns:p14="http://schemas.microsoft.com/office/powerpoint/2010/main" val="3256093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BFFB-41F9-428B-A826-2C878DD54FFC}"/>
              </a:ext>
            </a:extLst>
          </p:cNvPr>
          <p:cNvSpPr>
            <a:spLocks noGrp="1"/>
          </p:cNvSpPr>
          <p:nvPr>
            <p:ph type="title"/>
          </p:nvPr>
        </p:nvSpPr>
        <p:spPr/>
        <p:txBody>
          <a:bodyPr/>
          <a:lstStyle/>
          <a:p>
            <a:r>
              <a:rPr lang="en-US" dirty="0"/>
              <a:t>Problem 24.1.b.</a:t>
            </a:r>
          </a:p>
        </p:txBody>
      </p:sp>
      <p:sp>
        <p:nvSpPr>
          <p:cNvPr id="3" name="Content Placeholder 2">
            <a:extLst>
              <a:ext uri="{FF2B5EF4-FFF2-40B4-BE49-F238E27FC236}">
                <a16:creationId xmlns:a16="http://schemas.microsoft.com/office/drawing/2014/main" id="{BD9B425F-2A5F-4097-9555-D40E3941198C}"/>
              </a:ext>
            </a:extLst>
          </p:cNvPr>
          <p:cNvSpPr>
            <a:spLocks noGrp="1"/>
          </p:cNvSpPr>
          <p:nvPr>
            <p:ph idx="1"/>
          </p:nvPr>
        </p:nvSpPr>
        <p:spPr/>
        <p:txBody>
          <a:bodyPr/>
          <a:lstStyle/>
          <a:p>
            <a:r>
              <a:rPr lang="en-US" dirty="0"/>
              <a:t>CFPB has authority over TILA as enumerated but CFT has other powers and can impose additional disclosure for products beyond TILA 12 USC 5532</a:t>
            </a:r>
          </a:p>
          <a:p>
            <a:endParaRPr lang="en-US" dirty="0"/>
          </a:p>
        </p:txBody>
      </p:sp>
    </p:spTree>
    <p:extLst>
      <p:ext uri="{BB962C8B-B14F-4D97-AF65-F5344CB8AC3E}">
        <p14:creationId xmlns:p14="http://schemas.microsoft.com/office/powerpoint/2010/main" val="13883269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1216-8655-46E6-8CB3-260810289167}"/>
              </a:ext>
            </a:extLst>
          </p:cNvPr>
          <p:cNvSpPr>
            <a:spLocks noGrp="1"/>
          </p:cNvSpPr>
          <p:nvPr>
            <p:ph type="title"/>
          </p:nvPr>
        </p:nvSpPr>
        <p:spPr/>
        <p:txBody>
          <a:bodyPr/>
          <a:lstStyle/>
          <a:p>
            <a:r>
              <a:rPr lang="en-US" dirty="0"/>
              <a:t>Problem 24.2</a:t>
            </a:r>
          </a:p>
        </p:txBody>
      </p:sp>
      <p:sp>
        <p:nvSpPr>
          <p:cNvPr id="3" name="Content Placeholder 2">
            <a:extLst>
              <a:ext uri="{FF2B5EF4-FFF2-40B4-BE49-F238E27FC236}">
                <a16:creationId xmlns:a16="http://schemas.microsoft.com/office/drawing/2014/main" id="{2DF766C4-215E-4A92-9703-421A7ED250CD}"/>
              </a:ext>
            </a:extLst>
          </p:cNvPr>
          <p:cNvSpPr>
            <a:spLocks noGrp="1"/>
          </p:cNvSpPr>
          <p:nvPr>
            <p:ph idx="1"/>
          </p:nvPr>
        </p:nvSpPr>
        <p:spPr/>
        <p:txBody>
          <a:bodyPr/>
          <a:lstStyle/>
          <a:p>
            <a:r>
              <a:rPr lang="en-US" dirty="0"/>
              <a:t>What is her APR on this open-ended credit?</a:t>
            </a:r>
          </a:p>
        </p:txBody>
      </p:sp>
    </p:spTree>
    <p:extLst>
      <p:ext uri="{BB962C8B-B14F-4D97-AF65-F5344CB8AC3E}">
        <p14:creationId xmlns:p14="http://schemas.microsoft.com/office/powerpoint/2010/main" val="957958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1216-8655-46E6-8CB3-260810289167}"/>
              </a:ext>
            </a:extLst>
          </p:cNvPr>
          <p:cNvSpPr>
            <a:spLocks noGrp="1"/>
          </p:cNvSpPr>
          <p:nvPr>
            <p:ph type="title"/>
          </p:nvPr>
        </p:nvSpPr>
        <p:spPr/>
        <p:txBody>
          <a:bodyPr/>
          <a:lstStyle/>
          <a:p>
            <a:r>
              <a:rPr lang="en-US" dirty="0"/>
              <a:t>Problem 24.2</a:t>
            </a:r>
          </a:p>
        </p:txBody>
      </p:sp>
      <p:sp>
        <p:nvSpPr>
          <p:cNvPr id="3" name="Content Placeholder 2">
            <a:extLst>
              <a:ext uri="{FF2B5EF4-FFF2-40B4-BE49-F238E27FC236}">
                <a16:creationId xmlns:a16="http://schemas.microsoft.com/office/drawing/2014/main" id="{2DF766C4-215E-4A92-9703-421A7ED250CD}"/>
              </a:ext>
            </a:extLst>
          </p:cNvPr>
          <p:cNvSpPr>
            <a:spLocks noGrp="1"/>
          </p:cNvSpPr>
          <p:nvPr>
            <p:ph idx="1"/>
          </p:nvPr>
        </p:nvSpPr>
        <p:spPr/>
        <p:txBody>
          <a:bodyPr/>
          <a:lstStyle/>
          <a:p>
            <a:r>
              <a:rPr lang="en-US" dirty="0"/>
              <a:t>$20/$1000 balance= $20/$1000 * 365/30 = 24.3 APR</a:t>
            </a:r>
          </a:p>
        </p:txBody>
      </p:sp>
    </p:spTree>
    <p:extLst>
      <p:ext uri="{BB962C8B-B14F-4D97-AF65-F5344CB8AC3E}">
        <p14:creationId xmlns:p14="http://schemas.microsoft.com/office/powerpoint/2010/main" val="4161358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C116-35B7-4823-9A2D-5FB59C2640BA}"/>
              </a:ext>
            </a:extLst>
          </p:cNvPr>
          <p:cNvSpPr>
            <a:spLocks noGrp="1"/>
          </p:cNvSpPr>
          <p:nvPr>
            <p:ph type="title"/>
          </p:nvPr>
        </p:nvSpPr>
        <p:spPr/>
        <p:txBody>
          <a:bodyPr/>
          <a:lstStyle/>
          <a:p>
            <a:r>
              <a:rPr lang="en-US" dirty="0"/>
              <a:t>Problem 24.3.a.</a:t>
            </a:r>
          </a:p>
        </p:txBody>
      </p:sp>
      <p:sp>
        <p:nvSpPr>
          <p:cNvPr id="3" name="Content Placeholder 2">
            <a:extLst>
              <a:ext uri="{FF2B5EF4-FFF2-40B4-BE49-F238E27FC236}">
                <a16:creationId xmlns:a16="http://schemas.microsoft.com/office/drawing/2014/main" id="{45A836FC-578D-428D-97CA-5F88F983F971}"/>
              </a:ext>
            </a:extLst>
          </p:cNvPr>
          <p:cNvSpPr>
            <a:spLocks noGrp="1"/>
          </p:cNvSpPr>
          <p:nvPr>
            <p:ph idx="1"/>
          </p:nvPr>
        </p:nvSpPr>
        <p:spPr/>
        <p:txBody>
          <a:bodyPr/>
          <a:lstStyle/>
          <a:p>
            <a:r>
              <a:rPr lang="en-US" dirty="0"/>
              <a:t>What do you tell him about whether he must disclose the following types of charges?</a:t>
            </a:r>
          </a:p>
          <a:p>
            <a:r>
              <a:rPr lang="en-US" dirty="0"/>
              <a:t>Interest on the loans?</a:t>
            </a:r>
          </a:p>
        </p:txBody>
      </p:sp>
    </p:spTree>
    <p:extLst>
      <p:ext uri="{BB962C8B-B14F-4D97-AF65-F5344CB8AC3E}">
        <p14:creationId xmlns:p14="http://schemas.microsoft.com/office/powerpoint/2010/main" val="3140998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C116-35B7-4823-9A2D-5FB59C2640BA}"/>
              </a:ext>
            </a:extLst>
          </p:cNvPr>
          <p:cNvSpPr>
            <a:spLocks noGrp="1"/>
          </p:cNvSpPr>
          <p:nvPr>
            <p:ph type="title"/>
          </p:nvPr>
        </p:nvSpPr>
        <p:spPr/>
        <p:txBody>
          <a:bodyPr/>
          <a:lstStyle/>
          <a:p>
            <a:r>
              <a:rPr lang="en-US" dirty="0"/>
              <a:t>Problem 24.3.a.</a:t>
            </a:r>
          </a:p>
        </p:txBody>
      </p:sp>
      <p:sp>
        <p:nvSpPr>
          <p:cNvPr id="3" name="Content Placeholder 2">
            <a:extLst>
              <a:ext uri="{FF2B5EF4-FFF2-40B4-BE49-F238E27FC236}">
                <a16:creationId xmlns:a16="http://schemas.microsoft.com/office/drawing/2014/main" id="{45A836FC-578D-428D-97CA-5F88F983F971}"/>
              </a:ext>
            </a:extLst>
          </p:cNvPr>
          <p:cNvSpPr>
            <a:spLocks noGrp="1"/>
          </p:cNvSpPr>
          <p:nvPr>
            <p:ph idx="1"/>
          </p:nvPr>
        </p:nvSpPr>
        <p:spPr/>
        <p:txBody>
          <a:bodyPr/>
          <a:lstStyle/>
          <a:p>
            <a:r>
              <a:rPr lang="en-US" dirty="0"/>
              <a:t>12 CFR 1026.4(b)(1): Of course interest is include in the finance charge. The quintessential finance charge—a cost for borrowing funds.</a:t>
            </a:r>
          </a:p>
          <a:p>
            <a:pPr marL="0" indent="0">
              <a:buNone/>
            </a:pPr>
            <a:r>
              <a:rPr lang="en-US" dirty="0"/>
              <a:t> </a:t>
            </a:r>
          </a:p>
        </p:txBody>
      </p:sp>
    </p:spTree>
    <p:extLst>
      <p:ext uri="{BB962C8B-B14F-4D97-AF65-F5344CB8AC3E}">
        <p14:creationId xmlns:p14="http://schemas.microsoft.com/office/powerpoint/2010/main" val="933516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6B47-F573-4DB5-A3ED-1E317D880511}"/>
              </a:ext>
            </a:extLst>
          </p:cNvPr>
          <p:cNvSpPr>
            <a:spLocks noGrp="1"/>
          </p:cNvSpPr>
          <p:nvPr>
            <p:ph type="title"/>
          </p:nvPr>
        </p:nvSpPr>
        <p:spPr/>
        <p:txBody>
          <a:bodyPr/>
          <a:lstStyle/>
          <a:p>
            <a:r>
              <a:rPr lang="en-US" dirty="0"/>
              <a:t>Problem 24.3.b.</a:t>
            </a:r>
          </a:p>
        </p:txBody>
      </p:sp>
      <p:sp>
        <p:nvSpPr>
          <p:cNvPr id="3" name="Content Placeholder 2">
            <a:extLst>
              <a:ext uri="{FF2B5EF4-FFF2-40B4-BE49-F238E27FC236}">
                <a16:creationId xmlns:a16="http://schemas.microsoft.com/office/drawing/2014/main" id="{3E2395F6-A731-48D8-A8EE-FCB93235FB26}"/>
              </a:ext>
            </a:extLst>
          </p:cNvPr>
          <p:cNvSpPr>
            <a:spLocks noGrp="1"/>
          </p:cNvSpPr>
          <p:nvPr>
            <p:ph idx="1"/>
          </p:nvPr>
        </p:nvSpPr>
        <p:spPr/>
        <p:txBody>
          <a:bodyPr/>
          <a:lstStyle/>
          <a:p>
            <a:r>
              <a:rPr lang="en-US" dirty="0"/>
              <a:t>Charge for a credit report?</a:t>
            </a:r>
          </a:p>
        </p:txBody>
      </p:sp>
    </p:spTree>
    <p:extLst>
      <p:ext uri="{BB962C8B-B14F-4D97-AF65-F5344CB8AC3E}">
        <p14:creationId xmlns:p14="http://schemas.microsoft.com/office/powerpoint/2010/main" val="399239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9729-F0CA-445A-91DB-94F5D6567C1E}"/>
              </a:ext>
            </a:extLst>
          </p:cNvPr>
          <p:cNvSpPr>
            <a:spLocks noGrp="1"/>
          </p:cNvSpPr>
          <p:nvPr>
            <p:ph type="title"/>
          </p:nvPr>
        </p:nvSpPr>
        <p:spPr/>
        <p:txBody>
          <a:bodyPr/>
          <a:lstStyle/>
          <a:p>
            <a:r>
              <a:rPr lang="en-US" dirty="0"/>
              <a:t>Usury Exemptions</a:t>
            </a:r>
          </a:p>
        </p:txBody>
      </p:sp>
      <p:pic>
        <p:nvPicPr>
          <p:cNvPr id="5" name="Content Placeholder 4">
            <a:extLst>
              <a:ext uri="{FF2B5EF4-FFF2-40B4-BE49-F238E27FC236}">
                <a16:creationId xmlns:a16="http://schemas.microsoft.com/office/drawing/2014/main" id="{08692480-3AA5-408E-AFD7-2F587714A634}"/>
              </a:ext>
            </a:extLst>
          </p:cNvPr>
          <p:cNvPicPr>
            <a:picLocks noGrp="1" noChangeAspect="1"/>
          </p:cNvPicPr>
          <p:nvPr>
            <p:ph idx="1"/>
          </p:nvPr>
        </p:nvPicPr>
        <p:blipFill>
          <a:blip r:embed="rId2"/>
          <a:stretch>
            <a:fillRect/>
          </a:stretch>
        </p:blipFill>
        <p:spPr>
          <a:xfrm>
            <a:off x="381000" y="2639738"/>
            <a:ext cx="7772400" cy="2797723"/>
          </a:xfrm>
        </p:spPr>
      </p:pic>
    </p:spTree>
    <p:extLst>
      <p:ext uri="{BB962C8B-B14F-4D97-AF65-F5344CB8AC3E}">
        <p14:creationId xmlns:p14="http://schemas.microsoft.com/office/powerpoint/2010/main" val="1552384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6B47-F573-4DB5-A3ED-1E317D880511}"/>
              </a:ext>
            </a:extLst>
          </p:cNvPr>
          <p:cNvSpPr>
            <a:spLocks noGrp="1"/>
          </p:cNvSpPr>
          <p:nvPr>
            <p:ph type="title"/>
          </p:nvPr>
        </p:nvSpPr>
        <p:spPr/>
        <p:txBody>
          <a:bodyPr/>
          <a:lstStyle/>
          <a:p>
            <a:r>
              <a:rPr lang="en-US" dirty="0"/>
              <a:t>Problem 24.3.b.</a:t>
            </a:r>
          </a:p>
        </p:txBody>
      </p:sp>
      <p:sp>
        <p:nvSpPr>
          <p:cNvPr id="3" name="Content Placeholder 2">
            <a:extLst>
              <a:ext uri="{FF2B5EF4-FFF2-40B4-BE49-F238E27FC236}">
                <a16:creationId xmlns:a16="http://schemas.microsoft.com/office/drawing/2014/main" id="{3E2395F6-A731-48D8-A8EE-FCB93235FB26}"/>
              </a:ext>
            </a:extLst>
          </p:cNvPr>
          <p:cNvSpPr>
            <a:spLocks noGrp="1"/>
          </p:cNvSpPr>
          <p:nvPr>
            <p:ph idx="1"/>
          </p:nvPr>
        </p:nvSpPr>
        <p:spPr/>
        <p:txBody>
          <a:bodyPr/>
          <a:lstStyle/>
          <a:p>
            <a:r>
              <a:rPr lang="en-US" dirty="0"/>
              <a:t>Charge for a credit report?</a:t>
            </a:r>
          </a:p>
          <a:p>
            <a:r>
              <a:rPr lang="en-US" dirty="0"/>
              <a:t>Yes, if a charge that only applies to a credit buyer not a cash buyer (presumably not)</a:t>
            </a:r>
          </a:p>
          <a:p>
            <a:r>
              <a:rPr lang="en-US" dirty="0"/>
              <a:t>12 CFR 1026.4(b)(4)</a:t>
            </a:r>
          </a:p>
        </p:txBody>
      </p:sp>
    </p:spTree>
    <p:extLst>
      <p:ext uri="{BB962C8B-B14F-4D97-AF65-F5344CB8AC3E}">
        <p14:creationId xmlns:p14="http://schemas.microsoft.com/office/powerpoint/2010/main" val="29007700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8E28-121F-43AE-B473-7F8E682C2584}"/>
              </a:ext>
            </a:extLst>
          </p:cNvPr>
          <p:cNvSpPr>
            <a:spLocks noGrp="1"/>
          </p:cNvSpPr>
          <p:nvPr>
            <p:ph type="title"/>
          </p:nvPr>
        </p:nvSpPr>
        <p:spPr/>
        <p:txBody>
          <a:bodyPr/>
          <a:lstStyle/>
          <a:p>
            <a:r>
              <a:rPr lang="en-US" dirty="0"/>
              <a:t>Problem 24.3.c.</a:t>
            </a:r>
          </a:p>
        </p:txBody>
      </p:sp>
      <p:sp>
        <p:nvSpPr>
          <p:cNvPr id="3" name="Content Placeholder 2">
            <a:extLst>
              <a:ext uri="{FF2B5EF4-FFF2-40B4-BE49-F238E27FC236}">
                <a16:creationId xmlns:a16="http://schemas.microsoft.com/office/drawing/2014/main" id="{D3A21FE2-B18F-4DDB-B459-1780CBC0ED44}"/>
              </a:ext>
            </a:extLst>
          </p:cNvPr>
          <p:cNvSpPr>
            <a:spLocks noGrp="1"/>
          </p:cNvSpPr>
          <p:nvPr>
            <p:ph idx="1"/>
          </p:nvPr>
        </p:nvSpPr>
        <p:spPr/>
        <p:txBody>
          <a:bodyPr/>
          <a:lstStyle/>
          <a:p>
            <a:r>
              <a:rPr lang="en-US" dirty="0"/>
              <a:t>Single-payment credit life insurance—if he dies the loan is forgiven.</a:t>
            </a:r>
          </a:p>
          <a:p>
            <a:r>
              <a:rPr lang="en-US" dirty="0"/>
              <a:t>Must this be disclosed?</a:t>
            </a:r>
          </a:p>
        </p:txBody>
      </p:sp>
    </p:spTree>
    <p:extLst>
      <p:ext uri="{BB962C8B-B14F-4D97-AF65-F5344CB8AC3E}">
        <p14:creationId xmlns:p14="http://schemas.microsoft.com/office/powerpoint/2010/main" val="3344418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8E28-121F-43AE-B473-7F8E682C2584}"/>
              </a:ext>
            </a:extLst>
          </p:cNvPr>
          <p:cNvSpPr>
            <a:spLocks noGrp="1"/>
          </p:cNvSpPr>
          <p:nvPr>
            <p:ph type="title"/>
          </p:nvPr>
        </p:nvSpPr>
        <p:spPr/>
        <p:txBody>
          <a:bodyPr/>
          <a:lstStyle/>
          <a:p>
            <a:r>
              <a:rPr lang="en-US" dirty="0"/>
              <a:t>Problem 24.3.c.</a:t>
            </a:r>
          </a:p>
        </p:txBody>
      </p:sp>
      <p:sp>
        <p:nvSpPr>
          <p:cNvPr id="3" name="Content Placeholder 2">
            <a:extLst>
              <a:ext uri="{FF2B5EF4-FFF2-40B4-BE49-F238E27FC236}">
                <a16:creationId xmlns:a16="http://schemas.microsoft.com/office/drawing/2014/main" id="{D3A21FE2-B18F-4DDB-B459-1780CBC0ED44}"/>
              </a:ext>
            </a:extLst>
          </p:cNvPr>
          <p:cNvSpPr>
            <a:spLocks noGrp="1"/>
          </p:cNvSpPr>
          <p:nvPr>
            <p:ph idx="1"/>
          </p:nvPr>
        </p:nvSpPr>
        <p:spPr>
          <a:xfrm>
            <a:off x="381000" y="1752600"/>
            <a:ext cx="8153400" cy="4343400"/>
          </a:xfrm>
        </p:spPr>
        <p:txBody>
          <a:bodyPr/>
          <a:lstStyle/>
          <a:p>
            <a:r>
              <a:rPr lang="en-US" dirty="0"/>
              <a:t>Generally considered a finance charge and required to be disclosed: 12 CFR 1026.4(b)(7)</a:t>
            </a:r>
          </a:p>
          <a:p>
            <a:r>
              <a:rPr lang="en-US" dirty="0"/>
              <a:t>But can be excluded under 12 CFR 1026.4(d)(1) if</a:t>
            </a:r>
          </a:p>
          <a:p>
            <a:pPr lvl="1"/>
            <a:r>
              <a:rPr lang="en-US" dirty="0"/>
              <a:t>Not required by creditor</a:t>
            </a:r>
          </a:p>
          <a:p>
            <a:pPr lvl="1"/>
            <a:r>
              <a:rPr lang="en-US" dirty="0"/>
              <a:t>If premium disclosed in writing</a:t>
            </a:r>
          </a:p>
          <a:p>
            <a:pPr lvl="1"/>
            <a:r>
              <a:rPr lang="en-US" dirty="0"/>
              <a:t>And consumer files an affirmative written request for the insurance after receiving the disclosure</a:t>
            </a:r>
          </a:p>
          <a:p>
            <a:pPr lvl="1"/>
            <a:r>
              <a:rPr lang="en-US" dirty="0"/>
              <a:t>Also credit accident, health, or loss-of-income insurance</a:t>
            </a:r>
          </a:p>
          <a:p>
            <a:pPr lvl="1"/>
            <a:r>
              <a:rPr lang="en-US" dirty="0"/>
              <a:t>Note: If do this then must still be disclosed separately, just not a finance charge so not part of APR</a:t>
            </a:r>
          </a:p>
          <a:p>
            <a:pPr lvl="1"/>
            <a:r>
              <a:rPr lang="en-US" dirty="0"/>
              <a:t>If it is required then it is part of the cost of the loan so part of APR</a:t>
            </a:r>
          </a:p>
          <a:p>
            <a:r>
              <a:rPr lang="en-US" dirty="0"/>
              <a:t>Why do creditors come up with these sorts of weird products and sell them with the loans?</a:t>
            </a:r>
          </a:p>
        </p:txBody>
      </p:sp>
    </p:spTree>
    <p:extLst>
      <p:ext uri="{BB962C8B-B14F-4D97-AF65-F5344CB8AC3E}">
        <p14:creationId xmlns:p14="http://schemas.microsoft.com/office/powerpoint/2010/main" val="1435398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6E20-BF33-4E57-AF40-D35F91004370}"/>
              </a:ext>
            </a:extLst>
          </p:cNvPr>
          <p:cNvSpPr>
            <a:spLocks noGrp="1"/>
          </p:cNvSpPr>
          <p:nvPr>
            <p:ph type="title"/>
          </p:nvPr>
        </p:nvSpPr>
        <p:spPr/>
        <p:txBody>
          <a:bodyPr/>
          <a:lstStyle/>
          <a:p>
            <a:r>
              <a:rPr lang="en-US" dirty="0"/>
              <a:t>Problem 24.3.d.</a:t>
            </a:r>
          </a:p>
        </p:txBody>
      </p:sp>
      <p:sp>
        <p:nvSpPr>
          <p:cNvPr id="3" name="Content Placeholder 2">
            <a:extLst>
              <a:ext uri="{FF2B5EF4-FFF2-40B4-BE49-F238E27FC236}">
                <a16:creationId xmlns:a16="http://schemas.microsoft.com/office/drawing/2014/main" id="{FED6274A-118B-452C-B094-DE724C70725D}"/>
              </a:ext>
            </a:extLst>
          </p:cNvPr>
          <p:cNvSpPr>
            <a:spLocks noGrp="1"/>
          </p:cNvSpPr>
          <p:nvPr>
            <p:ph idx="1"/>
          </p:nvPr>
        </p:nvSpPr>
        <p:spPr/>
        <p:txBody>
          <a:bodyPr/>
          <a:lstStyle/>
          <a:p>
            <a:r>
              <a:rPr lang="en-US" dirty="0"/>
              <a:t>$30 fee to record the lien on the car even though recording office only charges him $20?</a:t>
            </a:r>
          </a:p>
        </p:txBody>
      </p:sp>
    </p:spTree>
    <p:extLst>
      <p:ext uri="{BB962C8B-B14F-4D97-AF65-F5344CB8AC3E}">
        <p14:creationId xmlns:p14="http://schemas.microsoft.com/office/powerpoint/2010/main" val="2051325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6E20-BF33-4E57-AF40-D35F91004370}"/>
              </a:ext>
            </a:extLst>
          </p:cNvPr>
          <p:cNvSpPr>
            <a:spLocks noGrp="1"/>
          </p:cNvSpPr>
          <p:nvPr>
            <p:ph type="title"/>
          </p:nvPr>
        </p:nvSpPr>
        <p:spPr/>
        <p:txBody>
          <a:bodyPr/>
          <a:lstStyle/>
          <a:p>
            <a:r>
              <a:rPr lang="en-US" dirty="0"/>
              <a:t>Problem 24.3.d.</a:t>
            </a:r>
          </a:p>
        </p:txBody>
      </p:sp>
      <p:sp>
        <p:nvSpPr>
          <p:cNvPr id="3" name="Content Placeholder 2">
            <a:extLst>
              <a:ext uri="{FF2B5EF4-FFF2-40B4-BE49-F238E27FC236}">
                <a16:creationId xmlns:a16="http://schemas.microsoft.com/office/drawing/2014/main" id="{FED6274A-118B-452C-B094-DE724C70725D}"/>
              </a:ext>
            </a:extLst>
          </p:cNvPr>
          <p:cNvSpPr>
            <a:spLocks noGrp="1"/>
          </p:cNvSpPr>
          <p:nvPr>
            <p:ph idx="1"/>
          </p:nvPr>
        </p:nvSpPr>
        <p:spPr>
          <a:xfrm>
            <a:off x="381000" y="1752600"/>
            <a:ext cx="8153400" cy="4343400"/>
          </a:xfrm>
        </p:spPr>
        <p:txBody>
          <a:bodyPr/>
          <a:lstStyle/>
          <a:p>
            <a:r>
              <a:rPr lang="en-US" dirty="0"/>
              <a:t>12 CFR 1026.4(b)(4): must include “appraisal, investigation or credit report fee”</a:t>
            </a:r>
          </a:p>
          <a:p>
            <a:r>
              <a:rPr lang="en-US" dirty="0"/>
              <a:t>But “lien recording fee” is for recording, not investigation in connection with extending credit</a:t>
            </a:r>
          </a:p>
          <a:p>
            <a:r>
              <a:rPr lang="en-US" dirty="0"/>
              <a:t>But it is a fee charged only to a credit consumer not a cash consumer so presumptively a finance charge</a:t>
            </a:r>
          </a:p>
          <a:p>
            <a:r>
              <a:rPr lang="en-US" dirty="0"/>
              <a:t>May still be excluded under 12 CFR 1026.4(e)(1) for certain “security interest charges” but only to the extent of $20 because that’s not a fee for the creditor. </a:t>
            </a:r>
          </a:p>
          <a:p>
            <a:r>
              <a:rPr lang="en-US" dirty="0"/>
              <a:t>The $10 for his time and trouble to record the lien is part of the finance charge so $10 of the $30 must be included</a:t>
            </a:r>
          </a:p>
          <a:p>
            <a:endParaRPr lang="en-US" dirty="0"/>
          </a:p>
        </p:txBody>
      </p:sp>
    </p:spTree>
    <p:extLst>
      <p:ext uri="{BB962C8B-B14F-4D97-AF65-F5344CB8AC3E}">
        <p14:creationId xmlns:p14="http://schemas.microsoft.com/office/powerpoint/2010/main" val="41470761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6E20-BF33-4E57-AF40-D35F91004370}"/>
              </a:ext>
            </a:extLst>
          </p:cNvPr>
          <p:cNvSpPr>
            <a:spLocks noGrp="1"/>
          </p:cNvSpPr>
          <p:nvPr>
            <p:ph type="title"/>
          </p:nvPr>
        </p:nvSpPr>
        <p:spPr/>
        <p:txBody>
          <a:bodyPr/>
          <a:lstStyle/>
          <a:p>
            <a:r>
              <a:rPr lang="en-US" dirty="0"/>
              <a:t>Problem 24.3.e.</a:t>
            </a:r>
          </a:p>
        </p:txBody>
      </p:sp>
      <p:sp>
        <p:nvSpPr>
          <p:cNvPr id="3" name="Content Placeholder 2">
            <a:extLst>
              <a:ext uri="{FF2B5EF4-FFF2-40B4-BE49-F238E27FC236}">
                <a16:creationId xmlns:a16="http://schemas.microsoft.com/office/drawing/2014/main" id="{FED6274A-118B-452C-B094-DE724C70725D}"/>
              </a:ext>
            </a:extLst>
          </p:cNvPr>
          <p:cNvSpPr>
            <a:spLocks noGrp="1"/>
          </p:cNvSpPr>
          <p:nvPr>
            <p:ph idx="1"/>
          </p:nvPr>
        </p:nvSpPr>
        <p:spPr>
          <a:xfrm>
            <a:off x="381000" y="1752600"/>
            <a:ext cx="8153400" cy="4343400"/>
          </a:xfrm>
        </p:spPr>
        <p:txBody>
          <a:bodyPr/>
          <a:lstStyle/>
          <a:p>
            <a:r>
              <a:rPr lang="en-US" dirty="0"/>
              <a:t>$35 late fee?</a:t>
            </a:r>
          </a:p>
        </p:txBody>
      </p:sp>
    </p:spTree>
    <p:extLst>
      <p:ext uri="{BB962C8B-B14F-4D97-AF65-F5344CB8AC3E}">
        <p14:creationId xmlns:p14="http://schemas.microsoft.com/office/powerpoint/2010/main" val="36257589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6E20-BF33-4E57-AF40-D35F91004370}"/>
              </a:ext>
            </a:extLst>
          </p:cNvPr>
          <p:cNvSpPr>
            <a:spLocks noGrp="1"/>
          </p:cNvSpPr>
          <p:nvPr>
            <p:ph type="title"/>
          </p:nvPr>
        </p:nvSpPr>
        <p:spPr/>
        <p:txBody>
          <a:bodyPr/>
          <a:lstStyle/>
          <a:p>
            <a:r>
              <a:rPr lang="en-US" dirty="0"/>
              <a:t>Problem 24.3.e.</a:t>
            </a:r>
          </a:p>
        </p:txBody>
      </p:sp>
      <p:sp>
        <p:nvSpPr>
          <p:cNvPr id="3" name="Content Placeholder 2">
            <a:extLst>
              <a:ext uri="{FF2B5EF4-FFF2-40B4-BE49-F238E27FC236}">
                <a16:creationId xmlns:a16="http://schemas.microsoft.com/office/drawing/2014/main" id="{FED6274A-118B-452C-B094-DE724C70725D}"/>
              </a:ext>
            </a:extLst>
          </p:cNvPr>
          <p:cNvSpPr>
            <a:spLocks noGrp="1"/>
          </p:cNvSpPr>
          <p:nvPr>
            <p:ph idx="1"/>
          </p:nvPr>
        </p:nvSpPr>
        <p:spPr>
          <a:xfrm>
            <a:off x="381000" y="1752600"/>
            <a:ext cx="8153400" cy="4343400"/>
          </a:xfrm>
        </p:spPr>
        <p:txBody>
          <a:bodyPr/>
          <a:lstStyle/>
          <a:p>
            <a:r>
              <a:rPr lang="en-US" dirty="0"/>
              <a:t>No: 12 CFR 1026.4(c)(2) if for “actual unanticipated late payment”</a:t>
            </a:r>
          </a:p>
          <a:p>
            <a:r>
              <a:rPr lang="en-US" dirty="0"/>
              <a:t>Will have a question later in the semester where it is expected borrower will pay late</a:t>
            </a:r>
          </a:p>
        </p:txBody>
      </p:sp>
    </p:spTree>
    <p:extLst>
      <p:ext uri="{BB962C8B-B14F-4D97-AF65-F5344CB8AC3E}">
        <p14:creationId xmlns:p14="http://schemas.microsoft.com/office/powerpoint/2010/main" val="2146435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6E20-BF33-4E57-AF40-D35F91004370}"/>
              </a:ext>
            </a:extLst>
          </p:cNvPr>
          <p:cNvSpPr>
            <a:spLocks noGrp="1"/>
          </p:cNvSpPr>
          <p:nvPr>
            <p:ph type="title"/>
          </p:nvPr>
        </p:nvSpPr>
        <p:spPr/>
        <p:txBody>
          <a:bodyPr/>
          <a:lstStyle/>
          <a:p>
            <a:r>
              <a:rPr lang="en-US" dirty="0"/>
              <a:t>Problem 24.3.f.</a:t>
            </a:r>
          </a:p>
        </p:txBody>
      </p:sp>
      <p:sp>
        <p:nvSpPr>
          <p:cNvPr id="3" name="Content Placeholder 2">
            <a:extLst>
              <a:ext uri="{FF2B5EF4-FFF2-40B4-BE49-F238E27FC236}">
                <a16:creationId xmlns:a16="http://schemas.microsoft.com/office/drawing/2014/main" id="{FED6274A-118B-452C-B094-DE724C70725D}"/>
              </a:ext>
            </a:extLst>
          </p:cNvPr>
          <p:cNvSpPr>
            <a:spLocks noGrp="1"/>
          </p:cNvSpPr>
          <p:nvPr>
            <p:ph idx="1"/>
          </p:nvPr>
        </p:nvSpPr>
        <p:spPr>
          <a:xfrm>
            <a:off x="381000" y="1752600"/>
            <a:ext cx="8153400" cy="4343400"/>
          </a:xfrm>
        </p:spPr>
        <p:txBody>
          <a:bodyPr/>
          <a:lstStyle/>
          <a:p>
            <a:r>
              <a:rPr lang="en-US" dirty="0"/>
              <a:t>3% discount on purchase price of car if down payment made in cash or by check?</a:t>
            </a:r>
          </a:p>
        </p:txBody>
      </p:sp>
    </p:spTree>
    <p:extLst>
      <p:ext uri="{BB962C8B-B14F-4D97-AF65-F5344CB8AC3E}">
        <p14:creationId xmlns:p14="http://schemas.microsoft.com/office/powerpoint/2010/main" val="2377959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6E20-BF33-4E57-AF40-D35F91004370}"/>
              </a:ext>
            </a:extLst>
          </p:cNvPr>
          <p:cNvSpPr>
            <a:spLocks noGrp="1"/>
          </p:cNvSpPr>
          <p:nvPr>
            <p:ph type="title"/>
          </p:nvPr>
        </p:nvSpPr>
        <p:spPr/>
        <p:txBody>
          <a:bodyPr/>
          <a:lstStyle/>
          <a:p>
            <a:r>
              <a:rPr lang="en-US" dirty="0"/>
              <a:t>Problem 24.3.f.</a:t>
            </a:r>
          </a:p>
        </p:txBody>
      </p:sp>
      <p:sp>
        <p:nvSpPr>
          <p:cNvPr id="3" name="Content Placeholder 2">
            <a:extLst>
              <a:ext uri="{FF2B5EF4-FFF2-40B4-BE49-F238E27FC236}">
                <a16:creationId xmlns:a16="http://schemas.microsoft.com/office/drawing/2014/main" id="{FED6274A-118B-452C-B094-DE724C70725D}"/>
              </a:ext>
            </a:extLst>
          </p:cNvPr>
          <p:cNvSpPr>
            <a:spLocks noGrp="1"/>
          </p:cNvSpPr>
          <p:nvPr>
            <p:ph idx="1"/>
          </p:nvPr>
        </p:nvSpPr>
        <p:spPr>
          <a:xfrm>
            <a:off x="381000" y="1752600"/>
            <a:ext cx="8153400" cy="4343400"/>
          </a:xfrm>
        </p:spPr>
        <p:txBody>
          <a:bodyPr/>
          <a:lstStyle/>
          <a:p>
            <a:r>
              <a:rPr lang="en-US" dirty="0"/>
              <a:t>12 CFR 1026(c)(8): “Discounts offered to induce payment for a purchase by cash, check, or other means”</a:t>
            </a:r>
          </a:p>
          <a:p>
            <a:r>
              <a:rPr lang="en-US" dirty="0"/>
              <a:t>2 CFR 1026(b)(9) says discounts for the purpose of inducing payment by a means other than the use of credit counts as a finance charge, (c)(8) overrides that.</a:t>
            </a:r>
          </a:p>
          <a:p>
            <a:pPr lvl="1"/>
            <a:r>
              <a:rPr lang="en-US" dirty="0"/>
              <a:t>Any discount that results in a higher price for credit users is usually considered a finance charge</a:t>
            </a:r>
          </a:p>
          <a:p>
            <a:r>
              <a:rPr lang="en-US" dirty="0"/>
              <a:t>The bracketed material in (c)(8) that is lifted from 15 USC 1666f indicates that this is permissible only for a credit card purchase so would not apply here to an auto loan</a:t>
            </a:r>
          </a:p>
          <a:p>
            <a:pPr lvl="1"/>
            <a:r>
              <a:rPr lang="en-US" dirty="0"/>
              <a:t>This exception comes from the Cash Discount Act which requires credit card issuers to allow merchants to offer cash discounts on credit cards</a:t>
            </a:r>
          </a:p>
          <a:p>
            <a:endParaRPr lang="en-US" dirty="0"/>
          </a:p>
          <a:p>
            <a:endParaRPr lang="en-US" dirty="0"/>
          </a:p>
        </p:txBody>
      </p:sp>
    </p:spTree>
    <p:extLst>
      <p:ext uri="{BB962C8B-B14F-4D97-AF65-F5344CB8AC3E}">
        <p14:creationId xmlns:p14="http://schemas.microsoft.com/office/powerpoint/2010/main" val="24697246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6E20-BF33-4E57-AF40-D35F91004370}"/>
              </a:ext>
            </a:extLst>
          </p:cNvPr>
          <p:cNvSpPr>
            <a:spLocks noGrp="1"/>
          </p:cNvSpPr>
          <p:nvPr>
            <p:ph type="title"/>
          </p:nvPr>
        </p:nvSpPr>
        <p:spPr/>
        <p:txBody>
          <a:bodyPr/>
          <a:lstStyle/>
          <a:p>
            <a:r>
              <a:rPr lang="en-US" dirty="0"/>
              <a:t>Problem 24.3.g.</a:t>
            </a:r>
          </a:p>
        </p:txBody>
      </p:sp>
      <p:sp>
        <p:nvSpPr>
          <p:cNvPr id="3" name="Content Placeholder 2">
            <a:extLst>
              <a:ext uri="{FF2B5EF4-FFF2-40B4-BE49-F238E27FC236}">
                <a16:creationId xmlns:a16="http://schemas.microsoft.com/office/drawing/2014/main" id="{FED6274A-118B-452C-B094-DE724C70725D}"/>
              </a:ext>
            </a:extLst>
          </p:cNvPr>
          <p:cNvSpPr>
            <a:spLocks noGrp="1"/>
          </p:cNvSpPr>
          <p:nvPr>
            <p:ph idx="1"/>
          </p:nvPr>
        </p:nvSpPr>
        <p:spPr>
          <a:xfrm>
            <a:off x="381000" y="1752600"/>
            <a:ext cx="8153400" cy="4343400"/>
          </a:xfrm>
        </p:spPr>
        <p:txBody>
          <a:bodyPr/>
          <a:lstStyle/>
          <a:p>
            <a:r>
              <a:rPr lang="en-US" dirty="0"/>
              <a:t>“Dealer excess reserve”—a markup of 5% on all cars on which he does not provide the financing?</a:t>
            </a:r>
          </a:p>
          <a:p>
            <a:endParaRPr lang="en-US" dirty="0"/>
          </a:p>
          <a:p>
            <a:endParaRPr lang="en-US" dirty="0"/>
          </a:p>
        </p:txBody>
      </p:sp>
    </p:spTree>
    <p:extLst>
      <p:ext uri="{BB962C8B-B14F-4D97-AF65-F5344CB8AC3E}">
        <p14:creationId xmlns:p14="http://schemas.microsoft.com/office/powerpoint/2010/main" val="286858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895C-D7A8-4B6C-96F1-358825CA6A58}"/>
              </a:ext>
            </a:extLst>
          </p:cNvPr>
          <p:cNvSpPr>
            <a:spLocks noGrp="1"/>
          </p:cNvSpPr>
          <p:nvPr>
            <p:ph type="title"/>
          </p:nvPr>
        </p:nvSpPr>
        <p:spPr/>
        <p:txBody>
          <a:bodyPr/>
          <a:lstStyle/>
          <a:p>
            <a:r>
              <a:rPr lang="en-US" dirty="0"/>
              <a:t>Seller Finance</a:t>
            </a:r>
          </a:p>
        </p:txBody>
      </p:sp>
      <p:pic>
        <p:nvPicPr>
          <p:cNvPr id="5" name="Content Placeholder 4">
            <a:extLst>
              <a:ext uri="{FF2B5EF4-FFF2-40B4-BE49-F238E27FC236}">
                <a16:creationId xmlns:a16="http://schemas.microsoft.com/office/drawing/2014/main" id="{2E8A22A6-F050-4D51-8CF6-9811F5A11B63}"/>
              </a:ext>
            </a:extLst>
          </p:cNvPr>
          <p:cNvPicPr>
            <a:picLocks noGrp="1" noChangeAspect="1"/>
          </p:cNvPicPr>
          <p:nvPr>
            <p:ph idx="1"/>
          </p:nvPr>
        </p:nvPicPr>
        <p:blipFill>
          <a:blip r:embed="rId2"/>
          <a:stretch>
            <a:fillRect/>
          </a:stretch>
        </p:blipFill>
        <p:spPr>
          <a:xfrm>
            <a:off x="381000" y="1676401"/>
            <a:ext cx="8305800" cy="2743200"/>
          </a:xfrm>
        </p:spPr>
      </p:pic>
      <p:pic>
        <p:nvPicPr>
          <p:cNvPr id="7" name="Picture 6">
            <a:extLst>
              <a:ext uri="{FF2B5EF4-FFF2-40B4-BE49-F238E27FC236}">
                <a16:creationId xmlns:a16="http://schemas.microsoft.com/office/drawing/2014/main" id="{7AB9E8CC-4DDC-45A2-953B-05B7B28DBC65}"/>
              </a:ext>
            </a:extLst>
          </p:cNvPr>
          <p:cNvPicPr>
            <a:picLocks noChangeAspect="1"/>
          </p:cNvPicPr>
          <p:nvPr/>
        </p:nvPicPr>
        <p:blipFill>
          <a:blip r:embed="rId3"/>
          <a:stretch>
            <a:fillRect/>
          </a:stretch>
        </p:blipFill>
        <p:spPr>
          <a:xfrm>
            <a:off x="457200" y="4495800"/>
            <a:ext cx="8001000" cy="1828800"/>
          </a:xfrm>
          <a:prstGeom prst="rect">
            <a:avLst/>
          </a:prstGeom>
        </p:spPr>
      </p:pic>
    </p:spTree>
    <p:extLst>
      <p:ext uri="{BB962C8B-B14F-4D97-AF65-F5344CB8AC3E}">
        <p14:creationId xmlns:p14="http://schemas.microsoft.com/office/powerpoint/2010/main" val="36829113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6E20-BF33-4E57-AF40-D35F91004370}"/>
              </a:ext>
            </a:extLst>
          </p:cNvPr>
          <p:cNvSpPr>
            <a:spLocks noGrp="1"/>
          </p:cNvSpPr>
          <p:nvPr>
            <p:ph type="title"/>
          </p:nvPr>
        </p:nvSpPr>
        <p:spPr/>
        <p:txBody>
          <a:bodyPr/>
          <a:lstStyle/>
          <a:p>
            <a:r>
              <a:rPr lang="en-US" dirty="0"/>
              <a:t>Problem 24.3.g.</a:t>
            </a:r>
          </a:p>
        </p:txBody>
      </p:sp>
      <p:sp>
        <p:nvSpPr>
          <p:cNvPr id="3" name="Content Placeholder 2">
            <a:extLst>
              <a:ext uri="{FF2B5EF4-FFF2-40B4-BE49-F238E27FC236}">
                <a16:creationId xmlns:a16="http://schemas.microsoft.com/office/drawing/2014/main" id="{FED6274A-118B-452C-B094-DE724C70725D}"/>
              </a:ext>
            </a:extLst>
          </p:cNvPr>
          <p:cNvSpPr>
            <a:spLocks noGrp="1"/>
          </p:cNvSpPr>
          <p:nvPr>
            <p:ph idx="1"/>
          </p:nvPr>
        </p:nvSpPr>
        <p:spPr>
          <a:xfrm>
            <a:off x="381000" y="1752600"/>
            <a:ext cx="8153400" cy="4343400"/>
          </a:xfrm>
        </p:spPr>
        <p:txBody>
          <a:bodyPr/>
          <a:lstStyle/>
          <a:p>
            <a:r>
              <a:rPr lang="en-US" dirty="0"/>
              <a:t>Now there’s an extra charge on two groups: cash sales and those who finance through third-party credit (although those are identical from the perspective of the seller)</a:t>
            </a:r>
          </a:p>
          <a:p>
            <a:r>
              <a:rPr lang="en-US" dirty="0"/>
              <a:t>Is there a TILA issue here? No. Not charging </a:t>
            </a:r>
            <a:r>
              <a:rPr lang="en-US" i="1" dirty="0"/>
              <a:t>more</a:t>
            </a:r>
            <a:r>
              <a:rPr lang="en-US" dirty="0"/>
              <a:t> for credit actually charging more for cash and third-party financing. </a:t>
            </a:r>
          </a:p>
          <a:p>
            <a:endParaRPr lang="en-US" dirty="0"/>
          </a:p>
        </p:txBody>
      </p:sp>
    </p:spTree>
    <p:extLst>
      <p:ext uri="{BB962C8B-B14F-4D97-AF65-F5344CB8AC3E}">
        <p14:creationId xmlns:p14="http://schemas.microsoft.com/office/powerpoint/2010/main" val="447010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6E20-BF33-4E57-AF40-D35F91004370}"/>
              </a:ext>
            </a:extLst>
          </p:cNvPr>
          <p:cNvSpPr>
            <a:spLocks noGrp="1"/>
          </p:cNvSpPr>
          <p:nvPr>
            <p:ph type="title"/>
          </p:nvPr>
        </p:nvSpPr>
        <p:spPr/>
        <p:txBody>
          <a:bodyPr/>
          <a:lstStyle/>
          <a:p>
            <a:r>
              <a:rPr lang="en-US" dirty="0"/>
              <a:t>Problem 24.3.h.</a:t>
            </a:r>
          </a:p>
        </p:txBody>
      </p:sp>
      <p:sp>
        <p:nvSpPr>
          <p:cNvPr id="3" name="Content Placeholder 2">
            <a:extLst>
              <a:ext uri="{FF2B5EF4-FFF2-40B4-BE49-F238E27FC236}">
                <a16:creationId xmlns:a16="http://schemas.microsoft.com/office/drawing/2014/main" id="{FED6274A-118B-452C-B094-DE724C70725D}"/>
              </a:ext>
            </a:extLst>
          </p:cNvPr>
          <p:cNvSpPr>
            <a:spLocks noGrp="1"/>
          </p:cNvSpPr>
          <p:nvPr>
            <p:ph idx="1"/>
          </p:nvPr>
        </p:nvSpPr>
        <p:spPr>
          <a:xfrm>
            <a:off x="381000" y="1752600"/>
            <a:ext cx="8153400" cy="4343400"/>
          </a:xfrm>
        </p:spPr>
        <p:txBody>
          <a:bodyPr/>
          <a:lstStyle/>
          <a:p>
            <a:r>
              <a:rPr lang="en-US" dirty="0"/>
              <a:t>$50 “processing fee” for offering indirect financing through International Automotive Acceptance Corporation. He keeps $40 and remits $10 to IAAC. What does he have to disclose?</a:t>
            </a:r>
          </a:p>
          <a:p>
            <a:endParaRPr lang="en-US" dirty="0"/>
          </a:p>
        </p:txBody>
      </p:sp>
    </p:spTree>
    <p:extLst>
      <p:ext uri="{BB962C8B-B14F-4D97-AF65-F5344CB8AC3E}">
        <p14:creationId xmlns:p14="http://schemas.microsoft.com/office/powerpoint/2010/main" val="2621114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6E20-BF33-4E57-AF40-D35F91004370}"/>
              </a:ext>
            </a:extLst>
          </p:cNvPr>
          <p:cNvSpPr>
            <a:spLocks noGrp="1"/>
          </p:cNvSpPr>
          <p:nvPr>
            <p:ph type="title"/>
          </p:nvPr>
        </p:nvSpPr>
        <p:spPr/>
        <p:txBody>
          <a:bodyPr/>
          <a:lstStyle/>
          <a:p>
            <a:r>
              <a:rPr lang="en-US" dirty="0"/>
              <a:t>Problem 24.3.h.</a:t>
            </a:r>
          </a:p>
        </p:txBody>
      </p:sp>
      <p:sp>
        <p:nvSpPr>
          <p:cNvPr id="3" name="Content Placeholder 2">
            <a:extLst>
              <a:ext uri="{FF2B5EF4-FFF2-40B4-BE49-F238E27FC236}">
                <a16:creationId xmlns:a16="http://schemas.microsoft.com/office/drawing/2014/main" id="{FED6274A-118B-452C-B094-DE724C70725D}"/>
              </a:ext>
            </a:extLst>
          </p:cNvPr>
          <p:cNvSpPr>
            <a:spLocks noGrp="1"/>
          </p:cNvSpPr>
          <p:nvPr>
            <p:ph idx="1"/>
          </p:nvPr>
        </p:nvSpPr>
        <p:spPr>
          <a:xfrm>
            <a:off x="381000" y="1752600"/>
            <a:ext cx="8153400" cy="4343400"/>
          </a:xfrm>
        </p:spPr>
        <p:txBody>
          <a:bodyPr/>
          <a:lstStyle/>
          <a:p>
            <a:r>
              <a:rPr lang="en-US" dirty="0"/>
              <a:t>The $10 that goes to IAAC must be disclosed because it is part of the “cost of credit.” </a:t>
            </a:r>
          </a:p>
          <a:p>
            <a:r>
              <a:rPr lang="en-US" dirty="0"/>
              <a:t>The $40 he keeps as a “processing fee” (essentially a brokerage fee) is not part of the “cost of credit” so it doesn’t have to be included in the finance charge</a:t>
            </a:r>
          </a:p>
          <a:p>
            <a:r>
              <a:rPr lang="en-US" dirty="0"/>
              <a:t>12 CFR 1026.4(a)(1)(ii): because he keeps some of the fee, he has to disclose the amount to IAAC</a:t>
            </a:r>
          </a:p>
          <a:p>
            <a:r>
              <a:rPr lang="en-US" dirty="0"/>
              <a:t>For some reason, if he was a mortgage broker, the entire amount would be included</a:t>
            </a:r>
          </a:p>
        </p:txBody>
      </p:sp>
    </p:spTree>
    <p:extLst>
      <p:ext uri="{BB962C8B-B14F-4D97-AF65-F5344CB8AC3E}">
        <p14:creationId xmlns:p14="http://schemas.microsoft.com/office/powerpoint/2010/main" val="648924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FFAE-DD60-4EAB-B4CA-7B0918B4BC0A}"/>
              </a:ext>
            </a:extLst>
          </p:cNvPr>
          <p:cNvSpPr>
            <a:spLocks noGrp="1"/>
          </p:cNvSpPr>
          <p:nvPr>
            <p:ph type="title"/>
          </p:nvPr>
        </p:nvSpPr>
        <p:spPr>
          <a:xfrm>
            <a:off x="381000" y="609600"/>
            <a:ext cx="7772400" cy="1066800"/>
          </a:xfrm>
        </p:spPr>
        <p:txBody>
          <a:bodyPr/>
          <a:lstStyle/>
          <a:p>
            <a:r>
              <a:rPr lang="en-US" dirty="0"/>
              <a:t>Pawnbroker</a:t>
            </a:r>
          </a:p>
        </p:txBody>
      </p:sp>
      <p:pic>
        <p:nvPicPr>
          <p:cNvPr id="5" name="Content Placeholder 4">
            <a:extLst>
              <a:ext uri="{FF2B5EF4-FFF2-40B4-BE49-F238E27FC236}">
                <a16:creationId xmlns:a16="http://schemas.microsoft.com/office/drawing/2014/main" id="{95F2B541-9D27-4688-A888-264B3E9B5DB5}"/>
              </a:ext>
            </a:extLst>
          </p:cNvPr>
          <p:cNvPicPr>
            <a:picLocks noGrp="1" noChangeAspect="1"/>
          </p:cNvPicPr>
          <p:nvPr>
            <p:ph idx="1"/>
          </p:nvPr>
        </p:nvPicPr>
        <p:blipFill>
          <a:blip r:embed="rId2"/>
          <a:stretch>
            <a:fillRect/>
          </a:stretch>
        </p:blipFill>
        <p:spPr>
          <a:xfrm>
            <a:off x="381000" y="1905000"/>
            <a:ext cx="8458200" cy="4191000"/>
          </a:xfrm>
        </p:spPr>
      </p:pic>
    </p:spTree>
    <p:extLst>
      <p:ext uri="{BB962C8B-B14F-4D97-AF65-F5344CB8AC3E}">
        <p14:creationId xmlns:p14="http://schemas.microsoft.com/office/powerpoint/2010/main" val="335606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C102-B301-4D9A-B48D-0AF488399A97}"/>
              </a:ext>
            </a:extLst>
          </p:cNvPr>
          <p:cNvSpPr>
            <a:spLocks noGrp="1"/>
          </p:cNvSpPr>
          <p:nvPr>
            <p:ph type="title"/>
          </p:nvPr>
        </p:nvSpPr>
        <p:spPr/>
        <p:txBody>
          <a:bodyPr/>
          <a:lstStyle/>
          <a:p>
            <a:r>
              <a:rPr lang="en-US" dirty="0"/>
              <a:t>Payday Loan Rates</a:t>
            </a:r>
          </a:p>
        </p:txBody>
      </p:sp>
      <p:pic>
        <p:nvPicPr>
          <p:cNvPr id="98306" name="Picture 2">
            <a:extLst>
              <a:ext uri="{FF2B5EF4-FFF2-40B4-BE49-F238E27FC236}">
                <a16:creationId xmlns:a16="http://schemas.microsoft.com/office/drawing/2014/main" id="{219438F5-49DE-41E4-8E58-C3A3E002EC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2578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48691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ヒラギノ角ゴ Pro W3"/>
        <a:cs typeface="ヒラギノ角ゴ Pro W3"/>
      </a:majorFont>
      <a:minorFont>
        <a:latin typeface="Arial M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MT"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MT"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9990</TotalTime>
  <Words>3895</Words>
  <Application>Microsoft Office PowerPoint</Application>
  <PresentationFormat>On-screen Show (4:3)</PresentationFormat>
  <Paragraphs>449</Paragraphs>
  <Slides>72</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82" baseType="lpstr">
      <vt:lpstr>Arial</vt:lpstr>
      <vt:lpstr>Arial Bold</vt:lpstr>
      <vt:lpstr>Arial MT</vt:lpstr>
      <vt:lpstr>Calibri</vt:lpstr>
      <vt:lpstr>Lucida Grande</vt:lpstr>
      <vt:lpstr>Times</vt:lpstr>
      <vt:lpstr>Wingdings</vt:lpstr>
      <vt:lpstr>Blank Presentation</vt:lpstr>
      <vt:lpstr>Chart</vt:lpstr>
      <vt:lpstr>Equation</vt:lpstr>
      <vt:lpstr>Class 2: Substantive and Disclosure Regulation </vt:lpstr>
      <vt:lpstr>Two Approaches to Regulation</vt:lpstr>
      <vt:lpstr>Substantive Regulation: Usury Ceilings</vt:lpstr>
      <vt:lpstr>Virginia 6.2-300 “Interest and Usury”</vt:lpstr>
      <vt:lpstr>Remedies</vt:lpstr>
      <vt:lpstr>Usury Exemptions</vt:lpstr>
      <vt:lpstr>Seller Finance</vt:lpstr>
      <vt:lpstr>Pawnbroker</vt:lpstr>
      <vt:lpstr>Payday Loan Rates</vt:lpstr>
      <vt:lpstr>Criticisms of Usury Ceilings</vt:lpstr>
      <vt:lpstr>Substantive Regulation</vt:lpstr>
      <vt:lpstr>Term Repricing</vt:lpstr>
      <vt:lpstr>Term Repricing</vt:lpstr>
      <vt:lpstr>Product Substitution: Retail Credit</vt:lpstr>
      <vt:lpstr>How Retailers Adjust: Why?</vt:lpstr>
      <vt:lpstr>Product Substitution: Car Loans</vt:lpstr>
      <vt:lpstr>Product Substitution: Pawn Shops—Why? </vt:lpstr>
      <vt:lpstr>Searching for Credit (Miller)</vt:lpstr>
      <vt:lpstr>Implications for Law: Williams v. Walker-Thomas Furniture</vt:lpstr>
      <vt:lpstr>Why would Ms. Williams Shop There?</vt:lpstr>
      <vt:lpstr>Loan Sharks: Return Later in Semester</vt:lpstr>
      <vt:lpstr>Cycles of Consumer Credit Regulation</vt:lpstr>
      <vt:lpstr>Law of Usury</vt:lpstr>
      <vt:lpstr>Effects of Marquette: Credit Cards 1970-2010</vt:lpstr>
      <vt:lpstr>Smiley</vt:lpstr>
      <vt:lpstr>Disclosure Regulation: Rationales </vt:lpstr>
      <vt:lpstr>NCCF</vt:lpstr>
      <vt:lpstr>APR</vt:lpstr>
      <vt:lpstr>Purposes of Disclosure</vt:lpstr>
      <vt:lpstr>APR Is Not a Price!</vt:lpstr>
      <vt:lpstr>Economics of Information</vt:lpstr>
      <vt:lpstr>Incentives</vt:lpstr>
      <vt:lpstr>Schumer Box Example</vt:lpstr>
      <vt:lpstr>Disclosure: Bank Account</vt:lpstr>
      <vt:lpstr>Limits of Disclosure</vt:lpstr>
      <vt:lpstr>TILA Evolution</vt:lpstr>
      <vt:lpstr>Taskforce Recommendations</vt:lpstr>
      <vt:lpstr>APR: Annual Percentage Rate APR is a “Stated Rate”</vt:lpstr>
      <vt:lpstr>Payday Loan Terms:  A Simple Forward Contract</vt:lpstr>
      <vt:lpstr>The Tale of “APR FEVER” (This Tale Contrasts Cost and Annual Percentage Rate, APR)</vt:lpstr>
      <vt:lpstr> Installment Loan Example: Borrow $1,000  for 12 months, rate of 3 percent per month  (APR = 36 percent). (r and T must agree)</vt:lpstr>
      <vt:lpstr>Fair or Foul?</vt:lpstr>
      <vt:lpstr>Fair or Foul?</vt:lpstr>
      <vt:lpstr>APR v APY (Annual Percentage Yield)</vt:lpstr>
      <vt:lpstr>Truth in Lending</vt:lpstr>
      <vt:lpstr>TILA</vt:lpstr>
      <vt:lpstr>TILA</vt:lpstr>
      <vt:lpstr>Gibson v. Bob Watson Chevrolet (p. 481)</vt:lpstr>
      <vt:lpstr>Here</vt:lpstr>
      <vt:lpstr>Harm to Plaintiffs</vt:lpstr>
      <vt:lpstr>Problem 24.1.a. (Page 491)</vt:lpstr>
      <vt:lpstr>Problem 24.1.a.</vt:lpstr>
      <vt:lpstr>Problem 24.1.b.</vt:lpstr>
      <vt:lpstr>Problem 24.1.b.</vt:lpstr>
      <vt:lpstr>Problem 24.2</vt:lpstr>
      <vt:lpstr>Problem 24.2</vt:lpstr>
      <vt:lpstr>Problem 24.3.a.</vt:lpstr>
      <vt:lpstr>Problem 24.3.a.</vt:lpstr>
      <vt:lpstr>Problem 24.3.b.</vt:lpstr>
      <vt:lpstr>Problem 24.3.b.</vt:lpstr>
      <vt:lpstr>Problem 24.3.c.</vt:lpstr>
      <vt:lpstr>Problem 24.3.c.</vt:lpstr>
      <vt:lpstr>Problem 24.3.d.</vt:lpstr>
      <vt:lpstr>Problem 24.3.d.</vt:lpstr>
      <vt:lpstr>Problem 24.3.e.</vt:lpstr>
      <vt:lpstr>Problem 24.3.e.</vt:lpstr>
      <vt:lpstr>Problem 24.3.f.</vt:lpstr>
      <vt:lpstr>Problem 24.3.f.</vt:lpstr>
      <vt:lpstr>Problem 24.3.g.</vt:lpstr>
      <vt:lpstr>Problem 24.3.g.</vt:lpstr>
      <vt:lpstr>Problem 24.3.h.</vt:lpstr>
      <vt:lpstr>Problem 24.3.h.</vt:lpstr>
    </vt:vector>
  </TitlesOfParts>
  <Company>Herrmann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the Presentation  Would Go Here June 21, 2012</dc:title>
  <dc:creator>Todd</dc:creator>
  <cp:lastModifiedBy>Todd Zywicki</cp:lastModifiedBy>
  <cp:revision>181</cp:revision>
  <dcterms:modified xsi:type="dcterms:W3CDTF">2026-01-27T16:45:29Z</dcterms:modified>
</cp:coreProperties>
</file>