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7"/>
  </p:notesMasterIdLst>
  <p:sldIdLst>
    <p:sldId id="256" r:id="rId2"/>
    <p:sldId id="259" r:id="rId3"/>
    <p:sldId id="260" r:id="rId4"/>
    <p:sldId id="351" r:id="rId5"/>
    <p:sldId id="262" r:id="rId6"/>
    <p:sldId id="263" r:id="rId7"/>
    <p:sldId id="353" r:id="rId8"/>
    <p:sldId id="264" r:id="rId9"/>
    <p:sldId id="265" r:id="rId10"/>
    <p:sldId id="266" r:id="rId11"/>
    <p:sldId id="267" r:id="rId12"/>
    <p:sldId id="268" r:id="rId13"/>
    <p:sldId id="390" r:id="rId14"/>
    <p:sldId id="270" r:id="rId15"/>
    <p:sldId id="271" r:id="rId16"/>
    <p:sldId id="281" r:id="rId17"/>
    <p:sldId id="282" r:id="rId18"/>
    <p:sldId id="283" r:id="rId19"/>
    <p:sldId id="370" r:id="rId20"/>
    <p:sldId id="371" r:id="rId21"/>
    <p:sldId id="443" r:id="rId22"/>
    <p:sldId id="455" r:id="rId23"/>
    <p:sldId id="476" r:id="rId24"/>
    <p:sldId id="478" r:id="rId25"/>
    <p:sldId id="501" r:id="rId26"/>
    <p:sldId id="566" r:id="rId27"/>
    <p:sldId id="287" r:id="rId28"/>
    <p:sldId id="546" r:id="rId29"/>
    <p:sldId id="559" r:id="rId30"/>
    <p:sldId id="567" r:id="rId31"/>
    <p:sldId id="484" r:id="rId32"/>
    <p:sldId id="289" r:id="rId33"/>
    <p:sldId id="556" r:id="rId34"/>
    <p:sldId id="554" r:id="rId35"/>
    <p:sldId id="531" r:id="rId36"/>
    <p:sldId id="538" r:id="rId37"/>
    <p:sldId id="519" r:id="rId38"/>
    <p:sldId id="520" r:id="rId39"/>
    <p:sldId id="555" r:id="rId40"/>
    <p:sldId id="539" r:id="rId41"/>
    <p:sldId id="492" r:id="rId42"/>
    <p:sldId id="527" r:id="rId43"/>
    <p:sldId id="429" r:id="rId44"/>
    <p:sldId id="493" r:id="rId45"/>
    <p:sldId id="495" r:id="rId46"/>
    <p:sldId id="496" r:id="rId47"/>
    <p:sldId id="497" r:id="rId48"/>
    <p:sldId id="560" r:id="rId49"/>
    <p:sldId id="561" r:id="rId50"/>
    <p:sldId id="499" r:id="rId51"/>
    <p:sldId id="540" r:id="rId52"/>
    <p:sldId id="500" r:id="rId53"/>
    <p:sldId id="562" r:id="rId54"/>
    <p:sldId id="308" r:id="rId55"/>
    <p:sldId id="504" r:id="rId56"/>
    <p:sldId id="565" r:id="rId57"/>
    <p:sldId id="511" r:id="rId58"/>
    <p:sldId id="542" r:id="rId59"/>
    <p:sldId id="409" r:id="rId60"/>
    <p:sldId id="536" r:id="rId61"/>
    <p:sldId id="564" r:id="rId62"/>
    <p:sldId id="273" r:id="rId63"/>
    <p:sldId id="569" r:id="rId64"/>
    <p:sldId id="410" r:id="rId65"/>
    <p:sldId id="411" r:id="rId66"/>
    <p:sldId id="272" r:id="rId67"/>
    <p:sldId id="406" r:id="rId68"/>
    <p:sldId id="417" r:id="rId69"/>
    <p:sldId id="418" r:id="rId70"/>
    <p:sldId id="419" r:id="rId71"/>
    <p:sldId id="420" r:id="rId72"/>
    <p:sldId id="421" r:id="rId73"/>
    <p:sldId id="570" r:id="rId74"/>
    <p:sldId id="422" r:id="rId75"/>
    <p:sldId id="402" r:id="rId76"/>
    <p:sldId id="403" r:id="rId77"/>
    <p:sldId id="404" r:id="rId78"/>
    <p:sldId id="423" r:id="rId79"/>
    <p:sldId id="424" r:id="rId80"/>
    <p:sldId id="425" r:id="rId81"/>
    <p:sldId id="428" r:id="rId82"/>
    <p:sldId id="568" r:id="rId83"/>
    <p:sldId id="426" r:id="rId84"/>
    <p:sldId id="399" r:id="rId85"/>
    <p:sldId id="427" r:id="rId8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1pPr>
    <a:lvl2pPr marL="4572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2pPr>
    <a:lvl3pPr marL="9144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3pPr>
    <a:lvl4pPr marL="13716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4pPr>
    <a:lvl5pPr marL="1828800" algn="l" rtl="0" eaLnBrk="0" fontAlgn="base" hangingPunct="0">
      <a:spcBef>
        <a:spcPct val="0"/>
      </a:spcBef>
      <a:spcAft>
        <a:spcPct val="0"/>
      </a:spcAft>
      <a:defRPr sz="2400" kern="1200">
        <a:solidFill>
          <a:schemeClr val="tx1"/>
        </a:solidFill>
        <a:latin typeface="Arial MT" pitchFamily="80" charset="0"/>
        <a:ea typeface="ヒラギノ角ゴ Pro W3" charset="-128"/>
        <a:cs typeface="+mn-cs"/>
      </a:defRPr>
    </a:lvl5pPr>
    <a:lvl6pPr marL="2286000" algn="l" defTabSz="914400" rtl="0" eaLnBrk="1" latinLnBrk="0" hangingPunct="1">
      <a:defRPr sz="2400" kern="1200">
        <a:solidFill>
          <a:schemeClr val="tx1"/>
        </a:solidFill>
        <a:latin typeface="Arial MT" pitchFamily="80" charset="0"/>
        <a:ea typeface="ヒラギノ角ゴ Pro W3" charset="-128"/>
        <a:cs typeface="+mn-cs"/>
      </a:defRPr>
    </a:lvl6pPr>
    <a:lvl7pPr marL="2743200" algn="l" defTabSz="914400" rtl="0" eaLnBrk="1" latinLnBrk="0" hangingPunct="1">
      <a:defRPr sz="2400" kern="1200">
        <a:solidFill>
          <a:schemeClr val="tx1"/>
        </a:solidFill>
        <a:latin typeface="Arial MT" pitchFamily="80" charset="0"/>
        <a:ea typeface="ヒラギノ角ゴ Pro W3" charset="-128"/>
        <a:cs typeface="+mn-cs"/>
      </a:defRPr>
    </a:lvl7pPr>
    <a:lvl8pPr marL="3200400" algn="l" defTabSz="914400" rtl="0" eaLnBrk="1" latinLnBrk="0" hangingPunct="1">
      <a:defRPr sz="2400" kern="1200">
        <a:solidFill>
          <a:schemeClr val="tx1"/>
        </a:solidFill>
        <a:latin typeface="Arial MT" pitchFamily="80" charset="0"/>
        <a:ea typeface="ヒラギノ角ゴ Pro W3" charset="-128"/>
        <a:cs typeface="+mn-cs"/>
      </a:defRPr>
    </a:lvl8pPr>
    <a:lvl9pPr marL="3657600" algn="l" defTabSz="914400" rtl="0" eaLnBrk="1" latinLnBrk="0" hangingPunct="1">
      <a:defRPr sz="2400" kern="1200">
        <a:solidFill>
          <a:schemeClr val="tx1"/>
        </a:solidFill>
        <a:latin typeface="Arial MT" pitchFamily="80" charset="0"/>
        <a:ea typeface="ヒラギノ角ゴ Pro W3" charset="-128"/>
        <a:cs typeface="+mn-cs"/>
      </a:defRPr>
    </a:lvl9pPr>
  </p:defaultTextStyle>
  <p:extLst>
    <p:ext uri="{EFAFB233-063F-42B5-8137-9DF3F51BA10A}">
      <p15:sldGuideLst xmlns:p15="http://schemas.microsoft.com/office/powerpoint/2012/main">
        <p15:guide id="1" orient="horz" pos="432">
          <p15:clr>
            <a:srgbClr val="A4A3A4"/>
          </p15:clr>
        </p15:guide>
        <p15:guide id="2" pos="360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42"/>
    <a:srgbClr val="5353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4660"/>
  </p:normalViewPr>
  <p:slideViewPr>
    <p:cSldViewPr>
      <p:cViewPr varScale="1">
        <p:scale>
          <a:sx n="107" d="100"/>
          <a:sy n="107" d="100"/>
        </p:scale>
        <p:origin x="1770" y="102"/>
      </p:cViewPr>
      <p:guideLst>
        <p:guide orient="horz" pos="432"/>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viewProps" Target="view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heme" Target="theme/theme1.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8.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MT" charset="0"/>
                <a:ea typeface="ヒラギノ角ゴ Pro W3" charset="0"/>
                <a:cs typeface="ヒラギノ角ゴ Pro W3" charset="0"/>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MT" charset="0"/>
                <a:ea typeface="ヒラギノ角ゴ Pro W3" charset="0"/>
                <a:cs typeface="ヒラギノ角ゴ Pro W3" charset="0"/>
              </a:defRPr>
            </a:lvl1pPr>
          </a:lstStyle>
          <a:p>
            <a:pPr>
              <a:defRPr/>
            </a:pPr>
            <a:endParaRPr lang="en-US"/>
          </a:p>
        </p:txBody>
      </p:sp>
      <p:sp>
        <p:nvSpPr>
          <p:cNvPr id="10138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MT" charset="0"/>
                <a:ea typeface="ヒラギノ角ゴ Pro W3" charset="0"/>
                <a:cs typeface="ヒラギノ角ゴ Pro W3" charset="0"/>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a:noFill/>
          </a:ln>
          <a:extLs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fld id="{7673AABB-9B28-4F5C-B6E8-674997833911}" type="slidenum">
              <a:rPr lang="en-US" altLang="en-US"/>
              <a:pPr/>
              <a:t>‹#›</a:t>
            </a:fld>
            <a:endParaRPr lang="en-US" altLang="en-US"/>
          </a:p>
        </p:txBody>
      </p:sp>
    </p:spTree>
    <p:extLst>
      <p:ext uri="{BB962C8B-B14F-4D97-AF65-F5344CB8AC3E}">
        <p14:creationId xmlns:p14="http://schemas.microsoft.com/office/powerpoint/2010/main" val="25401672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2pPr>
    <a:lvl3pPr marL="9144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3pPr>
    <a:lvl4pPr marL="13716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4pPr>
    <a:lvl5pPr marL="1828800" algn="l" rtl="0" eaLnBrk="0" fontAlgn="base" hangingPunct="0">
      <a:spcBef>
        <a:spcPct val="30000"/>
      </a:spcBef>
      <a:spcAft>
        <a:spcPct val="0"/>
      </a:spcAft>
      <a:defRPr sz="1200" kern="1200">
        <a:solidFill>
          <a:schemeClr val="tx1"/>
        </a:solidFill>
        <a:latin typeface="Lucida Grande" charset="0"/>
        <a:ea typeface="ヒラギノ角ゴ Pro W3" charset="0"/>
        <a:cs typeface="ヒラギノ角ゴ Pro W3"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MT" pitchFamily="80" charset="0"/>
                <a:ea typeface="ヒラギノ角ゴ Pro W3" charset="-128"/>
              </a:defRPr>
            </a:lvl1pPr>
            <a:lvl2pPr marL="742950" indent="-285750">
              <a:defRPr sz="2400">
                <a:solidFill>
                  <a:schemeClr val="tx1"/>
                </a:solidFill>
                <a:latin typeface="Arial MT" pitchFamily="80" charset="0"/>
                <a:ea typeface="ヒラギノ角ゴ Pro W3" charset="-128"/>
              </a:defRPr>
            </a:lvl2pPr>
            <a:lvl3pPr marL="1143000" indent="-228600">
              <a:defRPr sz="2400">
                <a:solidFill>
                  <a:schemeClr val="tx1"/>
                </a:solidFill>
                <a:latin typeface="Arial MT" pitchFamily="80" charset="0"/>
                <a:ea typeface="ヒラギノ角ゴ Pro W3" charset="-128"/>
              </a:defRPr>
            </a:lvl3pPr>
            <a:lvl4pPr marL="1600200" indent="-228600">
              <a:defRPr sz="2400">
                <a:solidFill>
                  <a:schemeClr val="tx1"/>
                </a:solidFill>
                <a:latin typeface="Arial MT" pitchFamily="80" charset="0"/>
                <a:ea typeface="ヒラギノ角ゴ Pro W3" charset="-128"/>
              </a:defRPr>
            </a:lvl4pPr>
            <a:lvl5pPr marL="2057400" indent="-228600">
              <a:defRPr sz="2400">
                <a:solidFill>
                  <a:schemeClr val="tx1"/>
                </a:solidFill>
                <a:latin typeface="Arial MT" pitchFamily="80" charset="0"/>
                <a:ea typeface="ヒラギノ角ゴ Pro W3" charset="-128"/>
              </a:defRPr>
            </a:lvl5pPr>
            <a:lvl6pPr marL="2514600" indent="-228600" eaLnBrk="0" fontAlgn="base" hangingPunct="0">
              <a:spcBef>
                <a:spcPct val="0"/>
              </a:spcBef>
              <a:spcAft>
                <a:spcPct val="0"/>
              </a:spcAft>
              <a:defRPr sz="2400">
                <a:solidFill>
                  <a:schemeClr val="tx1"/>
                </a:solidFill>
                <a:latin typeface="Arial MT" pitchFamily="80" charset="0"/>
                <a:ea typeface="ヒラギノ角ゴ Pro W3" charset="-128"/>
              </a:defRPr>
            </a:lvl6pPr>
            <a:lvl7pPr marL="2971800" indent="-228600" eaLnBrk="0" fontAlgn="base" hangingPunct="0">
              <a:spcBef>
                <a:spcPct val="0"/>
              </a:spcBef>
              <a:spcAft>
                <a:spcPct val="0"/>
              </a:spcAft>
              <a:defRPr sz="2400">
                <a:solidFill>
                  <a:schemeClr val="tx1"/>
                </a:solidFill>
                <a:latin typeface="Arial MT" pitchFamily="80" charset="0"/>
                <a:ea typeface="ヒラギノ角ゴ Pro W3" charset="-128"/>
              </a:defRPr>
            </a:lvl7pPr>
            <a:lvl8pPr marL="3429000" indent="-228600" eaLnBrk="0" fontAlgn="base" hangingPunct="0">
              <a:spcBef>
                <a:spcPct val="0"/>
              </a:spcBef>
              <a:spcAft>
                <a:spcPct val="0"/>
              </a:spcAft>
              <a:defRPr sz="2400">
                <a:solidFill>
                  <a:schemeClr val="tx1"/>
                </a:solidFill>
                <a:latin typeface="Arial MT" pitchFamily="80" charset="0"/>
                <a:ea typeface="ヒラギノ角ゴ Pro W3" charset="-128"/>
              </a:defRPr>
            </a:lvl8pPr>
            <a:lvl9pPr marL="3886200" indent="-228600" eaLnBrk="0" fontAlgn="base" hangingPunct="0">
              <a:spcBef>
                <a:spcPct val="0"/>
              </a:spcBef>
              <a:spcAft>
                <a:spcPct val="0"/>
              </a:spcAft>
              <a:defRPr sz="2400">
                <a:solidFill>
                  <a:schemeClr val="tx1"/>
                </a:solidFill>
                <a:latin typeface="Arial MT" pitchFamily="80" charset="0"/>
                <a:ea typeface="ヒラギノ角ゴ Pro W3" charset="-128"/>
              </a:defRPr>
            </a:lvl9pPr>
          </a:lstStyle>
          <a:p>
            <a:fld id="{CF147A66-61A2-4D78-A016-92124439FD13}" type="slidenum">
              <a:rPr lang="en-US" altLang="en-US" sz="1200"/>
              <a:pPr/>
              <a:t>1</a:t>
            </a:fld>
            <a:endParaRPr lang="en-US" altLang="en-US" sz="1200"/>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ea typeface="ヒラギノ角ゴ Pro W3"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8D527377-1613-476F-9DBC-91BDA9C0C2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7E202E-0A64-4217-9033-169735A99808}" type="slidenum">
              <a:rPr lang="en-US" altLang="en-US"/>
              <a:pPr>
                <a:spcBef>
                  <a:spcPct val="0"/>
                </a:spcBef>
              </a:pPr>
              <a:t>21</a:t>
            </a:fld>
            <a:endParaRPr lang="en-US" altLang="en-US"/>
          </a:p>
        </p:txBody>
      </p:sp>
      <p:sp>
        <p:nvSpPr>
          <p:cNvPr id="7171" name="Rectangle 2">
            <a:extLst>
              <a:ext uri="{FF2B5EF4-FFF2-40B4-BE49-F238E27FC236}">
                <a16:creationId xmlns:a16="http://schemas.microsoft.com/office/drawing/2014/main" id="{029B4960-9492-4252-9487-85C04A4F240D}"/>
              </a:ext>
            </a:extLst>
          </p:cNvPr>
          <p:cNvSpPr>
            <a:spLocks noGrp="1" noRot="1" noChangeAspect="1" noChangeArrowheads="1" noTextEdit="1"/>
          </p:cNvSpPr>
          <p:nvPr>
            <p:ph type="sldImg"/>
          </p:nvPr>
        </p:nvSpPr>
        <p:spPr>
          <a:ln/>
        </p:spPr>
      </p:sp>
      <p:sp>
        <p:nvSpPr>
          <p:cNvPr id="7172" name="Rectangle 3">
            <a:extLst>
              <a:ext uri="{FF2B5EF4-FFF2-40B4-BE49-F238E27FC236}">
                <a16:creationId xmlns:a16="http://schemas.microsoft.com/office/drawing/2014/main" id="{732A4E32-43CE-4735-94E5-8CC968FA476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61111C49-0344-4A49-AB24-430E9AA0573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FC507E9-4E2D-483D-BA01-AF269C10181F}" type="slidenum">
              <a:rPr lang="en-US" altLang="en-US"/>
              <a:pPr>
                <a:spcBef>
                  <a:spcPct val="0"/>
                </a:spcBef>
              </a:pPr>
              <a:t>22</a:t>
            </a:fld>
            <a:endParaRPr lang="en-US" altLang="en-US"/>
          </a:p>
        </p:txBody>
      </p:sp>
      <p:sp>
        <p:nvSpPr>
          <p:cNvPr id="11267" name="Rectangle 2">
            <a:extLst>
              <a:ext uri="{FF2B5EF4-FFF2-40B4-BE49-F238E27FC236}">
                <a16:creationId xmlns:a16="http://schemas.microsoft.com/office/drawing/2014/main" id="{67FF6814-2234-42F7-A854-AB2D47A84693}"/>
              </a:ext>
            </a:extLst>
          </p:cNvPr>
          <p:cNvSpPr>
            <a:spLocks noGrp="1" noRot="1" noChangeAspect="1" noChangeArrowheads="1" noTextEdit="1"/>
          </p:cNvSpPr>
          <p:nvPr>
            <p:ph type="sldImg"/>
          </p:nvPr>
        </p:nvSpPr>
        <p:spPr>
          <a:ln/>
        </p:spPr>
      </p:sp>
      <p:sp>
        <p:nvSpPr>
          <p:cNvPr id="11268" name="Rectangle 3">
            <a:extLst>
              <a:ext uri="{FF2B5EF4-FFF2-40B4-BE49-F238E27FC236}">
                <a16:creationId xmlns:a16="http://schemas.microsoft.com/office/drawing/2014/main" id="{D09EF4B5-446C-481F-B202-9CAC5020F4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70A3EE40-CA45-499B-94CB-3A5596713B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B7A8C7E-4FA2-41E5-916A-E0CEA1BF02D9}" type="slidenum">
              <a:rPr lang="en-US" altLang="en-US"/>
              <a:pPr>
                <a:spcBef>
                  <a:spcPct val="0"/>
                </a:spcBef>
              </a:pPr>
              <a:t>23</a:t>
            </a:fld>
            <a:endParaRPr lang="en-US" altLang="en-US"/>
          </a:p>
        </p:txBody>
      </p:sp>
      <p:sp>
        <p:nvSpPr>
          <p:cNvPr id="13315" name="Rectangle 2">
            <a:extLst>
              <a:ext uri="{FF2B5EF4-FFF2-40B4-BE49-F238E27FC236}">
                <a16:creationId xmlns:a16="http://schemas.microsoft.com/office/drawing/2014/main" id="{540F467A-2EFA-4C49-A20F-ADC6A8E618D1}"/>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9FC27E90-D678-4C5E-A0E0-1EC99FF5EF2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AF8FC950-4E50-4875-8D3A-635ADC8C59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A428E6A-BAB2-4182-B3D9-FA73338C863B}" type="slidenum">
              <a:rPr lang="en-US" altLang="en-US"/>
              <a:pPr>
                <a:spcBef>
                  <a:spcPct val="0"/>
                </a:spcBef>
              </a:pPr>
              <a:t>24</a:t>
            </a:fld>
            <a:endParaRPr lang="en-US" altLang="en-US"/>
          </a:p>
        </p:txBody>
      </p:sp>
      <p:sp>
        <p:nvSpPr>
          <p:cNvPr id="17411" name="Rectangle 2">
            <a:extLst>
              <a:ext uri="{FF2B5EF4-FFF2-40B4-BE49-F238E27FC236}">
                <a16:creationId xmlns:a16="http://schemas.microsoft.com/office/drawing/2014/main" id="{FE4C6B4D-8EDE-4FCF-B40A-5B013B63E76E}"/>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B88B3672-2F95-49B2-9CE9-270CCB51374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AB9FBB29-BCF0-4337-9DF6-08B5C40E58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DA5882-6184-4242-88D3-CB1EB1BE4700}" type="slidenum">
              <a:rPr lang="en-US" altLang="en-US"/>
              <a:pPr>
                <a:spcBef>
                  <a:spcPct val="0"/>
                </a:spcBef>
              </a:pPr>
              <a:t>31</a:t>
            </a:fld>
            <a:endParaRPr lang="en-US" altLang="en-US"/>
          </a:p>
        </p:txBody>
      </p:sp>
      <p:sp>
        <p:nvSpPr>
          <p:cNvPr id="32771" name="Rectangle 2">
            <a:extLst>
              <a:ext uri="{FF2B5EF4-FFF2-40B4-BE49-F238E27FC236}">
                <a16:creationId xmlns:a16="http://schemas.microsoft.com/office/drawing/2014/main" id="{E1E039AF-14EB-4C6A-B652-442530F73771}"/>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0C848ABF-3E63-43BC-A1BD-0F29986AD08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E1773012-98DD-492C-B180-7662004587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168B8FB-126E-4A88-A734-101480ED9EC8}" type="slidenum">
              <a:rPr lang="en-US" altLang="en-US"/>
              <a:pPr>
                <a:spcBef>
                  <a:spcPct val="0"/>
                </a:spcBef>
              </a:pPr>
              <a:t>35</a:t>
            </a:fld>
            <a:endParaRPr lang="en-US" altLang="en-US"/>
          </a:p>
        </p:txBody>
      </p:sp>
      <p:sp>
        <p:nvSpPr>
          <p:cNvPr id="35843" name="Rectangle 2">
            <a:extLst>
              <a:ext uri="{FF2B5EF4-FFF2-40B4-BE49-F238E27FC236}">
                <a16:creationId xmlns:a16="http://schemas.microsoft.com/office/drawing/2014/main" id="{C80F5363-6B7D-4AC8-ABC0-3812D058BFCA}"/>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6D8B7699-BB40-4CEB-A353-461F689A72E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extLst>
      <p:ext uri="{BB962C8B-B14F-4D97-AF65-F5344CB8AC3E}">
        <p14:creationId xmlns:p14="http://schemas.microsoft.com/office/powerpoint/2010/main" val="16419940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C10471C-2D0C-48BD-9C47-0315AEB49C0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9E20FA3-74C4-44D6-9B90-D0D1461909A7}" type="slidenum">
              <a:rPr lang="en-US" altLang="en-US"/>
              <a:pPr>
                <a:spcBef>
                  <a:spcPct val="0"/>
                </a:spcBef>
              </a:pPr>
              <a:t>38</a:t>
            </a:fld>
            <a:endParaRPr lang="en-US" altLang="en-US"/>
          </a:p>
        </p:txBody>
      </p:sp>
      <p:sp>
        <p:nvSpPr>
          <p:cNvPr id="24579" name="Rectangle 2">
            <a:extLst>
              <a:ext uri="{FF2B5EF4-FFF2-40B4-BE49-F238E27FC236}">
                <a16:creationId xmlns:a16="http://schemas.microsoft.com/office/drawing/2014/main" id="{B10846DF-0C21-4181-85E5-6C94E6E51FE2}"/>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8A0ABD1A-E3DC-4AE5-981E-5FC847AE33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extLst>
      <p:ext uri="{BB962C8B-B14F-4D97-AF65-F5344CB8AC3E}">
        <p14:creationId xmlns:p14="http://schemas.microsoft.com/office/powerpoint/2010/main" val="359288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xfrm>
            <a:off x="685800"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ea typeface="ヒラギノ角ゴ Pro W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fld id="{2E66D292-9B99-470A-BFDF-4FE6288F4496}" type="slidenum">
              <a:rPr lang="en-US" altLang="en-US"/>
              <a:pPr/>
              <a:t>‹#›</a:t>
            </a:fld>
            <a:endParaRPr lang="en-US" altLang="en-US"/>
          </a:p>
        </p:txBody>
      </p:sp>
    </p:spTree>
    <p:extLst>
      <p:ext uri="{BB962C8B-B14F-4D97-AF65-F5344CB8AC3E}">
        <p14:creationId xmlns:p14="http://schemas.microsoft.com/office/powerpoint/2010/main" val="1732260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EB628259-3412-42EA-A98F-FAE68669C183}" type="slidenum">
              <a:rPr lang="en-US" altLang="en-US"/>
              <a:pPr/>
              <a:t>‹#›</a:t>
            </a:fld>
            <a:endParaRPr lang="en-US" altLang="en-US"/>
          </a:p>
        </p:txBody>
      </p:sp>
    </p:spTree>
    <p:extLst>
      <p:ext uri="{BB962C8B-B14F-4D97-AF65-F5344CB8AC3E}">
        <p14:creationId xmlns:p14="http://schemas.microsoft.com/office/powerpoint/2010/main" val="755897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81000" y="576263"/>
            <a:ext cx="7772400" cy="1066800"/>
          </a:xfrm>
        </p:spPr>
        <p:txBody>
          <a:bodyPr/>
          <a:lstStyle/>
          <a:p>
            <a:r>
              <a:rPr lang="en-US"/>
              <a:t>Click to edit Master title style</a:t>
            </a:r>
          </a:p>
        </p:txBody>
      </p:sp>
      <p:sp>
        <p:nvSpPr>
          <p:cNvPr id="3" name="Content Placeholder 2"/>
          <p:cNvSpPr>
            <a:spLocks noGrp="1"/>
          </p:cNvSpPr>
          <p:nvPr>
            <p:ph sz="half" idx="1"/>
          </p:nvPr>
        </p:nvSpPr>
        <p:spPr>
          <a:xfrm>
            <a:off x="381000" y="19812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10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400EE0D3-944D-4AED-856E-082D34B5A208}" type="slidenum">
              <a:rPr lang="en-US" altLang="en-US"/>
              <a:pPr/>
              <a:t>‹#›</a:t>
            </a:fld>
            <a:endParaRPr lang="en-US" altLang="en-US"/>
          </a:p>
        </p:txBody>
      </p:sp>
    </p:spTree>
    <p:extLst>
      <p:ext uri="{BB962C8B-B14F-4D97-AF65-F5344CB8AC3E}">
        <p14:creationId xmlns:p14="http://schemas.microsoft.com/office/powerpoint/2010/main" val="870029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80064ACF-E31C-4200-BBD7-EA465C082722}" type="slidenum">
              <a:rPr lang="en-US" altLang="en-US"/>
              <a:pPr/>
              <a:t>‹#›</a:t>
            </a:fld>
            <a:endParaRPr lang="en-US" altLang="en-US"/>
          </a:p>
        </p:txBody>
      </p:sp>
    </p:spTree>
    <p:extLst>
      <p:ext uri="{BB962C8B-B14F-4D97-AF65-F5344CB8AC3E}">
        <p14:creationId xmlns:p14="http://schemas.microsoft.com/office/powerpoint/2010/main" val="1724591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0077C2-DEC3-4979-8F41-4161E21AD1E8}" type="datetimeFigureOut">
              <a:rPr lang="en-US" smtClean="0"/>
              <a:t>1/24/2026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CD5379-A98C-4204-9C02-54ED78797609}" type="slidenum">
              <a:rPr lang="en-US" smtClean="0"/>
              <a:t>‹#›</a:t>
            </a:fld>
            <a:endParaRPr lang="en-US"/>
          </a:p>
        </p:txBody>
      </p:sp>
    </p:spTree>
    <p:extLst>
      <p:ext uri="{BB962C8B-B14F-4D97-AF65-F5344CB8AC3E}">
        <p14:creationId xmlns:p14="http://schemas.microsoft.com/office/powerpoint/2010/main" val="7282087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1000" y="576263"/>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3810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0" name="Rectangle 6"/>
          <p:cNvSpPr>
            <a:spLocks noGrp="1" noChangeArrowheads="1"/>
          </p:cNvSpPr>
          <p:nvPr>
            <p:ph type="sldNum" sz="quarter" idx="4"/>
          </p:nvPr>
        </p:nvSpPr>
        <p:spPr bwMode="auto">
          <a:xfrm>
            <a:off x="304800" y="6477000"/>
            <a:ext cx="1905000" cy="381000"/>
          </a:xfrm>
          <a:prstGeom prst="rect">
            <a:avLst/>
          </a:prstGeom>
          <a:noFill/>
          <a:ln>
            <a:noFill/>
          </a:ln>
          <a:extLst>
            <a:ext uri="{FAA26D3D-D897-4be2-8F04-BA451C77F1D7}"/>
          </a:extLst>
        </p:spPr>
        <p:txBody>
          <a:bodyPr vert="horz" wrap="square" lIns="91440" tIns="45720" rIns="91440" bIns="45720" numCol="1" anchor="t" anchorCtr="0" compatLnSpc="1">
            <a:prstTxWarp prst="textNoShape">
              <a:avLst/>
            </a:prstTxWarp>
          </a:bodyPr>
          <a:lstStyle>
            <a:lvl1pPr>
              <a:defRPr sz="1400">
                <a:latin typeface="Lucida Grande" charset="0"/>
              </a:defRPr>
            </a:lvl1pPr>
          </a:lstStyle>
          <a:p>
            <a:fld id="{D507BC72-DC52-4E85-A448-5FD65EF46CD1}" type="slidenum">
              <a:rPr lang="en-US" altLang="en-US"/>
              <a:pPr/>
              <a:t>‹#›</a:t>
            </a:fld>
            <a:endParaRPr lang="en-US" altLang="en-US"/>
          </a:p>
        </p:txBody>
      </p:sp>
      <p:pic>
        <p:nvPicPr>
          <p:cNvPr id="1029" name="Picture 8" descr="LEC 9 PPT FA-2"/>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0" y="0"/>
            <a:ext cx="9140825" cy="685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rtl="0" eaLnBrk="0" fontAlgn="base" hangingPunct="0">
        <a:spcBef>
          <a:spcPct val="0"/>
        </a:spcBef>
        <a:spcAft>
          <a:spcPct val="0"/>
        </a:spcAft>
        <a:defRPr sz="2200" b="1">
          <a:solidFill>
            <a:srgbClr val="006642"/>
          </a:solidFill>
          <a:latin typeface="Arial"/>
          <a:ea typeface="+mj-ea"/>
          <a:cs typeface="+mj-cs"/>
        </a:defRPr>
      </a:lvl1pPr>
      <a:lvl2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2pPr>
      <a:lvl3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3pPr>
      <a:lvl4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4pPr>
      <a:lvl5pPr algn="l" rtl="0" eaLnBrk="0" fontAlgn="base" hangingPunct="0">
        <a:spcBef>
          <a:spcPct val="0"/>
        </a:spcBef>
        <a:spcAft>
          <a:spcPct val="0"/>
        </a:spcAft>
        <a:defRPr sz="2200" b="1">
          <a:solidFill>
            <a:srgbClr val="006642"/>
          </a:solidFill>
          <a:latin typeface="Arial" charset="0"/>
          <a:ea typeface="ヒラギノ角ゴ Pro W3" charset="0"/>
          <a:cs typeface="ヒラギノ角ゴ Pro W3" charset="0"/>
        </a:defRPr>
      </a:lvl5pPr>
      <a:lvl6pPr marL="4572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6pPr>
      <a:lvl7pPr marL="9144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7pPr>
      <a:lvl8pPr marL="13716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8pPr>
      <a:lvl9pPr marL="1828800" algn="l" rtl="0" fontAlgn="base">
        <a:spcBef>
          <a:spcPct val="0"/>
        </a:spcBef>
        <a:spcAft>
          <a:spcPct val="0"/>
        </a:spcAft>
        <a:defRPr sz="2000">
          <a:solidFill>
            <a:srgbClr val="006642"/>
          </a:solidFill>
          <a:latin typeface="Arial Bold" charset="0"/>
          <a:ea typeface="ヒラギノ角ゴ Pro W3" charset="0"/>
          <a:cs typeface="ヒラギノ角ゴ Pro W3" charset="0"/>
        </a:defRPr>
      </a:lvl9pPr>
    </p:titleStyle>
    <p:bodyStyle>
      <a:lvl1pPr marL="342900" indent="-342900" algn="l" rtl="0" eaLnBrk="0" fontAlgn="base" hangingPunct="0">
        <a:spcBef>
          <a:spcPct val="20000"/>
        </a:spcBef>
        <a:spcAft>
          <a:spcPct val="0"/>
        </a:spcAft>
        <a:buClr>
          <a:srgbClr val="FEC325"/>
        </a:buClr>
        <a:buFont typeface="Wingdings" panose="05000000000000000000" pitchFamily="2" charset="2"/>
        <a:buChar char="§"/>
        <a:defRPr>
          <a:solidFill>
            <a:schemeClr val="tx1"/>
          </a:solidFill>
          <a:latin typeface="Arial"/>
          <a:ea typeface="+mn-ea"/>
          <a:cs typeface="+mn-cs"/>
        </a:defRPr>
      </a:lvl1pPr>
      <a:lvl2pPr marL="742950" indent="-285750" algn="l" rtl="0" eaLnBrk="0" fontAlgn="base" hangingPunct="0">
        <a:spcBef>
          <a:spcPct val="20000"/>
        </a:spcBef>
        <a:spcAft>
          <a:spcPct val="0"/>
        </a:spcAft>
        <a:buClr>
          <a:srgbClr val="FEC325"/>
        </a:buClr>
        <a:buFont typeface="Wingdings" panose="05000000000000000000" pitchFamily="2" charset="2"/>
        <a:buChar char="§"/>
        <a:defRPr sz="1600">
          <a:solidFill>
            <a:schemeClr val="tx1"/>
          </a:solidFill>
          <a:latin typeface="Arial"/>
          <a:ea typeface="+mn-ea"/>
          <a:cs typeface="+mn-cs"/>
        </a:defRPr>
      </a:lvl2pPr>
      <a:lvl3pPr marL="1143000" indent="-228600" algn="l" rtl="0" eaLnBrk="0" fontAlgn="base" hangingPunct="0">
        <a:spcBef>
          <a:spcPct val="20000"/>
        </a:spcBef>
        <a:spcAft>
          <a:spcPct val="0"/>
        </a:spcAft>
        <a:buClr>
          <a:srgbClr val="FEC325"/>
        </a:buClr>
        <a:buFont typeface="Wingdings" panose="05000000000000000000" pitchFamily="2" charset="2"/>
        <a:buChar char="§"/>
        <a:defRPr sz="1400">
          <a:solidFill>
            <a:schemeClr val="tx1"/>
          </a:solidFill>
          <a:latin typeface="Arial"/>
          <a:ea typeface="+mn-ea"/>
          <a:cs typeface="+mn-cs"/>
        </a:defRPr>
      </a:lvl3pPr>
      <a:lvl4pPr marL="1600200" indent="-228600" algn="l" rtl="0" eaLnBrk="0" fontAlgn="base" hangingPunct="0">
        <a:spcBef>
          <a:spcPct val="20000"/>
        </a:spcBef>
        <a:spcAft>
          <a:spcPct val="0"/>
        </a:spcAft>
        <a:buClr>
          <a:srgbClr val="FEC325"/>
        </a:buClr>
        <a:buFont typeface="Wingdings" panose="05000000000000000000" pitchFamily="2" charset="2"/>
        <a:buChar char="§"/>
        <a:defRPr sz="1200">
          <a:solidFill>
            <a:schemeClr val="tx1"/>
          </a:solidFill>
          <a:latin typeface="Arial"/>
          <a:ea typeface="+mn-ea"/>
          <a:cs typeface="+mn-cs"/>
        </a:defRPr>
      </a:lvl4pPr>
      <a:lvl5pPr marL="2057400" indent="-228600" algn="l" rtl="0" eaLnBrk="0" fontAlgn="base" hangingPunct="0">
        <a:spcBef>
          <a:spcPct val="20000"/>
        </a:spcBef>
        <a:spcAft>
          <a:spcPct val="0"/>
        </a:spcAft>
        <a:buClr>
          <a:srgbClr val="FEC325"/>
        </a:buClr>
        <a:buFont typeface="Wingdings" panose="05000000000000000000" pitchFamily="2" charset="2"/>
        <a:buChar char="§"/>
        <a:defRPr sz="1000">
          <a:solidFill>
            <a:schemeClr val="tx1"/>
          </a:solidFill>
          <a:latin typeface="Arial"/>
          <a:ea typeface="+mn-ea"/>
          <a:cs typeface="+mn-cs"/>
        </a:defRPr>
      </a:lvl5pPr>
      <a:lvl6pPr marL="25146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6pPr>
      <a:lvl7pPr marL="29718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7pPr>
      <a:lvl8pPr marL="34290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8pPr>
      <a:lvl9pPr marL="3886200" indent="-228600" algn="l" rtl="0" fontAlgn="base">
        <a:spcBef>
          <a:spcPct val="20000"/>
        </a:spcBef>
        <a:spcAft>
          <a:spcPct val="0"/>
        </a:spcAft>
        <a:buClr>
          <a:srgbClr val="FEC325"/>
        </a:buClr>
        <a:buFont typeface="Times" charset="0"/>
        <a:buChar char="•"/>
        <a:defRPr sz="1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0.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9.png"/><Relationship Id="rId4" Type="http://schemas.openxmlformats.org/officeDocument/2006/relationships/oleObject" Target="../embeddings/oleObject6.bin"/></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C 9 PPT FA-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ctrTitle"/>
          </p:nvPr>
        </p:nvSpPr>
        <p:spPr>
          <a:xfrm>
            <a:off x="5715000" y="609600"/>
            <a:ext cx="2590800" cy="3200400"/>
          </a:xfrm>
        </p:spPr>
        <p:txBody>
          <a:bodyPr lIns="0" tIns="0" rIns="0" bIns="0" anchor="t"/>
          <a:lstStyle/>
          <a:p>
            <a:pPr eaLnBrk="1" hangingPunct="1">
              <a:lnSpc>
                <a:spcPts val="2875"/>
              </a:lnSpc>
              <a:spcAft>
                <a:spcPts val="600"/>
              </a:spcAft>
            </a:pPr>
            <a:r>
              <a:rPr lang="en-US" altLang="en-US" sz="2400" dirty="0">
                <a:latin typeface="Arial" panose="020B0604020202020204" pitchFamily="34" charset="0"/>
              </a:rPr>
              <a:t>Class 1:</a:t>
            </a:r>
            <a:br>
              <a:rPr lang="en-US" altLang="en-US" sz="2400" dirty="0">
                <a:latin typeface="Arial" panose="020B0604020202020204" pitchFamily="34" charset="0"/>
              </a:rPr>
            </a:br>
            <a:r>
              <a:rPr lang="en-US" altLang="en-US" sz="2400" dirty="0">
                <a:latin typeface="Arial" panose="020B0604020202020204" pitchFamily="34" charset="0"/>
              </a:rPr>
              <a:t>Introduction and Origins of CFPB</a:t>
            </a:r>
            <a:br>
              <a:rPr lang="en-US" altLang="en-US" sz="2400" dirty="0">
                <a:latin typeface="Arial" panose="020B0604020202020204" pitchFamily="34" charset="0"/>
              </a:rPr>
            </a:br>
            <a:endParaRPr lang="en-US" altLang="en-US" baseline="30000" dirty="0">
              <a:solidFill>
                <a:srgbClr val="000000"/>
              </a:solidFill>
              <a:latin typeface="Arial" panose="020B0604020202020204" pitchFamily="34" charset="0"/>
            </a:endParaRPr>
          </a:p>
        </p:txBody>
      </p:sp>
      <p:sp>
        <p:nvSpPr>
          <p:cNvPr id="2052" name="Rectangle 3"/>
          <p:cNvSpPr>
            <a:spLocks noGrp="1" noChangeArrowheads="1"/>
          </p:cNvSpPr>
          <p:nvPr>
            <p:ph type="subTitle" idx="1"/>
          </p:nvPr>
        </p:nvSpPr>
        <p:spPr>
          <a:xfrm>
            <a:off x="5715000" y="4953000"/>
            <a:ext cx="2819400" cy="2057400"/>
          </a:xfrm>
        </p:spPr>
        <p:txBody>
          <a:bodyPr lIns="0" tIns="0" rIns="0" bIns="0"/>
          <a:lstStyle/>
          <a:p>
            <a:pPr algn="l" eaLnBrk="1" hangingPunct="1">
              <a:spcBef>
                <a:spcPct val="0"/>
              </a:spcBef>
              <a:spcAft>
                <a:spcPts val="900"/>
              </a:spcAft>
            </a:pPr>
            <a:r>
              <a:rPr lang="en-US" altLang="en-US" sz="1700" b="1" dirty="0">
                <a:solidFill>
                  <a:srgbClr val="006642"/>
                </a:solidFill>
                <a:latin typeface="Arial" panose="020B0604020202020204" pitchFamily="34" charset="0"/>
              </a:rPr>
              <a:t>Presented by</a:t>
            </a:r>
          </a:p>
          <a:p>
            <a:pPr algn="l" eaLnBrk="1" hangingPunct="1">
              <a:spcBef>
                <a:spcPct val="0"/>
              </a:spcBef>
              <a:spcAft>
                <a:spcPts val="2250"/>
              </a:spcAft>
            </a:pPr>
            <a:r>
              <a:rPr lang="en-US" altLang="en-US" sz="1500" dirty="0">
                <a:solidFill>
                  <a:srgbClr val="535353"/>
                </a:solidFill>
                <a:latin typeface="Arial" panose="020B0604020202020204" pitchFamily="34" charset="0"/>
              </a:rPr>
              <a:t>Todd J. Zywicki</a:t>
            </a:r>
            <a:br>
              <a:rPr lang="en-US" altLang="en-US" sz="1500" dirty="0">
                <a:solidFill>
                  <a:srgbClr val="535353"/>
                </a:solidFill>
                <a:latin typeface="Arial" panose="020B0604020202020204" pitchFamily="34" charset="0"/>
              </a:rPr>
            </a:br>
            <a:r>
              <a:rPr lang="en-US" altLang="en-US" sz="1500" dirty="0">
                <a:solidFill>
                  <a:srgbClr val="535353"/>
                </a:solidFill>
                <a:latin typeface="Arial" panose="020B0604020202020204" pitchFamily="34" charset="0"/>
              </a:rPr>
              <a:t>George Mason University Foundation Professor of Law Senior Fellow, Cato Institute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latin typeface="Arial" panose="020B0604020202020204" pitchFamily="34" charset="0"/>
              </a:rPr>
              <a:t>Why Consumers Use Credit</a:t>
            </a:r>
          </a:p>
        </p:txBody>
      </p:sp>
      <p:sp>
        <p:nvSpPr>
          <p:cNvPr id="11267" name="Rectangle 3"/>
          <p:cNvSpPr>
            <a:spLocks noGrp="1" noChangeArrowheads="1"/>
          </p:cNvSpPr>
          <p:nvPr>
            <p:ph type="body" idx="1"/>
          </p:nvPr>
        </p:nvSpPr>
        <p:spPr/>
        <p:txBody>
          <a:bodyPr/>
          <a:lstStyle/>
          <a:p>
            <a:r>
              <a:rPr lang="en-US" altLang="en-US" sz="2000">
                <a:latin typeface="Arial" panose="020B0604020202020204" pitchFamily="34" charset="0"/>
              </a:rPr>
              <a:t>Capital Goods</a:t>
            </a:r>
          </a:p>
          <a:p>
            <a:pPr lvl="1"/>
            <a:r>
              <a:rPr lang="en-US" altLang="en-US" sz="2000">
                <a:latin typeface="Arial" panose="020B0604020202020204" pitchFamily="34" charset="0"/>
              </a:rPr>
              <a:t>Houses</a:t>
            </a:r>
          </a:p>
          <a:p>
            <a:pPr lvl="1"/>
            <a:r>
              <a:rPr lang="en-US" altLang="en-US" sz="2000">
                <a:latin typeface="Arial" panose="020B0604020202020204" pitchFamily="34" charset="0"/>
              </a:rPr>
              <a:t>Student Loans</a:t>
            </a:r>
          </a:p>
          <a:p>
            <a:pPr lvl="1"/>
            <a:r>
              <a:rPr lang="en-US" altLang="en-US" sz="2000">
                <a:latin typeface="Arial" panose="020B0604020202020204" pitchFamily="34" charset="0"/>
              </a:rPr>
              <a:t>Cars</a:t>
            </a:r>
          </a:p>
          <a:p>
            <a:pPr lvl="1"/>
            <a:r>
              <a:rPr lang="en-US" altLang="en-US" sz="2000">
                <a:latin typeface="Arial" panose="020B0604020202020204" pitchFamily="34" charset="0"/>
              </a:rPr>
              <a:t>Consumer Durables</a:t>
            </a:r>
          </a:p>
          <a:p>
            <a:r>
              <a:rPr lang="en-US" altLang="en-US" sz="2000">
                <a:latin typeface="Arial" panose="020B0604020202020204" pitchFamily="34" charset="0"/>
              </a:rPr>
              <a:t>Smooth Income and Expenses</a:t>
            </a:r>
          </a:p>
          <a:p>
            <a:r>
              <a:rPr lang="en-US" altLang="en-US" sz="2000">
                <a:latin typeface="Arial" panose="020B0604020202020204" pitchFamily="34" charset="0"/>
              </a:rPr>
              <a:t>Incentives: “The Discipline of Debt”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latin typeface="Arial" panose="020B0604020202020204" pitchFamily="34" charset="0"/>
              </a:rPr>
              <a:t>GMAC (1925)</a:t>
            </a:r>
          </a:p>
        </p:txBody>
      </p:sp>
      <p:pic>
        <p:nvPicPr>
          <p:cNvPr id="12291" name="Picture 3" descr="gma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685800"/>
            <a:ext cx="4191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81000" y="576263"/>
            <a:ext cx="7772400" cy="738187"/>
          </a:xfrm>
        </p:spPr>
        <p:txBody>
          <a:bodyPr/>
          <a:lstStyle/>
          <a:p>
            <a:r>
              <a:rPr lang="en-US" altLang="en-US">
                <a:latin typeface="Arial" panose="020B0604020202020204" pitchFamily="34" charset="0"/>
              </a:rPr>
              <a:t>Ford (1925)</a:t>
            </a:r>
          </a:p>
        </p:txBody>
      </p:sp>
      <p:pic>
        <p:nvPicPr>
          <p:cNvPr id="13315" name="Picture 3" descr="fo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49530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a:latin typeface="Arial" panose="020B0604020202020204" pitchFamily="34" charset="0"/>
              </a:rPr>
              <a:t>Department Stores</a:t>
            </a:r>
          </a:p>
        </p:txBody>
      </p:sp>
      <p:sp>
        <p:nvSpPr>
          <p:cNvPr id="36867" name="Content Placeholder 2"/>
          <p:cNvSpPr>
            <a:spLocks noGrp="1"/>
          </p:cNvSpPr>
          <p:nvPr>
            <p:ph idx="1"/>
          </p:nvPr>
        </p:nvSpPr>
        <p:spPr/>
        <p:txBody>
          <a:bodyPr/>
          <a:lstStyle/>
          <a:p>
            <a:pPr marL="0" indent="0">
              <a:buFont typeface="Wingdings" panose="05000000000000000000" pitchFamily="2" charset="2"/>
              <a:buNone/>
            </a:pPr>
            <a:r>
              <a:rPr lang="en-US" altLang="en-US">
                <a:latin typeface="Arial" panose="020B0604020202020204" pitchFamily="34" charset="0"/>
              </a:rPr>
              <a:t> </a:t>
            </a:r>
          </a:p>
        </p:txBody>
      </p:sp>
      <p:pic>
        <p:nvPicPr>
          <p:cNvPr id="3686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905000"/>
            <a:ext cx="4876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3118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81000" y="576263"/>
            <a:ext cx="7772400" cy="809625"/>
          </a:xfrm>
        </p:spPr>
        <p:txBody>
          <a:bodyPr/>
          <a:lstStyle/>
          <a:p>
            <a:r>
              <a:rPr lang="en-US" altLang="en-US">
                <a:latin typeface="Arial" panose="020B0604020202020204" pitchFamily="34" charset="0"/>
              </a:rPr>
              <a:t>Who is That Guy?</a:t>
            </a:r>
          </a:p>
        </p:txBody>
      </p:sp>
      <p:sp>
        <p:nvSpPr>
          <p:cNvPr id="15363" name="Rectangle 3"/>
          <p:cNvSpPr>
            <a:spLocks noGrp="1" noChangeArrowheads="1"/>
          </p:cNvSpPr>
          <p:nvPr>
            <p:ph type="body" idx="1"/>
          </p:nvPr>
        </p:nvSpPr>
        <p:spPr>
          <a:xfrm>
            <a:off x="457200" y="1143000"/>
            <a:ext cx="8229600" cy="4987925"/>
          </a:xfrm>
        </p:spPr>
        <p:txBody>
          <a:bodyPr/>
          <a:lstStyle/>
          <a:p>
            <a:pPr>
              <a:buFont typeface="Wingdings" panose="05000000000000000000" pitchFamily="2" charset="2"/>
              <a:buNone/>
            </a:pPr>
            <a:r>
              <a:rPr lang="en-US" altLang="en-US" sz="500">
                <a:latin typeface="Arial" panose="020B0604020202020204" pitchFamily="34" charset="0"/>
              </a:rPr>
              <a:t>.</a:t>
            </a:r>
          </a:p>
        </p:txBody>
      </p:sp>
      <p:pic>
        <p:nvPicPr>
          <p:cNvPr id="15364" name="Picture 4" descr="karle malden travelers check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295400"/>
            <a:ext cx="34925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latin typeface="Arial" panose="020B0604020202020204" pitchFamily="34" charset="0"/>
              </a:rPr>
              <a:t>Credit Card Ownership: 1970-2010</a:t>
            </a:r>
          </a:p>
        </p:txBody>
      </p:sp>
      <p:graphicFrame>
        <p:nvGraphicFramePr>
          <p:cNvPr id="16387" name="Object 3"/>
          <p:cNvGraphicFramePr>
            <a:graphicFrameLocks noGrp="1" noChangeAspect="1"/>
          </p:cNvGraphicFramePr>
          <p:nvPr>
            <p:ph idx="1"/>
          </p:nvPr>
        </p:nvGraphicFramePr>
        <p:xfrm>
          <a:off x="457200" y="1752600"/>
          <a:ext cx="8229600" cy="4325938"/>
        </p:xfrm>
        <a:graphic>
          <a:graphicData uri="http://schemas.openxmlformats.org/presentationml/2006/ole">
            <mc:AlternateContent xmlns:mc="http://schemas.openxmlformats.org/markup-compatibility/2006">
              <mc:Choice xmlns:v="urn:schemas-microsoft-com:vml" Requires="v">
                <p:oleObj spid="_x0000_s16431" name="Chart" r:id="rId4" imgW="5048138" imgH="2714752" progId="Excel.Chart.8">
                  <p:embed/>
                </p:oleObj>
              </mc:Choice>
              <mc:Fallback>
                <p:oleObj name="Chart" r:id="rId4" imgW="5048138" imgH="2714752"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752600"/>
                        <a:ext cx="8229600" cy="432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z="2000">
                <a:latin typeface="Arial" panose="020B0604020202020204" pitchFamily="34" charset="0"/>
              </a:rPr>
              <a:t>Credit Card Substitution</a:t>
            </a:r>
          </a:p>
        </p:txBody>
      </p:sp>
      <p:graphicFrame>
        <p:nvGraphicFramePr>
          <p:cNvPr id="28675" name="Object 3"/>
          <p:cNvGraphicFramePr>
            <a:graphicFrameLocks noGrp="1" noChangeAspect="1"/>
          </p:cNvGraphicFramePr>
          <p:nvPr>
            <p:ph idx="1"/>
          </p:nvPr>
        </p:nvGraphicFramePr>
        <p:xfrm>
          <a:off x="609600" y="1676400"/>
          <a:ext cx="8077200" cy="4495800"/>
        </p:xfrm>
        <a:graphic>
          <a:graphicData uri="http://schemas.openxmlformats.org/presentationml/2006/ole">
            <mc:AlternateContent xmlns:mc="http://schemas.openxmlformats.org/markup-compatibility/2006">
              <mc:Choice xmlns:v="urn:schemas-microsoft-com:vml" Requires="v">
                <p:oleObj spid="_x0000_s28719" name="Chart" r:id="rId4" imgW="5886416" imgH="2714557" progId="Excel.Chart.8">
                  <p:embed/>
                </p:oleObj>
              </mc:Choice>
              <mc:Fallback>
                <p:oleObj name="Chart" r:id="rId4" imgW="5886416" imgH="2714557"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676400"/>
                        <a:ext cx="8077200" cy="449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381000" y="576263"/>
            <a:ext cx="7772400" cy="738187"/>
          </a:xfrm>
        </p:spPr>
        <p:txBody>
          <a:bodyPr/>
          <a:lstStyle/>
          <a:p>
            <a:r>
              <a:rPr lang="en-US" altLang="en-US">
                <a:latin typeface="Arial" panose="020B0604020202020204" pitchFamily="34" charset="0"/>
              </a:rPr>
              <a:t>Effect of Suburbanization</a:t>
            </a:r>
          </a:p>
        </p:txBody>
      </p:sp>
      <p:graphicFrame>
        <p:nvGraphicFramePr>
          <p:cNvPr id="29699" name="Object 3"/>
          <p:cNvGraphicFramePr>
            <a:graphicFrameLocks noGrp="1" noChangeAspect="1"/>
          </p:cNvGraphicFramePr>
          <p:nvPr>
            <p:ph idx="1"/>
          </p:nvPr>
        </p:nvGraphicFramePr>
        <p:xfrm>
          <a:off x="533400" y="1676400"/>
          <a:ext cx="8153400" cy="4648200"/>
        </p:xfrm>
        <a:graphic>
          <a:graphicData uri="http://schemas.openxmlformats.org/presentationml/2006/ole">
            <mc:AlternateContent xmlns:mc="http://schemas.openxmlformats.org/markup-compatibility/2006">
              <mc:Choice xmlns:v="urn:schemas-microsoft-com:vml" Requires="v">
                <p:oleObj spid="_x0000_s29743" name="Chart" r:id="rId4" imgW="7953254" imgH="4105350" progId="Excel.Chart.8">
                  <p:embed/>
                </p:oleObj>
              </mc:Choice>
              <mc:Fallback>
                <p:oleObj name="Chart" r:id="rId4" imgW="7953254" imgH="4105350"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76400"/>
                        <a:ext cx="81534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81000" y="576263"/>
            <a:ext cx="7772400" cy="809625"/>
          </a:xfrm>
        </p:spPr>
        <p:txBody>
          <a:bodyPr/>
          <a:lstStyle/>
          <a:p>
            <a:r>
              <a:rPr lang="en-US" altLang="en-US">
                <a:latin typeface="Arial" panose="020B0604020202020204" pitchFamily="34" charset="0"/>
              </a:rPr>
              <a:t>Growth of Installment Credit</a:t>
            </a:r>
          </a:p>
        </p:txBody>
      </p:sp>
      <p:graphicFrame>
        <p:nvGraphicFramePr>
          <p:cNvPr id="30723" name="Object 3"/>
          <p:cNvGraphicFramePr>
            <a:graphicFrameLocks noGrp="1" noChangeAspect="1"/>
          </p:cNvGraphicFramePr>
          <p:nvPr>
            <p:ph idx="1"/>
          </p:nvPr>
        </p:nvGraphicFramePr>
        <p:xfrm>
          <a:off x="457200" y="1676400"/>
          <a:ext cx="8229600" cy="4648200"/>
        </p:xfrm>
        <a:graphic>
          <a:graphicData uri="http://schemas.openxmlformats.org/presentationml/2006/ole">
            <mc:AlternateContent xmlns:mc="http://schemas.openxmlformats.org/markup-compatibility/2006">
              <mc:Choice xmlns:v="urn:schemas-microsoft-com:vml" Requires="v">
                <p:oleObj spid="_x0000_s30767" name="Chart" r:id="rId4" imgW="4983540" imgH="2240233" progId="Excel.Chart.8">
                  <p:embed/>
                </p:oleObj>
              </mc:Choice>
              <mc:Fallback>
                <p:oleObj name="Chart" r:id="rId4" imgW="4983540" imgH="2240233" progId="Excel.Char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1676400"/>
                        <a:ext cx="8229600" cy="4648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580A9B20-0604-4598-9C71-C9AAE0AA1AC0}"/>
              </a:ext>
            </a:extLst>
          </p:cNvPr>
          <p:cNvSpPr>
            <a:spLocks noGrp="1" noChangeArrowheads="1"/>
          </p:cNvSpPr>
          <p:nvPr>
            <p:ph type="title"/>
          </p:nvPr>
        </p:nvSpPr>
        <p:spPr/>
        <p:txBody>
          <a:bodyPr/>
          <a:lstStyle/>
          <a:p>
            <a:r>
              <a:rPr lang="en-US" altLang="en-US">
                <a:latin typeface="Arial" panose="020B0604020202020204" pitchFamily="34" charset="0"/>
              </a:rPr>
              <a:t>Consumer Satisfaction and Use</a:t>
            </a:r>
          </a:p>
        </p:txBody>
      </p:sp>
      <p:sp>
        <p:nvSpPr>
          <p:cNvPr id="13315" name="Content Placeholder 2">
            <a:extLst>
              <a:ext uri="{FF2B5EF4-FFF2-40B4-BE49-F238E27FC236}">
                <a16:creationId xmlns:a16="http://schemas.microsoft.com/office/drawing/2014/main" id="{DFA5336D-1882-4061-94D2-B32CA2E20B4C}"/>
              </a:ext>
            </a:extLst>
          </p:cNvPr>
          <p:cNvSpPr>
            <a:spLocks noGrp="1" noChangeArrowheads="1"/>
          </p:cNvSpPr>
          <p:nvPr>
            <p:ph idx="1"/>
          </p:nvPr>
        </p:nvSpPr>
        <p:spPr>
          <a:xfrm>
            <a:off x="381000" y="1676400"/>
            <a:ext cx="8305800" cy="4724400"/>
          </a:xfrm>
        </p:spPr>
        <p:txBody>
          <a:bodyPr/>
          <a:lstStyle/>
          <a:p>
            <a:r>
              <a:rPr lang="en-US" altLang="en-US">
                <a:latin typeface="Arial" panose="020B0604020202020204" pitchFamily="34" charset="0"/>
              </a:rPr>
              <a:t>Canner and Elliehausen (2013)</a:t>
            </a:r>
          </a:p>
          <a:p>
            <a:r>
              <a:rPr lang="en-US" altLang="en-US">
                <a:latin typeface="Arial" panose="020B0604020202020204" pitchFamily="34" charset="0"/>
              </a:rPr>
              <a:t>82% say credit cards make “managing finances” less difficult versus 8% say “more difficult” (was 72% and 10% in 2001 survey)</a:t>
            </a:r>
          </a:p>
          <a:p>
            <a:r>
              <a:rPr lang="en-US" altLang="en-US">
                <a:latin typeface="Arial" panose="020B0604020202020204" pitchFamily="34" charset="0"/>
              </a:rPr>
              <a:t>Revolvers more likely to say that credit cards make managing finances less difficult (85% vs 80%)</a:t>
            </a:r>
          </a:p>
          <a:p>
            <a:r>
              <a:rPr lang="en-US" altLang="en-US">
                <a:latin typeface="Arial" panose="020B0604020202020204" pitchFamily="34" charset="0"/>
              </a:rPr>
              <a:t>95% “generally satisfied” (51% “strongly”) in dealings with credit card companies v 5% “dissatisfied” (1% “very”) </a:t>
            </a:r>
          </a:p>
          <a:p>
            <a:r>
              <a:rPr lang="en-US" altLang="en-US">
                <a:latin typeface="Arial" panose="020B0604020202020204" pitchFamily="34" charset="0"/>
              </a:rPr>
              <a:t>93% agree that credit card companies “treat them fairly” and 7% disagree</a:t>
            </a:r>
          </a:p>
          <a:p>
            <a:r>
              <a:rPr lang="en-US" altLang="en-US">
                <a:latin typeface="Arial" panose="020B0604020202020204" pitchFamily="34" charset="0"/>
              </a:rPr>
              <a:t>89% of those who had “adverse experiences” with cc companies agree that companies “treat them fairly”</a:t>
            </a:r>
          </a:p>
          <a:p>
            <a:r>
              <a:rPr lang="en-US" altLang="en-US">
                <a:latin typeface="Arial" panose="020B0604020202020204" pitchFamily="34" charset="0"/>
              </a:rPr>
              <a:t>92% say “can easily get a credit card from another company if they are not treated well” (57% strongly agree) vs 8% disagree (2% strongly disagree)</a:t>
            </a:r>
          </a:p>
          <a:p>
            <a:r>
              <a:rPr lang="en-US" altLang="en-US">
                <a:latin typeface="Arial" panose="020B0604020202020204" pitchFamily="34" charset="0"/>
              </a:rPr>
              <a:t>% who paid latest statement “balance in full” 35% in 2000 vs 50% in 2012</a:t>
            </a:r>
          </a:p>
          <a:p>
            <a:r>
              <a:rPr lang="en-US" altLang="en-US">
                <a:latin typeface="Arial" panose="020B0604020202020204" pitchFamily="34" charset="0"/>
              </a:rPr>
              <a:t>% who “usually pay in full” 50% in 2000 vs 62% in 2012</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81000" y="576263"/>
            <a:ext cx="7772400" cy="809625"/>
          </a:xfrm>
        </p:spPr>
        <p:txBody>
          <a:bodyPr/>
          <a:lstStyle/>
          <a:p>
            <a:r>
              <a:rPr lang="en-US" altLang="en-US">
                <a:latin typeface="Arial" panose="020B0604020202020204" pitchFamily="34" charset="0"/>
              </a:rPr>
              <a:t>“The Great Tempter”</a:t>
            </a:r>
          </a:p>
        </p:txBody>
      </p:sp>
      <p:sp>
        <p:nvSpPr>
          <p:cNvPr id="3075" name="Rectangle 3"/>
          <p:cNvSpPr>
            <a:spLocks noGrp="1" noChangeArrowheads="1"/>
          </p:cNvSpPr>
          <p:nvPr>
            <p:ph type="body" idx="1"/>
          </p:nvPr>
        </p:nvSpPr>
        <p:spPr>
          <a:xfrm>
            <a:off x="457200" y="1752600"/>
            <a:ext cx="8229600" cy="4378325"/>
          </a:xfrm>
        </p:spPr>
        <p:txBody>
          <a:bodyPr/>
          <a:lstStyle/>
          <a:p>
            <a:pPr>
              <a:lnSpc>
                <a:spcPct val="90000"/>
              </a:lnSpc>
            </a:pPr>
            <a:r>
              <a:rPr lang="en-US" altLang="en-US" sz="1600" dirty="0">
                <a:latin typeface="Arial" panose="020B0604020202020204" pitchFamily="34" charset="0"/>
              </a:rPr>
              <a:t>“Credit is the latest ally of the devil. It is the great tempter. It is responsible for half the extravagance of modern life. The two words ‘charge it’ have done more harm than any others in the language. They have led to a vast amount of unnecessary buying.”</a:t>
            </a:r>
          </a:p>
          <a:p>
            <a:pPr>
              <a:lnSpc>
                <a:spcPct val="90000"/>
              </a:lnSpc>
            </a:pPr>
            <a:r>
              <a:rPr lang="en-US" altLang="en-US" sz="1600" i="1" dirty="0">
                <a:latin typeface="Arial" panose="020B0604020202020204" pitchFamily="34" charset="0"/>
              </a:rPr>
              <a:t>New York Times</a:t>
            </a:r>
          </a:p>
          <a:p>
            <a:pPr lvl="1">
              <a:lnSpc>
                <a:spcPct val="90000"/>
              </a:lnSpc>
            </a:pPr>
            <a:r>
              <a:rPr lang="en-US" altLang="en-US" dirty="0">
                <a:latin typeface="Arial" panose="020B0604020202020204" pitchFamily="34" charset="0"/>
              </a:rPr>
              <a:t>“Americans are running in debt.”</a:t>
            </a:r>
          </a:p>
          <a:p>
            <a:pPr lvl="1">
              <a:lnSpc>
                <a:spcPct val="90000"/>
              </a:lnSpc>
            </a:pPr>
            <a:r>
              <a:rPr lang="en-US" altLang="en-US" dirty="0">
                <a:latin typeface="Arial" panose="020B0604020202020204" pitchFamily="34" charset="0"/>
              </a:rPr>
              <a:t>Americans are “borrowing trouble.”</a:t>
            </a:r>
          </a:p>
          <a:p>
            <a:pPr>
              <a:lnSpc>
                <a:spcPct val="90000"/>
              </a:lnSpc>
            </a:pPr>
            <a:r>
              <a:rPr lang="en-US" altLang="en-US" sz="1600" dirty="0">
                <a:latin typeface="Arial" panose="020B0604020202020204" pitchFamily="34" charset="0"/>
              </a:rPr>
              <a:t>“Is the Country Swamped with Debt?” (</a:t>
            </a:r>
            <a:r>
              <a:rPr lang="en-US" altLang="en-US" sz="1600" i="1" dirty="0">
                <a:latin typeface="Arial" panose="020B0604020202020204" pitchFamily="34" charset="0"/>
              </a:rPr>
              <a:t>Business Week)</a:t>
            </a:r>
            <a:endParaRPr lang="en-US" altLang="en-US" sz="1600" dirty="0">
              <a:latin typeface="Arial" panose="020B0604020202020204" pitchFamily="34" charset="0"/>
            </a:endParaRPr>
          </a:p>
          <a:p>
            <a:pPr>
              <a:lnSpc>
                <a:spcPct val="90000"/>
              </a:lnSpc>
            </a:pPr>
            <a:r>
              <a:rPr lang="en-US" altLang="en-US" sz="1600" dirty="0">
                <a:latin typeface="Arial" panose="020B0604020202020204" pitchFamily="34" charset="0"/>
              </a:rPr>
              <a:t>“Never Have So Many Owed So Much.” (</a:t>
            </a:r>
            <a:r>
              <a:rPr lang="en-US" altLang="en-US" sz="1600" i="1" dirty="0">
                <a:latin typeface="Arial" panose="020B0604020202020204" pitchFamily="34" charset="0"/>
              </a:rPr>
              <a:t>U.S. News and World Report)</a:t>
            </a:r>
            <a:endParaRPr lang="en-US" altLang="en-US" sz="1600" dirty="0">
              <a:latin typeface="Arial" panose="020B0604020202020204" pitchFamily="34" charset="0"/>
            </a:endParaRPr>
          </a:p>
          <a:p>
            <a:pPr>
              <a:lnSpc>
                <a:spcPct val="90000"/>
              </a:lnSpc>
            </a:pPr>
            <a:r>
              <a:rPr lang="en-US" altLang="en-US" sz="1600" dirty="0">
                <a:latin typeface="Arial" panose="020B0604020202020204" pitchFamily="34" charset="0"/>
              </a:rPr>
              <a:t>“The luxuries of the last generation are deemed to be necessities… The person who can’t pay… is nevertheless assured by high pressure sales talk that he can do so by easy weekly or monthly payments which only come to a few cents a day.” (</a:t>
            </a:r>
            <a:r>
              <a:rPr lang="en-US" altLang="en-US" sz="1600" i="1" dirty="0">
                <a:latin typeface="Arial" panose="020B0604020202020204" pitchFamily="34" charset="0"/>
              </a:rPr>
              <a:t>Commercial Law Journal</a:t>
            </a:r>
            <a:r>
              <a:rPr lang="en-US" altLang="en-US" sz="1600" dirty="0">
                <a:latin typeface="Arial" panose="020B0604020202020204" pitchFamily="34" charset="0"/>
              </a:rPr>
              <a:t>)</a:t>
            </a:r>
          </a:p>
          <a:p>
            <a:pPr>
              <a:lnSpc>
                <a:spcPct val="90000"/>
              </a:lnSpc>
            </a:pPr>
            <a:r>
              <a:rPr lang="en-US" altLang="en-US" sz="1600" dirty="0">
                <a:latin typeface="Arial" panose="020B0604020202020204" pitchFamily="34" charset="0"/>
              </a:rPr>
              <a:t>“Conspicuous Consumption”</a:t>
            </a:r>
          </a:p>
          <a:p>
            <a:pPr>
              <a:lnSpc>
                <a:spcPct val="90000"/>
              </a:lnSpc>
            </a:pPr>
            <a:r>
              <a:rPr lang="en-US" altLang="en-US" sz="1600" dirty="0">
                <a:latin typeface="Arial" panose="020B0604020202020204" pitchFamily="34" charset="0"/>
              </a:rPr>
              <a:t>“Concern has been expressed that the burden of consumer indebtedness is becoming so excessive as to constitute a threat to the stability of the economy.” (</a:t>
            </a:r>
            <a:r>
              <a:rPr lang="en-US" altLang="en-US" sz="1600" i="1" dirty="0">
                <a:latin typeface="Arial" panose="020B0604020202020204" pitchFamily="34" charset="0"/>
              </a:rPr>
              <a:t>Southern Economic J.</a:t>
            </a:r>
            <a:r>
              <a:rPr lang="en-US" altLang="en-US" sz="1600" dirty="0">
                <a:latin typeface="Arial" panose="020B0604020202020204" pitchFamily="34" charset="0"/>
              </a:rPr>
              <a: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B508B897-31CC-4F2D-9528-0E7529F8753B}"/>
              </a:ext>
            </a:extLst>
          </p:cNvPr>
          <p:cNvSpPr>
            <a:spLocks noGrp="1" noChangeArrowheads="1"/>
          </p:cNvSpPr>
          <p:nvPr>
            <p:ph type="title"/>
          </p:nvPr>
        </p:nvSpPr>
        <p:spPr/>
        <p:txBody>
          <a:bodyPr/>
          <a:lstStyle/>
          <a:p>
            <a:r>
              <a:rPr lang="en-US" altLang="en-US">
                <a:latin typeface="Arial" panose="020B0604020202020204" pitchFamily="34" charset="0"/>
              </a:rPr>
              <a:t>“Other Guy”</a:t>
            </a:r>
          </a:p>
        </p:txBody>
      </p:sp>
      <p:sp>
        <p:nvSpPr>
          <p:cNvPr id="12291" name="Content Placeholder 2">
            <a:extLst>
              <a:ext uri="{FF2B5EF4-FFF2-40B4-BE49-F238E27FC236}">
                <a16:creationId xmlns:a16="http://schemas.microsoft.com/office/drawing/2014/main" id="{3BEF7AA8-4366-4981-8E47-81BA6D5276D4}"/>
              </a:ext>
            </a:extLst>
          </p:cNvPr>
          <p:cNvSpPr>
            <a:spLocks noGrp="1" noChangeArrowheads="1"/>
          </p:cNvSpPr>
          <p:nvPr>
            <p:ph idx="1"/>
          </p:nvPr>
        </p:nvSpPr>
        <p:spPr/>
        <p:txBody>
          <a:bodyPr/>
          <a:lstStyle/>
          <a:p>
            <a:r>
              <a:rPr lang="en-US" altLang="en-US">
                <a:latin typeface="Arial" panose="020B0604020202020204" pitchFamily="34" charset="0"/>
              </a:rPr>
              <a:t>49% disagree (21% “disagree strongly”) that “most people are generally satisfied in their dealings with credit card companies” vs 50% agree (only 9% “agree strongly”)</a:t>
            </a:r>
          </a:p>
          <a:p>
            <a:r>
              <a:rPr lang="en-US" altLang="en-US">
                <a:latin typeface="Arial" panose="020B0604020202020204" pitchFamily="34" charset="0"/>
              </a:rPr>
              <a:t>39% agree that “consumers would be better off if there were no credit cards” (14% “agree strongly”)</a:t>
            </a:r>
          </a:p>
          <a:p>
            <a:r>
              <a:rPr lang="en-US" altLang="en-US">
                <a:latin typeface="Arial" panose="020B0604020202020204" pitchFamily="34" charset="0"/>
              </a:rPr>
              <a:t>53% “credit cards make managing finance easier </a:t>
            </a:r>
            <a:r>
              <a:rPr lang="en-US" altLang="en-US" i="1">
                <a:latin typeface="Arial" panose="020B0604020202020204" pitchFamily="34" charset="0"/>
              </a:rPr>
              <a:t>for others</a:t>
            </a:r>
            <a:r>
              <a:rPr lang="en-US" altLang="en-US">
                <a:latin typeface="Arial" panose="020B0604020202020204" pitchFamily="34" charset="0"/>
              </a:rPr>
              <a:t>” and 40% say more difficult </a:t>
            </a:r>
            <a:r>
              <a:rPr lang="en-US" altLang="en-US" i="1">
                <a:latin typeface="Arial" panose="020B0604020202020204" pitchFamily="34" charset="0"/>
              </a:rPr>
              <a:t>for others</a:t>
            </a:r>
            <a:r>
              <a:rPr lang="en-US" altLang="en-US">
                <a:latin typeface="Arial" panose="020B0604020202020204" pitchFamily="34" charset="0"/>
              </a:rPr>
              <a:t> (2000 survey)</a:t>
            </a:r>
          </a:p>
          <a:p>
            <a:endParaRPr lang="en-US" altLang="en-US">
              <a:latin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6FF2E704-C176-48C8-8BA2-1836327CAC68}"/>
              </a:ext>
            </a:extLst>
          </p:cNvPr>
          <p:cNvSpPr>
            <a:spLocks noGrp="1" noChangeArrowheads="1"/>
          </p:cNvSpPr>
          <p:nvPr>
            <p:ph type="title"/>
          </p:nvPr>
        </p:nvSpPr>
        <p:spPr>
          <a:xfrm>
            <a:off x="457200" y="277813"/>
            <a:ext cx="8229600" cy="865187"/>
          </a:xfrm>
        </p:spPr>
        <p:txBody>
          <a:bodyPr/>
          <a:lstStyle/>
          <a:p>
            <a:pPr eaLnBrk="1" hangingPunct="1"/>
            <a:r>
              <a:rPr lang="en-US" altLang="en-US" sz="2800" dirty="0"/>
              <a:t>The Three Legged Stool of Consumer Protection</a:t>
            </a:r>
          </a:p>
        </p:txBody>
      </p:sp>
      <p:sp>
        <p:nvSpPr>
          <p:cNvPr id="6147" name="Rectangle 3">
            <a:extLst>
              <a:ext uri="{FF2B5EF4-FFF2-40B4-BE49-F238E27FC236}">
                <a16:creationId xmlns:a16="http://schemas.microsoft.com/office/drawing/2014/main" id="{B098E6B7-1227-4A89-8DBC-B7E71105C382}"/>
              </a:ext>
            </a:extLst>
          </p:cNvPr>
          <p:cNvSpPr>
            <a:spLocks noGrp="1" noChangeArrowheads="1"/>
          </p:cNvSpPr>
          <p:nvPr>
            <p:ph type="body" idx="1"/>
          </p:nvPr>
        </p:nvSpPr>
        <p:spPr>
          <a:xfrm>
            <a:off x="457200" y="1560493"/>
            <a:ext cx="8229600" cy="4570432"/>
          </a:xfrm>
        </p:spPr>
        <p:txBody>
          <a:bodyPr/>
          <a:lstStyle/>
          <a:p>
            <a:pPr eaLnBrk="1" hangingPunct="1">
              <a:buFont typeface="Wingdings" panose="05000000000000000000" pitchFamily="2" charset="2"/>
              <a:buNone/>
            </a:pPr>
            <a:r>
              <a:rPr lang="en-US" altLang="en-US" sz="2400" b="1" dirty="0"/>
              <a:t>Find the Optimal Mix to maximize consumer welfare</a:t>
            </a:r>
          </a:p>
          <a:p>
            <a:pPr eaLnBrk="1" hangingPunct="1">
              <a:buFont typeface="Wingdings" panose="05000000000000000000" pitchFamily="2" charset="2"/>
              <a:buNone/>
            </a:pPr>
            <a:endParaRPr lang="en-US" altLang="en-US" sz="2900" i="1" dirty="0"/>
          </a:p>
          <a:p>
            <a:pPr eaLnBrk="1" hangingPunct="1">
              <a:buFont typeface="Wingdings" panose="05000000000000000000" pitchFamily="2" charset="2"/>
              <a:buNone/>
            </a:pPr>
            <a:endParaRPr lang="en-US" altLang="en-US" sz="2900" i="1" dirty="0"/>
          </a:p>
          <a:p>
            <a:pPr eaLnBrk="1" hangingPunct="1">
              <a:buFont typeface="Wingdings" panose="05000000000000000000" pitchFamily="2" charset="2"/>
              <a:buNone/>
            </a:pPr>
            <a:endParaRPr lang="en-US" altLang="en-US" sz="2900" i="1" dirty="0"/>
          </a:p>
          <a:p>
            <a:pPr eaLnBrk="1" hangingPunct="1">
              <a:buFont typeface="Wingdings" panose="05000000000000000000" pitchFamily="2" charset="2"/>
              <a:buNone/>
            </a:pPr>
            <a:endParaRPr lang="en-US" altLang="en-US" sz="2900" i="1" dirty="0"/>
          </a:p>
          <a:p>
            <a:pPr eaLnBrk="1" hangingPunct="1">
              <a:buFont typeface="Wingdings" panose="05000000000000000000" pitchFamily="2" charset="2"/>
              <a:buNone/>
            </a:pPr>
            <a:r>
              <a:rPr lang="en-US" altLang="en-US" sz="2900" i="1" dirty="0"/>
              <a:t>							e  </a:t>
            </a:r>
            <a:r>
              <a:rPr lang="en-US" altLang="en-US" sz="2800" dirty="0">
                <a:latin typeface="+mn-lt"/>
              </a:rPr>
              <a:t>Regulation</a:t>
            </a:r>
          </a:p>
        </p:txBody>
      </p:sp>
      <p:pic>
        <p:nvPicPr>
          <p:cNvPr id="6148" name="Picture 5" descr="ANd9GcQv_XRS3WQIsBK6KXIKrrTqQaMpJOnA6cpm6PLRPcPTySdRp1ru">
            <a:extLst>
              <a:ext uri="{FF2B5EF4-FFF2-40B4-BE49-F238E27FC236}">
                <a16:creationId xmlns:a16="http://schemas.microsoft.com/office/drawing/2014/main" id="{EF005865-27F7-4134-B17F-4A21D168B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2240260"/>
            <a:ext cx="3733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08C31413-B553-4AE3-89FC-4CFA93BA0794}"/>
              </a:ext>
            </a:extLst>
          </p:cNvPr>
          <p:cNvSpPr txBox="1"/>
          <p:nvPr/>
        </p:nvSpPr>
        <p:spPr>
          <a:xfrm>
            <a:off x="2705100" y="5867400"/>
            <a:ext cx="4229100" cy="523220"/>
          </a:xfrm>
          <a:prstGeom prst="rect">
            <a:avLst/>
          </a:prstGeom>
          <a:noFill/>
        </p:spPr>
        <p:txBody>
          <a:bodyPr wrap="square" rtlCol="0">
            <a:spAutoFit/>
          </a:bodyPr>
          <a:lstStyle/>
          <a:p>
            <a:r>
              <a:rPr lang="en-US" sz="2800" dirty="0"/>
              <a:t>Markets and Competition</a:t>
            </a:r>
          </a:p>
        </p:txBody>
      </p:sp>
      <p:sp>
        <p:nvSpPr>
          <p:cNvPr id="3" name="TextBox 2">
            <a:extLst>
              <a:ext uri="{FF2B5EF4-FFF2-40B4-BE49-F238E27FC236}">
                <a16:creationId xmlns:a16="http://schemas.microsoft.com/office/drawing/2014/main" id="{6EA725C6-5968-4AC4-A47C-6B3752319E1B}"/>
              </a:ext>
            </a:extLst>
          </p:cNvPr>
          <p:cNvSpPr txBox="1"/>
          <p:nvPr/>
        </p:nvSpPr>
        <p:spPr>
          <a:xfrm>
            <a:off x="762000" y="4343400"/>
            <a:ext cx="1752600" cy="954107"/>
          </a:xfrm>
          <a:prstGeom prst="rect">
            <a:avLst/>
          </a:prstGeom>
          <a:noFill/>
        </p:spPr>
        <p:txBody>
          <a:bodyPr wrap="square" rtlCol="0">
            <a:spAutoFit/>
          </a:bodyPr>
          <a:lstStyle/>
          <a:p>
            <a:r>
              <a:rPr lang="en-US" sz="2800" dirty="0"/>
              <a:t>Common Law</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10F247DB-09FC-42AC-8B7E-C892B5A654B3}"/>
              </a:ext>
            </a:extLst>
          </p:cNvPr>
          <p:cNvSpPr>
            <a:spLocks noGrp="1" noChangeArrowheads="1"/>
          </p:cNvSpPr>
          <p:nvPr>
            <p:ph type="title"/>
          </p:nvPr>
        </p:nvSpPr>
        <p:spPr/>
        <p:txBody>
          <a:bodyPr/>
          <a:lstStyle/>
          <a:p>
            <a:pPr eaLnBrk="1" hangingPunct="1"/>
            <a:r>
              <a:rPr lang="en-US" altLang="en-US" sz="2800" dirty="0"/>
              <a:t>Competition and Free Markets</a:t>
            </a:r>
          </a:p>
        </p:txBody>
      </p:sp>
      <p:sp>
        <p:nvSpPr>
          <p:cNvPr id="10243" name="Rectangle 3">
            <a:extLst>
              <a:ext uri="{FF2B5EF4-FFF2-40B4-BE49-F238E27FC236}">
                <a16:creationId xmlns:a16="http://schemas.microsoft.com/office/drawing/2014/main" id="{010CF00A-DF24-45C2-82BD-49B1D3E15D2C}"/>
              </a:ext>
            </a:extLst>
          </p:cNvPr>
          <p:cNvSpPr>
            <a:spLocks noGrp="1" noChangeArrowheads="1"/>
          </p:cNvSpPr>
          <p:nvPr>
            <p:ph type="body" idx="1"/>
          </p:nvPr>
        </p:nvSpPr>
        <p:spPr>
          <a:xfrm>
            <a:off x="457200" y="1752600"/>
            <a:ext cx="8229600" cy="4378325"/>
          </a:xfrm>
        </p:spPr>
        <p:txBody>
          <a:bodyPr/>
          <a:lstStyle/>
          <a:p>
            <a:pPr eaLnBrk="1" hangingPunct="1"/>
            <a:r>
              <a:rPr lang="en-US" altLang="en-US" sz="2400" dirty="0"/>
              <a:t>Free Enterprise is organizing principle of economy</a:t>
            </a:r>
          </a:p>
          <a:p>
            <a:pPr eaLnBrk="1" hangingPunct="1"/>
            <a:r>
              <a:rPr lang="en-US" altLang="en-US" sz="2400" dirty="0"/>
              <a:t>Why?  Because believe that it delivers the maximum overall benefit to consumers in terms of choice, quality, price, innovation</a:t>
            </a:r>
          </a:p>
          <a:p>
            <a:pPr eaLnBrk="1" hangingPunct="1"/>
            <a:r>
              <a:rPr lang="en-US" altLang="en-US" sz="2400" dirty="0"/>
              <a:t>Allows optimal tailoring for consumers and individual choice and autonomy</a:t>
            </a:r>
          </a:p>
          <a:p>
            <a:pPr eaLnBrk="1" hangingPunct="1"/>
            <a:r>
              <a:rPr lang="en-US" altLang="en-US" sz="2400" i="1" dirty="0"/>
              <a:t>But also provides consumer protection</a:t>
            </a:r>
          </a:p>
          <a:p>
            <a:pPr eaLnBrk="1" hangingPunct="1"/>
            <a:r>
              <a:rPr lang="en-US" altLang="en-US" sz="2400" dirty="0"/>
              <a:t>Competition among competing suppliers usually will increase consumer welfare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D075EF3-EB50-4C91-8DCB-6B438A38F35A}"/>
              </a:ext>
            </a:extLst>
          </p:cNvPr>
          <p:cNvSpPr>
            <a:spLocks noGrp="1" noChangeArrowheads="1"/>
          </p:cNvSpPr>
          <p:nvPr>
            <p:ph type="title"/>
          </p:nvPr>
        </p:nvSpPr>
        <p:spPr/>
        <p:txBody>
          <a:bodyPr/>
          <a:lstStyle/>
          <a:p>
            <a:pPr eaLnBrk="1" hangingPunct="1"/>
            <a:r>
              <a:rPr lang="en-US" altLang="en-US" sz="2800" dirty="0"/>
              <a:t>Markets and Consumer Protection</a:t>
            </a:r>
          </a:p>
        </p:txBody>
      </p:sp>
      <p:sp>
        <p:nvSpPr>
          <p:cNvPr id="12291" name="Rectangle 3">
            <a:extLst>
              <a:ext uri="{FF2B5EF4-FFF2-40B4-BE49-F238E27FC236}">
                <a16:creationId xmlns:a16="http://schemas.microsoft.com/office/drawing/2014/main" id="{CD0AF9BD-B89A-43C2-9EE4-1785F908D9F5}"/>
              </a:ext>
            </a:extLst>
          </p:cNvPr>
          <p:cNvSpPr>
            <a:spLocks noGrp="1" noChangeArrowheads="1"/>
          </p:cNvSpPr>
          <p:nvPr>
            <p:ph type="body" idx="1"/>
          </p:nvPr>
        </p:nvSpPr>
        <p:spPr/>
        <p:txBody>
          <a:bodyPr/>
          <a:lstStyle/>
          <a:p>
            <a:pPr eaLnBrk="1" hangingPunct="1"/>
            <a:r>
              <a:rPr lang="en-US" altLang="en-US" sz="2400" dirty="0"/>
              <a:t>Competition</a:t>
            </a:r>
          </a:p>
          <a:p>
            <a:pPr eaLnBrk="1" hangingPunct="1"/>
            <a:r>
              <a:rPr lang="en-US" altLang="en-US" sz="2400" dirty="0"/>
              <a:t>Advertising</a:t>
            </a:r>
          </a:p>
          <a:p>
            <a:pPr eaLnBrk="1" hangingPunct="1"/>
            <a:r>
              <a:rPr lang="en-US" altLang="en-US" sz="2400" dirty="0"/>
              <a:t>Name Brands</a:t>
            </a:r>
          </a:p>
          <a:p>
            <a:pPr eaLnBrk="1" hangingPunct="1"/>
            <a:r>
              <a:rPr lang="en-US" altLang="en-US" sz="2400" dirty="0"/>
              <a:t>Repeat Business</a:t>
            </a:r>
          </a:p>
          <a:p>
            <a:pPr eaLnBrk="1" hangingPunct="1"/>
            <a:r>
              <a:rPr lang="en-US" altLang="en-US" sz="2400" dirty="0"/>
              <a:t>Reputation</a:t>
            </a:r>
          </a:p>
          <a:p>
            <a:pPr eaLnBrk="1" hangingPunct="1"/>
            <a:r>
              <a:rPr lang="en-US" altLang="en-US" sz="2400" dirty="0"/>
              <a:t>Third-Party Information Suppliers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078076C-786D-4EA6-94C8-D16DCA11A542}"/>
              </a:ext>
            </a:extLst>
          </p:cNvPr>
          <p:cNvSpPr>
            <a:spLocks noGrp="1" noChangeArrowheads="1"/>
          </p:cNvSpPr>
          <p:nvPr>
            <p:ph type="title"/>
          </p:nvPr>
        </p:nvSpPr>
        <p:spPr/>
        <p:txBody>
          <a:bodyPr/>
          <a:lstStyle/>
          <a:p>
            <a:pPr eaLnBrk="1" hangingPunct="1"/>
            <a:r>
              <a:rPr lang="en-US" altLang="en-US" sz="2800" dirty="0"/>
              <a:t>Advertising and Competition</a:t>
            </a:r>
          </a:p>
        </p:txBody>
      </p:sp>
      <p:sp>
        <p:nvSpPr>
          <p:cNvPr id="16387" name="Rectangle 3">
            <a:extLst>
              <a:ext uri="{FF2B5EF4-FFF2-40B4-BE49-F238E27FC236}">
                <a16:creationId xmlns:a16="http://schemas.microsoft.com/office/drawing/2014/main" id="{589B4CAA-F587-401C-A4F5-1E5056231AD3}"/>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 </a:t>
            </a:r>
          </a:p>
        </p:txBody>
      </p:sp>
      <p:pic>
        <p:nvPicPr>
          <p:cNvPr id="16388" name="Picture 5" descr="ANd9GcSBysP3Y4kGwIeBTRQL8qCfPjxQGlAHfnQv0fqU5UVtyRA-EdvGBw">
            <a:extLst>
              <a:ext uri="{FF2B5EF4-FFF2-40B4-BE49-F238E27FC236}">
                <a16:creationId xmlns:a16="http://schemas.microsoft.com/office/drawing/2014/main" id="{13FA267A-707D-43CD-8599-6196EDAE39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752600"/>
            <a:ext cx="8077200" cy="452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940FF0-AD37-42FC-8AF7-E8C474DD04FD}"/>
              </a:ext>
            </a:extLst>
          </p:cNvPr>
          <p:cNvSpPr>
            <a:spLocks noGrp="1"/>
          </p:cNvSpPr>
          <p:nvPr>
            <p:ph type="title"/>
          </p:nvPr>
        </p:nvSpPr>
        <p:spPr/>
        <p:txBody>
          <a:bodyPr/>
          <a:lstStyle/>
          <a:p>
            <a:r>
              <a:rPr lang="en-US" sz="2800" dirty="0"/>
              <a:t>Effects</a:t>
            </a:r>
          </a:p>
        </p:txBody>
      </p:sp>
      <p:pic>
        <p:nvPicPr>
          <p:cNvPr id="7" name="Picture 6">
            <a:extLst>
              <a:ext uri="{FF2B5EF4-FFF2-40B4-BE49-F238E27FC236}">
                <a16:creationId xmlns:a16="http://schemas.microsoft.com/office/drawing/2014/main" id="{4CEE0444-9992-43CB-998E-E958D932A436}"/>
              </a:ext>
            </a:extLst>
          </p:cNvPr>
          <p:cNvPicPr>
            <a:picLocks noChangeAspect="1"/>
          </p:cNvPicPr>
          <p:nvPr/>
        </p:nvPicPr>
        <p:blipFill>
          <a:blip r:embed="rId2"/>
          <a:stretch>
            <a:fillRect/>
          </a:stretch>
        </p:blipFill>
        <p:spPr>
          <a:xfrm>
            <a:off x="533400" y="2709863"/>
            <a:ext cx="7924800" cy="3571874"/>
          </a:xfrm>
          <a:prstGeom prst="rect">
            <a:avLst/>
          </a:prstGeom>
        </p:spPr>
      </p:pic>
      <p:pic>
        <p:nvPicPr>
          <p:cNvPr id="9" name="Picture 8">
            <a:extLst>
              <a:ext uri="{FF2B5EF4-FFF2-40B4-BE49-F238E27FC236}">
                <a16:creationId xmlns:a16="http://schemas.microsoft.com/office/drawing/2014/main" id="{BEC504DD-2F3B-40DC-8B99-DFF977B69A05}"/>
              </a:ext>
            </a:extLst>
          </p:cNvPr>
          <p:cNvPicPr>
            <a:picLocks noChangeAspect="1"/>
          </p:cNvPicPr>
          <p:nvPr/>
        </p:nvPicPr>
        <p:blipFill>
          <a:blip r:embed="rId3"/>
          <a:stretch>
            <a:fillRect/>
          </a:stretch>
        </p:blipFill>
        <p:spPr>
          <a:xfrm>
            <a:off x="2057400" y="1643063"/>
            <a:ext cx="4952999" cy="947737"/>
          </a:xfrm>
          <a:prstGeom prst="rect">
            <a:avLst/>
          </a:prstGeom>
        </p:spPr>
      </p:pic>
      <p:sp>
        <p:nvSpPr>
          <p:cNvPr id="3" name="Content Placeholder 2">
            <a:extLst>
              <a:ext uri="{FF2B5EF4-FFF2-40B4-BE49-F238E27FC236}">
                <a16:creationId xmlns:a16="http://schemas.microsoft.com/office/drawing/2014/main" id="{52716E6F-B332-4660-B00F-8BFB0FA85A0F}"/>
              </a:ext>
            </a:extLst>
          </p:cNvPr>
          <p:cNvSpPr>
            <a:spLocks noGrp="1"/>
          </p:cNvSpPr>
          <p:nvPr>
            <p:ph idx="1"/>
          </p:nvPr>
        </p:nvSpPr>
        <p:spPr/>
        <p:txBody>
          <a:bodyPr/>
          <a:lstStyle/>
          <a:p>
            <a:pPr marL="0" indent="0">
              <a:buNone/>
            </a:pPr>
            <a:r>
              <a:rPr lang="en-US" dirty="0"/>
              <a:t> </a:t>
            </a:r>
          </a:p>
        </p:txBody>
      </p:sp>
    </p:spTree>
    <p:extLst>
      <p:ext uri="{BB962C8B-B14F-4D97-AF65-F5344CB8AC3E}">
        <p14:creationId xmlns:p14="http://schemas.microsoft.com/office/powerpoint/2010/main" val="20851705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F1877-04F8-4037-940C-89F718AA7A27}"/>
              </a:ext>
            </a:extLst>
          </p:cNvPr>
          <p:cNvSpPr>
            <a:spLocks noGrp="1"/>
          </p:cNvSpPr>
          <p:nvPr>
            <p:ph type="title"/>
          </p:nvPr>
        </p:nvSpPr>
        <p:spPr/>
        <p:txBody>
          <a:bodyPr/>
          <a:lstStyle/>
          <a:p>
            <a:r>
              <a:rPr lang="en-US" dirty="0"/>
              <a:t>Advertising</a:t>
            </a:r>
          </a:p>
        </p:txBody>
      </p:sp>
      <p:sp>
        <p:nvSpPr>
          <p:cNvPr id="3" name="Content Placeholder 2">
            <a:extLst>
              <a:ext uri="{FF2B5EF4-FFF2-40B4-BE49-F238E27FC236}">
                <a16:creationId xmlns:a16="http://schemas.microsoft.com/office/drawing/2014/main" id="{174099AF-454D-493D-9670-D9BC14F72BF4}"/>
              </a:ext>
            </a:extLst>
          </p:cNvPr>
          <p:cNvSpPr>
            <a:spLocks noGrp="1"/>
          </p:cNvSpPr>
          <p:nvPr>
            <p:ph idx="1"/>
          </p:nvPr>
        </p:nvSpPr>
        <p:spPr/>
        <p:txBody>
          <a:bodyPr/>
          <a:lstStyle/>
          <a:p>
            <a:pPr eaLnBrk="1" hangingPunct="1">
              <a:lnSpc>
                <a:spcPct val="80000"/>
              </a:lnSpc>
            </a:pPr>
            <a:r>
              <a:rPr lang="en-US" altLang="en-US" sz="1800" dirty="0"/>
              <a:t>From 1978-84, greater evidence of link between high-fiber diet and cancer rates but no shift toward high-fiber cereal</a:t>
            </a:r>
          </a:p>
          <a:p>
            <a:pPr eaLnBrk="1" hangingPunct="1">
              <a:lnSpc>
                <a:spcPct val="80000"/>
              </a:lnSpc>
            </a:pPr>
            <a:r>
              <a:rPr lang="en-US" altLang="en-US" sz="1800" dirty="0"/>
              <a:t>1984: producer health claims in advertising about benefits of fiber</a:t>
            </a:r>
          </a:p>
          <a:p>
            <a:pPr eaLnBrk="1" hangingPunct="1">
              <a:lnSpc>
                <a:spcPct val="80000"/>
              </a:lnSpc>
            </a:pPr>
            <a:r>
              <a:rPr lang="en-US" b="1" dirty="0"/>
              <a:t>What Happened?</a:t>
            </a:r>
          </a:p>
          <a:p>
            <a:endParaRPr lang="en-US" dirty="0"/>
          </a:p>
        </p:txBody>
      </p:sp>
      <p:pic>
        <p:nvPicPr>
          <p:cNvPr id="5" name="Picture 5" descr="ANd9GcQ_a7rmFO52FYZn15VlPJt7kDBWl3dheHEL0yiFwfxFSW9bSN6Q">
            <a:extLst>
              <a:ext uri="{FF2B5EF4-FFF2-40B4-BE49-F238E27FC236}">
                <a16:creationId xmlns:a16="http://schemas.microsoft.com/office/drawing/2014/main" id="{3895C0E3-53F0-472C-A5D7-86935AB041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2895600"/>
            <a:ext cx="27432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0228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a:t>Ippolito &amp; Mathios</a:t>
            </a:r>
          </a:p>
        </p:txBody>
      </p:sp>
      <p:pic>
        <p:nvPicPr>
          <p:cNvPr id="17411"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905000"/>
            <a:ext cx="5934075"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2" name="TextBox 2"/>
          <p:cNvSpPr txBox="1">
            <a:spLocks noChangeArrowheads="1"/>
          </p:cNvSpPr>
          <p:nvPr/>
        </p:nvSpPr>
        <p:spPr bwMode="auto">
          <a:xfrm>
            <a:off x="2390775" y="2743200"/>
            <a:ext cx="23241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000">
                <a:solidFill>
                  <a:schemeClr val="tx1"/>
                </a:solidFill>
                <a:latin typeface="Arial" panose="020B0604020202020204" pitchFamily="34" charset="0"/>
              </a:defRPr>
            </a:lvl1pPr>
            <a:lvl2pPr marL="742950" indent="-285750" eaLnBrk="0" hangingPunct="0">
              <a:defRPr sz="1000">
                <a:solidFill>
                  <a:schemeClr val="tx1"/>
                </a:solidFill>
                <a:latin typeface="Arial" panose="020B0604020202020204" pitchFamily="34" charset="0"/>
              </a:defRPr>
            </a:lvl2pPr>
            <a:lvl3pPr marL="1143000" indent="-228600" eaLnBrk="0" hangingPunct="0">
              <a:defRPr sz="1000">
                <a:solidFill>
                  <a:schemeClr val="tx1"/>
                </a:solidFill>
                <a:latin typeface="Arial" panose="020B0604020202020204" pitchFamily="34" charset="0"/>
              </a:defRPr>
            </a:lvl3pPr>
            <a:lvl4pPr marL="1600200" indent="-228600" eaLnBrk="0" hangingPunct="0">
              <a:defRPr sz="1000">
                <a:solidFill>
                  <a:schemeClr val="tx1"/>
                </a:solidFill>
                <a:latin typeface="Arial" panose="020B0604020202020204" pitchFamily="34" charset="0"/>
              </a:defRPr>
            </a:lvl4pPr>
            <a:lvl5pPr marL="2057400" indent="-228600" eaLnBrk="0" hangingPunct="0">
              <a:defRPr sz="1000">
                <a:solidFill>
                  <a:schemeClr val="tx1"/>
                </a:solidFill>
                <a:latin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defRPr>
            </a:lvl9pPr>
          </a:lstStyle>
          <a:p>
            <a:pPr eaLnBrk="1" hangingPunct="1"/>
            <a:r>
              <a:rPr lang="en-US" altLang="en-US" sz="750"/>
              <a:t>Pre-1984: 1.99 grams/oz</a:t>
            </a:r>
          </a:p>
          <a:p>
            <a:pPr eaLnBrk="1" hangingPunct="1"/>
            <a:r>
              <a:rPr lang="en-US" altLang="en-US" sz="750"/>
              <a:t>Post-1984: 3.59 grams/oz</a:t>
            </a:r>
          </a:p>
        </p:txBody>
      </p:sp>
    </p:spTree>
    <p:extLst>
      <p:ext uri="{BB962C8B-B14F-4D97-AF65-F5344CB8AC3E}">
        <p14:creationId xmlns:p14="http://schemas.microsoft.com/office/powerpoint/2010/main" val="35159425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4C80E-D074-45C9-BDA5-0ED6657E56BC}"/>
              </a:ext>
            </a:extLst>
          </p:cNvPr>
          <p:cNvSpPr>
            <a:spLocks noGrp="1"/>
          </p:cNvSpPr>
          <p:nvPr>
            <p:ph type="title"/>
          </p:nvPr>
        </p:nvSpPr>
        <p:spPr/>
        <p:txBody>
          <a:bodyPr/>
          <a:lstStyle/>
          <a:p>
            <a:r>
              <a:rPr lang="en-US" sz="2800" dirty="0"/>
              <a:t>Knowledge by Education Level</a:t>
            </a:r>
          </a:p>
        </p:txBody>
      </p:sp>
      <p:pic>
        <p:nvPicPr>
          <p:cNvPr id="4" name="Picture 3">
            <a:extLst>
              <a:ext uri="{FF2B5EF4-FFF2-40B4-BE49-F238E27FC236}">
                <a16:creationId xmlns:a16="http://schemas.microsoft.com/office/drawing/2014/main" id="{C96ECB88-0780-431E-A5D9-49B63E6374F9}"/>
              </a:ext>
            </a:extLst>
          </p:cNvPr>
          <p:cNvPicPr>
            <a:picLocks noChangeAspect="1"/>
          </p:cNvPicPr>
          <p:nvPr/>
        </p:nvPicPr>
        <p:blipFill>
          <a:blip r:embed="rId2"/>
          <a:stretch>
            <a:fillRect/>
          </a:stretch>
        </p:blipFill>
        <p:spPr>
          <a:xfrm>
            <a:off x="838200" y="1828799"/>
            <a:ext cx="7848600" cy="4452937"/>
          </a:xfrm>
          <a:prstGeom prst="rect">
            <a:avLst/>
          </a:prstGeom>
        </p:spPr>
      </p:pic>
    </p:spTree>
    <p:extLst>
      <p:ext uri="{BB962C8B-B14F-4D97-AF65-F5344CB8AC3E}">
        <p14:creationId xmlns:p14="http://schemas.microsoft.com/office/powerpoint/2010/main" val="36150210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D2D28-E778-422F-9FA3-FDC94590E82C}"/>
              </a:ext>
            </a:extLst>
          </p:cNvPr>
          <p:cNvSpPr>
            <a:spLocks noGrp="1"/>
          </p:cNvSpPr>
          <p:nvPr>
            <p:ph type="title"/>
          </p:nvPr>
        </p:nvSpPr>
        <p:spPr/>
        <p:txBody>
          <a:bodyPr/>
          <a:lstStyle/>
          <a:p>
            <a:r>
              <a:rPr lang="en-US" dirty="0"/>
              <a:t>Who Changed the Most?</a:t>
            </a:r>
          </a:p>
        </p:txBody>
      </p:sp>
      <p:pic>
        <p:nvPicPr>
          <p:cNvPr id="5" name="Content Placeholder 4">
            <a:extLst>
              <a:ext uri="{FF2B5EF4-FFF2-40B4-BE49-F238E27FC236}">
                <a16:creationId xmlns:a16="http://schemas.microsoft.com/office/drawing/2014/main" id="{72A9359D-C68B-454C-B4B8-CCF94E82B1E4}"/>
              </a:ext>
            </a:extLst>
          </p:cNvPr>
          <p:cNvPicPr>
            <a:picLocks noGrp="1" noChangeAspect="1"/>
          </p:cNvPicPr>
          <p:nvPr>
            <p:ph idx="1"/>
          </p:nvPr>
        </p:nvPicPr>
        <p:blipFill>
          <a:blip r:embed="rId2"/>
          <a:stretch>
            <a:fillRect/>
          </a:stretch>
        </p:blipFill>
        <p:spPr>
          <a:xfrm>
            <a:off x="457200" y="1891862"/>
            <a:ext cx="3810000" cy="4374108"/>
          </a:xfrm>
        </p:spPr>
      </p:pic>
      <p:pic>
        <p:nvPicPr>
          <p:cNvPr id="7" name="Picture 6">
            <a:extLst>
              <a:ext uri="{FF2B5EF4-FFF2-40B4-BE49-F238E27FC236}">
                <a16:creationId xmlns:a16="http://schemas.microsoft.com/office/drawing/2014/main" id="{4F37A358-E2AA-4623-88BE-AC835DDF3FFC}"/>
              </a:ext>
            </a:extLst>
          </p:cNvPr>
          <p:cNvPicPr>
            <a:picLocks noChangeAspect="1"/>
          </p:cNvPicPr>
          <p:nvPr/>
        </p:nvPicPr>
        <p:blipFill>
          <a:blip r:embed="rId3"/>
          <a:stretch>
            <a:fillRect/>
          </a:stretch>
        </p:blipFill>
        <p:spPr>
          <a:xfrm>
            <a:off x="4495800" y="1889234"/>
            <a:ext cx="4139602" cy="4376737"/>
          </a:xfrm>
          <a:prstGeom prst="rect">
            <a:avLst/>
          </a:prstGeom>
        </p:spPr>
      </p:pic>
    </p:spTree>
    <p:extLst>
      <p:ext uri="{BB962C8B-B14F-4D97-AF65-F5344CB8AC3E}">
        <p14:creationId xmlns:p14="http://schemas.microsoft.com/office/powerpoint/2010/main" val="2023050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576263"/>
            <a:ext cx="7772400" cy="809625"/>
          </a:xfrm>
        </p:spPr>
        <p:txBody>
          <a:bodyPr/>
          <a:lstStyle/>
          <a:p>
            <a:r>
              <a:rPr lang="en-US" altLang="en-US">
                <a:latin typeface="Arial" panose="020B0604020202020204" pitchFamily="34" charset="0"/>
              </a:rPr>
              <a:t>“The Great Tempter”?</a:t>
            </a:r>
          </a:p>
        </p:txBody>
      </p:sp>
      <p:sp>
        <p:nvSpPr>
          <p:cNvPr id="4099" name="Rectangle 3"/>
          <p:cNvSpPr>
            <a:spLocks noGrp="1" noChangeArrowheads="1"/>
          </p:cNvSpPr>
          <p:nvPr>
            <p:ph type="body" idx="1"/>
          </p:nvPr>
        </p:nvSpPr>
        <p:spPr>
          <a:xfrm>
            <a:off x="457200" y="1676400"/>
            <a:ext cx="8229600" cy="4454525"/>
          </a:xfrm>
        </p:spPr>
        <p:txBody>
          <a:bodyPr/>
          <a:lstStyle/>
          <a:p>
            <a:pPr>
              <a:lnSpc>
                <a:spcPct val="90000"/>
              </a:lnSpc>
            </a:pPr>
            <a:r>
              <a:rPr lang="en-US" altLang="en-US" sz="1600" dirty="0">
                <a:latin typeface="Arial" panose="020B0604020202020204" pitchFamily="34" charset="0"/>
              </a:rPr>
              <a:t>“Credit is the latest ally of the devil. It is the great tempter.  It is responsible for half the extravagance of modern life.  The two words ‘charge it’ have done more harm than any others in the language.  They have led to a  vast amount of unnecessary buying.” </a:t>
            </a:r>
            <a:r>
              <a:rPr lang="en-US" altLang="en-US" sz="1600" i="1" dirty="0">
                <a:latin typeface="Arial" panose="020B0604020202020204" pitchFamily="34" charset="0"/>
              </a:rPr>
              <a:t>Charge It</a:t>
            </a:r>
            <a:r>
              <a:rPr lang="en-US" altLang="en-US" sz="1600" dirty="0">
                <a:latin typeface="Arial" panose="020B0604020202020204" pitchFamily="34" charset="0"/>
              </a:rPr>
              <a:t> (Irving </a:t>
            </a:r>
            <a:r>
              <a:rPr lang="en-US" altLang="en-US" sz="1600">
                <a:latin typeface="Arial" panose="020B0604020202020204" pitchFamily="34" charset="0"/>
              </a:rPr>
              <a:t>Bacheller</a:t>
            </a:r>
            <a:r>
              <a:rPr lang="en-US" altLang="en-US" sz="1600" dirty="0">
                <a:latin typeface="Arial" panose="020B0604020202020204" pitchFamily="34" charset="0"/>
              </a:rPr>
              <a:t>, 1912)</a:t>
            </a:r>
          </a:p>
          <a:p>
            <a:pPr>
              <a:lnSpc>
                <a:spcPct val="90000"/>
              </a:lnSpc>
            </a:pPr>
            <a:r>
              <a:rPr lang="en-US" altLang="en-US" sz="1600" i="1" dirty="0">
                <a:latin typeface="Arial" panose="020B0604020202020204" pitchFamily="34" charset="0"/>
              </a:rPr>
              <a:t>New York Times</a:t>
            </a:r>
          </a:p>
          <a:p>
            <a:pPr lvl="1">
              <a:lnSpc>
                <a:spcPct val="90000"/>
              </a:lnSpc>
            </a:pPr>
            <a:r>
              <a:rPr lang="en-US" altLang="en-US" dirty="0">
                <a:latin typeface="Arial" panose="020B0604020202020204" pitchFamily="34" charset="0"/>
              </a:rPr>
              <a:t>“Americans are running in debt.” (1873)</a:t>
            </a:r>
          </a:p>
          <a:p>
            <a:pPr lvl="1">
              <a:lnSpc>
                <a:spcPct val="90000"/>
              </a:lnSpc>
            </a:pPr>
            <a:r>
              <a:rPr lang="en-US" altLang="en-US" dirty="0">
                <a:latin typeface="Arial" panose="020B0604020202020204" pitchFamily="34" charset="0"/>
              </a:rPr>
              <a:t>Americans are “borrowing trouble.” (1877)</a:t>
            </a:r>
          </a:p>
          <a:p>
            <a:pPr>
              <a:lnSpc>
                <a:spcPct val="90000"/>
              </a:lnSpc>
            </a:pPr>
            <a:r>
              <a:rPr lang="en-US" altLang="en-US" sz="1600" dirty="0">
                <a:latin typeface="Arial" panose="020B0604020202020204" pitchFamily="34" charset="0"/>
              </a:rPr>
              <a:t>“Is the Country Swamped with Debt?” (</a:t>
            </a:r>
            <a:r>
              <a:rPr lang="en-US" altLang="en-US" sz="1600" i="1" dirty="0">
                <a:latin typeface="Arial" panose="020B0604020202020204" pitchFamily="34" charset="0"/>
              </a:rPr>
              <a:t>Business Week</a:t>
            </a:r>
            <a:r>
              <a:rPr lang="en-US" altLang="en-US" sz="1600" dirty="0">
                <a:latin typeface="Arial" panose="020B0604020202020204" pitchFamily="34" charset="0"/>
              </a:rPr>
              <a:t> 1949)</a:t>
            </a:r>
          </a:p>
          <a:p>
            <a:pPr>
              <a:lnSpc>
                <a:spcPct val="90000"/>
              </a:lnSpc>
            </a:pPr>
            <a:r>
              <a:rPr lang="en-US" altLang="en-US" sz="1600" dirty="0">
                <a:latin typeface="Arial" panose="020B0604020202020204" pitchFamily="34" charset="0"/>
              </a:rPr>
              <a:t> “Never Have So Many Owed So Much.” (</a:t>
            </a:r>
            <a:r>
              <a:rPr lang="en-US" altLang="en-US" sz="1600" i="1" dirty="0">
                <a:latin typeface="Arial" panose="020B0604020202020204" pitchFamily="34" charset="0"/>
              </a:rPr>
              <a:t>U.S. News and World Report</a:t>
            </a:r>
            <a:r>
              <a:rPr lang="en-US" altLang="en-US" sz="1600" dirty="0">
                <a:latin typeface="Arial" panose="020B0604020202020204" pitchFamily="34" charset="0"/>
              </a:rPr>
              <a:t> 1959)</a:t>
            </a:r>
          </a:p>
          <a:p>
            <a:pPr>
              <a:lnSpc>
                <a:spcPct val="90000"/>
              </a:lnSpc>
            </a:pPr>
            <a:r>
              <a:rPr lang="en-US" altLang="en-US" sz="1600" dirty="0">
                <a:latin typeface="Arial" panose="020B0604020202020204" pitchFamily="34" charset="0"/>
              </a:rPr>
              <a:t>“The luxuries of the last generation are deemed to be necessities… The person who can’t pay… is nevertheless assured by high pressure sales talk that he can do so by easy weekly or monthly payments which only come to a few cents a day.” (</a:t>
            </a:r>
            <a:r>
              <a:rPr lang="en-US" altLang="en-US" sz="1600" i="1" dirty="0">
                <a:latin typeface="Arial" panose="020B0604020202020204" pitchFamily="34" charset="0"/>
              </a:rPr>
              <a:t>Commercial Law Journal</a:t>
            </a:r>
            <a:r>
              <a:rPr lang="en-US" altLang="en-US" sz="1600" dirty="0">
                <a:latin typeface="Arial" panose="020B0604020202020204" pitchFamily="34" charset="0"/>
              </a:rPr>
              <a:t> 1963)</a:t>
            </a:r>
          </a:p>
          <a:p>
            <a:pPr>
              <a:lnSpc>
                <a:spcPct val="90000"/>
              </a:lnSpc>
            </a:pPr>
            <a:r>
              <a:rPr lang="en-US" altLang="en-US" sz="1600" dirty="0">
                <a:latin typeface="Arial" panose="020B0604020202020204" pitchFamily="34" charset="0"/>
              </a:rPr>
              <a:t>“Conspicuous Consumption” (Veblen 1899)</a:t>
            </a:r>
          </a:p>
          <a:p>
            <a:pPr>
              <a:lnSpc>
                <a:spcPct val="90000"/>
              </a:lnSpc>
            </a:pPr>
            <a:r>
              <a:rPr lang="en-US" altLang="en-US" sz="1600" dirty="0">
                <a:latin typeface="Arial" panose="020B0604020202020204" pitchFamily="34" charset="0"/>
              </a:rPr>
              <a:t>“Concern has been expressed that the burden of consumer indebtedness is becoming so excessive as to constitute a threat to the stability of the economy.” (</a:t>
            </a:r>
            <a:r>
              <a:rPr lang="en-US" altLang="en-US" sz="1600" i="1" dirty="0">
                <a:latin typeface="Arial" panose="020B0604020202020204" pitchFamily="34" charset="0"/>
              </a:rPr>
              <a:t>Southern Economic J.</a:t>
            </a:r>
            <a:r>
              <a:rPr lang="en-US" altLang="en-US" sz="1600" dirty="0">
                <a:latin typeface="Arial" panose="020B0604020202020204" pitchFamily="34" charset="0"/>
              </a:rPr>
              <a:t> 1974)</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F1247-6678-454A-B56C-8DE10AF3B718}"/>
              </a:ext>
            </a:extLst>
          </p:cNvPr>
          <p:cNvSpPr>
            <a:spLocks noGrp="1"/>
          </p:cNvSpPr>
          <p:nvPr>
            <p:ph type="title"/>
          </p:nvPr>
        </p:nvSpPr>
        <p:spPr/>
        <p:txBody>
          <a:bodyPr/>
          <a:lstStyle/>
          <a:p>
            <a:r>
              <a:rPr lang="en-US" dirty="0"/>
              <a:t>Effects? </a:t>
            </a:r>
          </a:p>
        </p:txBody>
      </p:sp>
      <p:sp>
        <p:nvSpPr>
          <p:cNvPr id="3" name="Content Placeholder 2">
            <a:extLst>
              <a:ext uri="{FF2B5EF4-FFF2-40B4-BE49-F238E27FC236}">
                <a16:creationId xmlns:a16="http://schemas.microsoft.com/office/drawing/2014/main" id="{009836C6-45A8-42D8-B5EA-178820B5EBFC}"/>
              </a:ext>
            </a:extLst>
          </p:cNvPr>
          <p:cNvSpPr>
            <a:spLocks noGrp="1"/>
          </p:cNvSpPr>
          <p:nvPr>
            <p:ph idx="1"/>
          </p:nvPr>
        </p:nvSpPr>
        <p:spPr>
          <a:xfrm>
            <a:off x="381000" y="1752600"/>
            <a:ext cx="8305800" cy="4343400"/>
          </a:xfrm>
        </p:spPr>
        <p:txBody>
          <a:bodyPr/>
          <a:lstStyle/>
          <a:p>
            <a:r>
              <a:rPr lang="en-US" altLang="en-US" sz="2400" dirty="0"/>
              <a:t>“Even before 1984, firms were permitted to disclose fiber content on cereal labels.  Consequently, the dramatic effects on producer and consumer behavior are clearly linked to the use of the health claim rather than the ability to disclose fiber content.  </a:t>
            </a:r>
            <a:r>
              <a:rPr lang="en-US" altLang="en-US" sz="2400" b="1" dirty="0"/>
              <a:t>In other words, it is important to permit firms to explain the reasons </a:t>
            </a:r>
            <a:r>
              <a:rPr lang="en-US" altLang="en-US" sz="2400" b="1" i="1" dirty="0"/>
              <a:t>why</a:t>
            </a:r>
            <a:r>
              <a:rPr lang="en-US" altLang="en-US" sz="2400" b="1" dirty="0"/>
              <a:t> consumers should care about fiber.</a:t>
            </a:r>
            <a:r>
              <a:rPr lang="en-US" altLang="en-US" sz="2400" dirty="0"/>
              <a:t>”</a:t>
            </a:r>
          </a:p>
        </p:txBody>
      </p:sp>
    </p:spTree>
    <p:extLst>
      <p:ext uri="{BB962C8B-B14F-4D97-AF65-F5344CB8AC3E}">
        <p14:creationId xmlns:p14="http://schemas.microsoft.com/office/powerpoint/2010/main" val="1775087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F2B83729-2D86-4924-950D-31AA644B1A43}"/>
              </a:ext>
            </a:extLst>
          </p:cNvPr>
          <p:cNvSpPr>
            <a:spLocks noGrp="1" noChangeArrowheads="1"/>
          </p:cNvSpPr>
          <p:nvPr>
            <p:ph type="title"/>
          </p:nvPr>
        </p:nvSpPr>
        <p:spPr/>
        <p:txBody>
          <a:bodyPr/>
          <a:lstStyle/>
          <a:p>
            <a:pPr eaLnBrk="1" hangingPunct="1"/>
            <a:r>
              <a:rPr lang="en-US" altLang="en-US" sz="2800" dirty="0"/>
              <a:t>Name Brands</a:t>
            </a:r>
          </a:p>
        </p:txBody>
      </p:sp>
      <p:sp>
        <p:nvSpPr>
          <p:cNvPr id="31747" name="Rectangle 3">
            <a:extLst>
              <a:ext uri="{FF2B5EF4-FFF2-40B4-BE49-F238E27FC236}">
                <a16:creationId xmlns:a16="http://schemas.microsoft.com/office/drawing/2014/main" id="{3D3F5657-65C8-408F-8189-CF87C0FFB95B}"/>
              </a:ext>
            </a:extLst>
          </p:cNvPr>
          <p:cNvSpPr>
            <a:spLocks noGrp="1" noChangeArrowheads="1"/>
          </p:cNvSpPr>
          <p:nvPr>
            <p:ph type="body" idx="1"/>
          </p:nvPr>
        </p:nvSpPr>
        <p:spPr>
          <a:xfrm>
            <a:off x="457200" y="1752600"/>
            <a:ext cx="8229600" cy="4378325"/>
          </a:xfrm>
        </p:spPr>
        <p:txBody>
          <a:bodyPr/>
          <a:lstStyle/>
          <a:p>
            <a:pPr eaLnBrk="1" hangingPunct="1"/>
            <a:r>
              <a:rPr lang="en-US" altLang="en-US" sz="2400" dirty="0"/>
              <a:t>Klein/Leffler: Investment in a name brand or trademark is like a bond or “hostage”</a:t>
            </a:r>
          </a:p>
          <a:p>
            <a:pPr eaLnBrk="1" hangingPunct="1"/>
            <a:r>
              <a:rPr lang="en-US" altLang="en-US" sz="2400" dirty="0"/>
              <a:t>Can recover investment only if follow through on promises and enough people buy the product</a:t>
            </a:r>
          </a:p>
          <a:p>
            <a:pPr eaLnBrk="1" hangingPunct="1"/>
            <a:r>
              <a:rPr lang="en-US" altLang="en-US" sz="2400" dirty="0"/>
              <a:t>Benefits of long-term repeat customers and reputation exceed benefits of short-term “cheating”</a:t>
            </a:r>
          </a:p>
          <a:p>
            <a:pPr eaLnBrk="1" hangingPunct="1"/>
            <a:r>
              <a:rPr lang="en-US" altLang="en-US" sz="2400" dirty="0"/>
              <a:t>Powerful incentives not to cheat</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485900" y="1065611"/>
            <a:ext cx="6172200" cy="648890"/>
          </a:xfrm>
        </p:spPr>
        <p:txBody>
          <a:bodyPr/>
          <a:lstStyle/>
          <a:p>
            <a:pPr eaLnBrk="1" hangingPunct="1"/>
            <a:r>
              <a:rPr lang="en-US" altLang="en-US"/>
              <a:t>Brand Names</a:t>
            </a:r>
          </a:p>
        </p:txBody>
      </p:sp>
      <p:sp>
        <p:nvSpPr>
          <p:cNvPr id="19459" name="Rectangle 3"/>
          <p:cNvSpPr>
            <a:spLocks noGrp="1" noChangeArrowheads="1"/>
          </p:cNvSpPr>
          <p:nvPr>
            <p:ph type="body" idx="1"/>
          </p:nvPr>
        </p:nvSpPr>
        <p:spPr>
          <a:xfrm>
            <a:off x="1485900" y="1771651"/>
            <a:ext cx="6172200" cy="3683794"/>
          </a:xfrm>
        </p:spPr>
        <p:txBody>
          <a:bodyPr/>
          <a:lstStyle/>
          <a:p>
            <a:pPr eaLnBrk="1" hangingPunct="1"/>
            <a:r>
              <a:rPr lang="en-US" altLang="en-US"/>
              <a:t>Loss in stock price from recalls much larger than out-of-pocket costs</a:t>
            </a:r>
          </a:p>
          <a:p>
            <a:pPr eaLnBrk="1" hangingPunct="1"/>
            <a:r>
              <a:rPr lang="en-US" altLang="en-US"/>
              <a:t>1982 Tylenol Poisonings: </a:t>
            </a:r>
          </a:p>
          <a:p>
            <a:pPr lvl="1" eaLnBrk="1" hangingPunct="1"/>
            <a:r>
              <a:rPr lang="en-US" altLang="en-US"/>
              <a:t>Recall cost = $100 million</a:t>
            </a:r>
          </a:p>
          <a:p>
            <a:pPr lvl="1" eaLnBrk="1" hangingPunct="1"/>
            <a:r>
              <a:rPr lang="en-US" altLang="en-US"/>
              <a:t>Loss of stock value = $2.31 billion (29% of J&amp;J Stock Value)</a:t>
            </a:r>
          </a:p>
          <a:p>
            <a:pPr lvl="1" eaLnBrk="1" hangingPunct="1"/>
            <a:r>
              <a:rPr lang="en-US" altLang="en-US"/>
              <a:t>Stock loss recovered in one year</a:t>
            </a:r>
          </a:p>
          <a:p>
            <a:pPr eaLnBrk="1" hangingPunct="1"/>
            <a:r>
              <a:rPr lang="en-US" altLang="en-US"/>
              <a:t>“Crisis in the Cockpit”: stock price falls when airline “at fault” for crash, but not when not at fault</a:t>
            </a:r>
          </a:p>
        </p:txBody>
      </p:sp>
    </p:spTree>
    <p:extLst>
      <p:ext uri="{BB962C8B-B14F-4D97-AF65-F5344CB8AC3E}">
        <p14:creationId xmlns:p14="http://schemas.microsoft.com/office/powerpoint/2010/main" val="3045760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77236-44E6-4AB3-9038-D803F2D5818A}"/>
              </a:ext>
            </a:extLst>
          </p:cNvPr>
          <p:cNvSpPr>
            <a:spLocks noGrp="1"/>
          </p:cNvSpPr>
          <p:nvPr>
            <p:ph type="title"/>
          </p:nvPr>
        </p:nvSpPr>
        <p:spPr/>
        <p:txBody>
          <a:bodyPr/>
          <a:lstStyle/>
          <a:p>
            <a:r>
              <a:rPr lang="en-US" sz="2800" dirty="0"/>
              <a:t>Value of Name Brand</a:t>
            </a:r>
          </a:p>
        </p:txBody>
      </p:sp>
      <p:sp>
        <p:nvSpPr>
          <p:cNvPr id="3" name="Content Placeholder 2">
            <a:extLst>
              <a:ext uri="{FF2B5EF4-FFF2-40B4-BE49-F238E27FC236}">
                <a16:creationId xmlns:a16="http://schemas.microsoft.com/office/drawing/2014/main" id="{5D576C4A-68FC-4DC4-980E-12B6C9D6DF02}"/>
              </a:ext>
            </a:extLst>
          </p:cNvPr>
          <p:cNvSpPr>
            <a:spLocks noGrp="1"/>
          </p:cNvSpPr>
          <p:nvPr>
            <p:ph idx="1"/>
          </p:nvPr>
        </p:nvSpPr>
        <p:spPr>
          <a:xfrm>
            <a:off x="381000" y="3724109"/>
            <a:ext cx="7772400" cy="2752891"/>
          </a:xfrm>
        </p:spPr>
        <p:txBody>
          <a:bodyPr/>
          <a:lstStyle/>
          <a:p>
            <a:endParaRPr lang="en-US" dirty="0"/>
          </a:p>
          <a:p>
            <a:endParaRPr lang="en-US" dirty="0"/>
          </a:p>
          <a:p>
            <a:r>
              <a:rPr lang="en-US" sz="2000" dirty="0"/>
              <a:t>7 Deaths from Cyanide Poisoning</a:t>
            </a:r>
          </a:p>
          <a:p>
            <a:r>
              <a:rPr lang="en-US" sz="2000" dirty="0"/>
              <a:t>Tylenol Market Share Fell from 35% to 8% in weeks</a:t>
            </a:r>
          </a:p>
          <a:p>
            <a:r>
              <a:rPr lang="en-US" sz="2000" dirty="0"/>
              <a:t>J&amp;J created tamper-proof packaging and more secure capsules</a:t>
            </a:r>
          </a:p>
          <a:p>
            <a:r>
              <a:rPr lang="en-US" sz="2000" dirty="0"/>
              <a:t>Out of Pocket Recall Costs: $150 million</a:t>
            </a:r>
          </a:p>
          <a:p>
            <a:r>
              <a:rPr lang="en-US" sz="2000" dirty="0"/>
              <a:t> Lost $2.11 billion stock value (29% of value)</a:t>
            </a:r>
          </a:p>
        </p:txBody>
      </p:sp>
      <p:pic>
        <p:nvPicPr>
          <p:cNvPr id="4" name="Picture 3">
            <a:extLst>
              <a:ext uri="{FF2B5EF4-FFF2-40B4-BE49-F238E27FC236}">
                <a16:creationId xmlns:a16="http://schemas.microsoft.com/office/drawing/2014/main" id="{A51369E4-C256-4895-8622-0116B3305B0C}"/>
              </a:ext>
            </a:extLst>
          </p:cNvPr>
          <p:cNvPicPr>
            <a:picLocks noChangeAspect="1"/>
          </p:cNvPicPr>
          <p:nvPr/>
        </p:nvPicPr>
        <p:blipFill>
          <a:blip r:embed="rId2"/>
          <a:stretch>
            <a:fillRect/>
          </a:stretch>
        </p:blipFill>
        <p:spPr>
          <a:xfrm>
            <a:off x="771197" y="1742910"/>
            <a:ext cx="4258003" cy="2524290"/>
          </a:xfrm>
          <a:prstGeom prst="rect">
            <a:avLst/>
          </a:prstGeom>
        </p:spPr>
      </p:pic>
      <p:pic>
        <p:nvPicPr>
          <p:cNvPr id="100354" name="Picture 2" descr="Drugstore clerk removes Tylenol capsules from the shelves of a... News  Photo - Getty Images">
            <a:extLst>
              <a:ext uri="{FF2B5EF4-FFF2-40B4-BE49-F238E27FC236}">
                <a16:creationId xmlns:a16="http://schemas.microsoft.com/office/drawing/2014/main" id="{2791D56A-3CE7-46D7-B290-3F1CC828E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742911"/>
            <a:ext cx="3124200" cy="27528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164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34A42-3F49-4BB9-9156-E7DA3D3CFF73}"/>
              </a:ext>
            </a:extLst>
          </p:cNvPr>
          <p:cNvSpPr>
            <a:spLocks noGrp="1"/>
          </p:cNvSpPr>
          <p:nvPr>
            <p:ph type="title"/>
          </p:nvPr>
        </p:nvSpPr>
        <p:spPr/>
        <p:txBody>
          <a:bodyPr/>
          <a:lstStyle/>
          <a:p>
            <a:r>
              <a:rPr lang="en-US" sz="2800" dirty="0"/>
              <a:t>Crisis In the Cockpit?</a:t>
            </a:r>
          </a:p>
        </p:txBody>
      </p:sp>
      <p:sp>
        <p:nvSpPr>
          <p:cNvPr id="3" name="Content Placeholder 2">
            <a:extLst>
              <a:ext uri="{FF2B5EF4-FFF2-40B4-BE49-F238E27FC236}">
                <a16:creationId xmlns:a16="http://schemas.microsoft.com/office/drawing/2014/main" id="{B8B3FA33-8B77-4EE0-8377-B3F9C8B3051A}"/>
              </a:ext>
            </a:extLst>
          </p:cNvPr>
          <p:cNvSpPr>
            <a:spLocks noGrp="1"/>
          </p:cNvSpPr>
          <p:nvPr>
            <p:ph idx="1"/>
          </p:nvPr>
        </p:nvSpPr>
        <p:spPr>
          <a:xfrm>
            <a:off x="381000" y="1981200"/>
            <a:ext cx="8229600" cy="4419600"/>
          </a:xfrm>
        </p:spPr>
        <p:txBody>
          <a:bodyPr/>
          <a:lstStyle/>
          <a:p>
            <a:endParaRPr lang="en-US" sz="2000" dirty="0"/>
          </a:p>
          <a:p>
            <a:endParaRPr lang="en-US" sz="2000" dirty="0"/>
          </a:p>
          <a:p>
            <a:endParaRPr lang="en-US" sz="2000" dirty="0"/>
          </a:p>
          <a:p>
            <a:endParaRPr lang="en-US" sz="2000" dirty="0"/>
          </a:p>
          <a:p>
            <a:endParaRPr lang="en-US" sz="2000" dirty="0"/>
          </a:p>
          <a:p>
            <a:r>
              <a:rPr lang="en-US" sz="2000" dirty="0"/>
              <a:t>“[A]</a:t>
            </a:r>
            <a:r>
              <a:rPr lang="en-US" sz="2000" dirty="0" err="1"/>
              <a:t>irline</a:t>
            </a:r>
            <a:r>
              <a:rPr lang="en-US" sz="2000" dirty="0"/>
              <a:t> crashes cause consumers to reduce their demand for the services provided by negligent carriers, which is the prediction of the theory that brand names are a quality assuring mechanism. To summarize the results, in those instances where there is the greatest likelihood that the air carrier is at fault, there is a significantly negative stock market reaction to the event. However, in cases where there is less reason to suspect that the airline shirked its safety responsibilities, there is no adverse stock performance.”</a:t>
            </a:r>
          </a:p>
        </p:txBody>
      </p:sp>
      <p:pic>
        <p:nvPicPr>
          <p:cNvPr id="5" name="Picture 4">
            <a:extLst>
              <a:ext uri="{FF2B5EF4-FFF2-40B4-BE49-F238E27FC236}">
                <a16:creationId xmlns:a16="http://schemas.microsoft.com/office/drawing/2014/main" id="{7E903C40-7F36-4F1F-9DD2-F9F19BE54C7A}"/>
              </a:ext>
            </a:extLst>
          </p:cNvPr>
          <p:cNvPicPr>
            <a:picLocks noChangeAspect="1"/>
          </p:cNvPicPr>
          <p:nvPr/>
        </p:nvPicPr>
        <p:blipFill>
          <a:blip r:embed="rId2"/>
          <a:stretch>
            <a:fillRect/>
          </a:stretch>
        </p:blipFill>
        <p:spPr>
          <a:xfrm>
            <a:off x="914400" y="1828800"/>
            <a:ext cx="6553200" cy="1828800"/>
          </a:xfrm>
          <a:prstGeom prst="rect">
            <a:avLst/>
          </a:prstGeom>
        </p:spPr>
      </p:pic>
    </p:spTree>
    <p:extLst>
      <p:ext uri="{BB962C8B-B14F-4D97-AF65-F5344CB8AC3E}">
        <p14:creationId xmlns:p14="http://schemas.microsoft.com/office/powerpoint/2010/main" val="42233388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BE7F7A1-04CB-4630-B4C9-DE5942B69D95}"/>
              </a:ext>
            </a:extLst>
          </p:cNvPr>
          <p:cNvSpPr>
            <a:spLocks noGrp="1" noChangeArrowheads="1"/>
          </p:cNvSpPr>
          <p:nvPr>
            <p:ph type="title"/>
          </p:nvPr>
        </p:nvSpPr>
        <p:spPr/>
        <p:txBody>
          <a:bodyPr/>
          <a:lstStyle/>
          <a:p>
            <a:pPr eaLnBrk="1" hangingPunct="1"/>
            <a:r>
              <a:rPr lang="en-US" altLang="en-US" sz="2800" dirty="0"/>
              <a:t>Safe Cars?</a:t>
            </a:r>
          </a:p>
        </p:txBody>
      </p:sp>
      <p:sp>
        <p:nvSpPr>
          <p:cNvPr id="34819" name="Rectangle 3">
            <a:extLst>
              <a:ext uri="{FF2B5EF4-FFF2-40B4-BE49-F238E27FC236}">
                <a16:creationId xmlns:a16="http://schemas.microsoft.com/office/drawing/2014/main" id="{7C414BE4-C47F-4BF7-BDEF-288AE617CCFD}"/>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 </a:t>
            </a:r>
          </a:p>
        </p:txBody>
      </p:sp>
      <p:pic>
        <p:nvPicPr>
          <p:cNvPr id="34820" name="Picture 5" descr="ANd9GcS9QgHvXmWRrDrdQv-zd3zD1hsFBvN9uvDLx8SeryUjxUsO00qn">
            <a:extLst>
              <a:ext uri="{FF2B5EF4-FFF2-40B4-BE49-F238E27FC236}">
                <a16:creationId xmlns:a16="http://schemas.microsoft.com/office/drawing/2014/main" id="{EAB16112-75F7-4187-96A9-0DE16F61C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43062"/>
            <a:ext cx="8077200" cy="483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0587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93690-2646-4756-99DD-B157614C4121}"/>
              </a:ext>
            </a:extLst>
          </p:cNvPr>
          <p:cNvSpPr>
            <a:spLocks noGrp="1"/>
          </p:cNvSpPr>
          <p:nvPr>
            <p:ph type="title"/>
          </p:nvPr>
        </p:nvSpPr>
        <p:spPr/>
        <p:txBody>
          <a:bodyPr/>
          <a:lstStyle/>
          <a:p>
            <a:r>
              <a:rPr lang="en-US" sz="2800" dirty="0"/>
              <a:t>Liability and Regulation</a:t>
            </a:r>
          </a:p>
        </p:txBody>
      </p:sp>
      <p:pic>
        <p:nvPicPr>
          <p:cNvPr id="3074" name="Picture 2">
            <a:extLst>
              <a:ext uri="{FF2B5EF4-FFF2-40B4-BE49-F238E27FC236}">
                <a16:creationId xmlns:a16="http://schemas.microsoft.com/office/drawing/2014/main" id="{D7713E49-2AEF-4F17-B931-5395CFEFAD9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255" y="1643062"/>
            <a:ext cx="4331546" cy="338613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8E32C5BD-2D18-4074-AA89-B52AF41279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2895601"/>
            <a:ext cx="3721946" cy="3319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248302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B67C96BE-50A9-4F75-9388-966F776A5DCC}"/>
              </a:ext>
            </a:extLst>
          </p:cNvPr>
          <p:cNvSpPr>
            <a:spLocks noGrp="1" noChangeArrowheads="1"/>
          </p:cNvSpPr>
          <p:nvPr>
            <p:ph type="title"/>
          </p:nvPr>
        </p:nvSpPr>
        <p:spPr/>
        <p:txBody>
          <a:bodyPr/>
          <a:lstStyle/>
          <a:p>
            <a:pPr eaLnBrk="1" hangingPunct="1"/>
            <a:r>
              <a:rPr lang="en-US" altLang="en-US" sz="2800" dirty="0"/>
              <a:t>Effects of Regulation?</a:t>
            </a:r>
          </a:p>
        </p:txBody>
      </p:sp>
      <p:sp>
        <p:nvSpPr>
          <p:cNvPr id="14339" name="Rectangle 3">
            <a:extLst>
              <a:ext uri="{FF2B5EF4-FFF2-40B4-BE49-F238E27FC236}">
                <a16:creationId xmlns:a16="http://schemas.microsoft.com/office/drawing/2014/main" id="{9F57BE79-70C0-46D4-8E9C-37EC13E11D36}"/>
              </a:ext>
            </a:extLst>
          </p:cNvPr>
          <p:cNvSpPr>
            <a:spLocks noGrp="1" noChangeArrowheads="1"/>
          </p:cNvSpPr>
          <p:nvPr>
            <p:ph type="body" idx="1"/>
          </p:nvPr>
        </p:nvSpPr>
        <p:spPr>
          <a:xfrm>
            <a:off x="381000" y="1752600"/>
            <a:ext cx="8305800" cy="4343400"/>
          </a:xfrm>
        </p:spPr>
        <p:txBody>
          <a:bodyPr/>
          <a:lstStyle/>
          <a:p>
            <a:pPr marL="0" indent="0" eaLnBrk="1" hangingPunct="1">
              <a:buFont typeface="Wingdings" panose="05000000000000000000" pitchFamily="2" charset="2"/>
              <a:buNone/>
              <a:defRPr/>
            </a:pPr>
            <a:endParaRPr lang="en-US" sz="2400" dirty="0"/>
          </a:p>
          <a:p>
            <a:pPr eaLnBrk="1" hangingPunct="1">
              <a:defRPr/>
            </a:pPr>
            <a:endParaRPr lang="en-US" sz="2400" dirty="0"/>
          </a:p>
        </p:txBody>
      </p:sp>
      <p:graphicFrame>
        <p:nvGraphicFramePr>
          <p:cNvPr id="22532" name="Chart 3">
            <a:extLst>
              <a:ext uri="{FF2B5EF4-FFF2-40B4-BE49-F238E27FC236}">
                <a16:creationId xmlns:a16="http://schemas.microsoft.com/office/drawing/2014/main" id="{69FD25E0-2B54-4D11-BFB5-E3EA5109D820}"/>
              </a:ext>
            </a:extLst>
          </p:cNvPr>
          <p:cNvGraphicFramePr>
            <a:graphicFrameLocks/>
          </p:cNvGraphicFramePr>
          <p:nvPr/>
        </p:nvGraphicFramePr>
        <p:xfrm>
          <a:off x="635000" y="1752600"/>
          <a:ext cx="8051800" cy="4572000"/>
        </p:xfrm>
        <a:graphic>
          <a:graphicData uri="http://schemas.openxmlformats.org/presentationml/2006/ole">
            <mc:AlternateContent xmlns:mc="http://schemas.openxmlformats.org/markup-compatibility/2006">
              <mc:Choice xmlns:v="urn:schemas-microsoft-com:vml" Requires="v">
                <p:oleObj spid="_x0000_s98323" r:id="rId3" imgW="7949873" imgH="5054022" progId="Excel.Chart.8">
                  <p:embed/>
                </p:oleObj>
              </mc:Choice>
              <mc:Fallback>
                <p:oleObj r:id="rId3" imgW="7949873" imgH="5054022" progId="Excel.Chart.8">
                  <p:embed/>
                  <p:pic>
                    <p:nvPicPr>
                      <p:cNvPr id="22532" name="Chart 3">
                        <a:extLst>
                          <a:ext uri="{FF2B5EF4-FFF2-40B4-BE49-F238E27FC236}">
                            <a16:creationId xmlns:a16="http://schemas.microsoft.com/office/drawing/2014/main" id="{69FD25E0-2B54-4D11-BFB5-E3EA5109D820}"/>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00" y="1752600"/>
                        <a:ext cx="8051800" cy="4572000"/>
                      </a:xfrm>
                      <a:prstGeom prst="rect">
                        <a:avLst/>
                      </a:prstGeom>
                      <a:noFill/>
                      <a:ln>
                        <a:noFill/>
                      </a:ln>
                    </p:spPr>
                  </p:pic>
                </p:oleObj>
              </mc:Fallback>
            </mc:AlternateContent>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C64A26BB-35D3-4492-AEC3-79F33378C162}"/>
              </a:ext>
            </a:extLst>
          </p:cNvPr>
          <p:cNvSpPr>
            <a:spLocks noGrp="1" noChangeArrowheads="1"/>
          </p:cNvSpPr>
          <p:nvPr>
            <p:ph type="title"/>
          </p:nvPr>
        </p:nvSpPr>
        <p:spPr/>
        <p:txBody>
          <a:bodyPr/>
          <a:lstStyle/>
          <a:p>
            <a:pPr eaLnBrk="1" hangingPunct="1"/>
            <a:r>
              <a:rPr lang="en-US" altLang="en-US" sz="2800" dirty="0"/>
              <a:t>Effects of Competition</a:t>
            </a:r>
          </a:p>
        </p:txBody>
      </p:sp>
      <p:sp>
        <p:nvSpPr>
          <p:cNvPr id="23555" name="Rectangle 3">
            <a:extLst>
              <a:ext uri="{FF2B5EF4-FFF2-40B4-BE49-F238E27FC236}">
                <a16:creationId xmlns:a16="http://schemas.microsoft.com/office/drawing/2014/main" id="{05B22AB6-FA92-475A-BB5A-8D70ACD4976D}"/>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 </a:t>
            </a:r>
          </a:p>
        </p:txBody>
      </p:sp>
      <p:graphicFrame>
        <p:nvGraphicFramePr>
          <p:cNvPr id="23556" name="Chart 4">
            <a:extLst>
              <a:ext uri="{FF2B5EF4-FFF2-40B4-BE49-F238E27FC236}">
                <a16:creationId xmlns:a16="http://schemas.microsoft.com/office/drawing/2014/main" id="{BE7344AF-E3FE-4DF5-892E-ED44C23D2716}"/>
              </a:ext>
            </a:extLst>
          </p:cNvPr>
          <p:cNvGraphicFramePr>
            <a:graphicFrameLocks/>
          </p:cNvGraphicFramePr>
          <p:nvPr/>
        </p:nvGraphicFramePr>
        <p:xfrm>
          <a:off x="406400" y="1752600"/>
          <a:ext cx="8280400" cy="4394200"/>
        </p:xfrm>
        <a:graphic>
          <a:graphicData uri="http://schemas.openxmlformats.org/presentationml/2006/ole">
            <mc:AlternateContent xmlns:mc="http://schemas.openxmlformats.org/markup-compatibility/2006">
              <mc:Choice xmlns:v="urn:schemas-microsoft-com:vml" Requires="v">
                <p:oleObj spid="_x0000_s99347" r:id="rId4" imgW="8102286" imgH="4901609" progId="Excel.Chart.8">
                  <p:embed/>
                </p:oleObj>
              </mc:Choice>
              <mc:Fallback>
                <p:oleObj r:id="rId4" imgW="8102286" imgH="4901609" progId="Excel.Chart.8">
                  <p:embed/>
                  <p:pic>
                    <p:nvPicPr>
                      <p:cNvPr id="23556" name="Chart 4">
                        <a:extLst>
                          <a:ext uri="{FF2B5EF4-FFF2-40B4-BE49-F238E27FC236}">
                            <a16:creationId xmlns:a16="http://schemas.microsoft.com/office/drawing/2014/main" id="{BE7344AF-E3FE-4DF5-892E-ED44C23D2716}"/>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400" y="1752600"/>
                        <a:ext cx="8280400" cy="4394200"/>
                      </a:xfrm>
                      <a:prstGeom prst="rect">
                        <a:avLst/>
                      </a:prstGeom>
                      <a:noFill/>
                      <a:ln>
                        <a:noFill/>
                      </a:ln>
                    </p:spPr>
                  </p:pic>
                </p:oleObj>
              </mc:Fallback>
            </mc:AlternateContent>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BFB86-BEA7-4021-90C2-1EC879740433}"/>
              </a:ext>
            </a:extLst>
          </p:cNvPr>
          <p:cNvSpPr>
            <a:spLocks noGrp="1"/>
          </p:cNvSpPr>
          <p:nvPr>
            <p:ph type="title"/>
          </p:nvPr>
        </p:nvSpPr>
        <p:spPr/>
        <p:txBody>
          <a:bodyPr/>
          <a:lstStyle/>
          <a:p>
            <a:r>
              <a:rPr lang="en-US" sz="2800" dirty="0"/>
              <a:t>Value of Repeat Dealing/Loyalty</a:t>
            </a:r>
          </a:p>
        </p:txBody>
      </p:sp>
      <p:sp>
        <p:nvSpPr>
          <p:cNvPr id="3" name="Content Placeholder 2">
            <a:extLst>
              <a:ext uri="{FF2B5EF4-FFF2-40B4-BE49-F238E27FC236}">
                <a16:creationId xmlns:a16="http://schemas.microsoft.com/office/drawing/2014/main" id="{FA68F77D-D9CB-4273-95A9-CFA172A30CB6}"/>
              </a:ext>
            </a:extLst>
          </p:cNvPr>
          <p:cNvSpPr>
            <a:spLocks noGrp="1"/>
          </p:cNvSpPr>
          <p:nvPr>
            <p:ph idx="1"/>
          </p:nvPr>
        </p:nvSpPr>
        <p:spPr>
          <a:xfrm>
            <a:off x="381000" y="1643062"/>
            <a:ext cx="8382000" cy="4638675"/>
          </a:xfrm>
        </p:spPr>
        <p:txBody>
          <a:bodyPr/>
          <a:lstStyle/>
          <a:p>
            <a:endParaRPr lang="en-US" dirty="0"/>
          </a:p>
          <a:p>
            <a:endParaRPr lang="en-US" dirty="0"/>
          </a:p>
          <a:p>
            <a:endParaRPr lang="en-US" dirty="0"/>
          </a:p>
          <a:p>
            <a:endParaRPr lang="en-US" dirty="0"/>
          </a:p>
          <a:p>
            <a:endParaRPr lang="en-US" dirty="0"/>
          </a:p>
          <a:p>
            <a:endParaRPr lang="en-US" dirty="0"/>
          </a:p>
          <a:p>
            <a:r>
              <a:rPr lang="en-US" sz="2400" dirty="0"/>
              <a:t>According to CFPB, if consumer gets a wrongful fee:</a:t>
            </a:r>
          </a:p>
          <a:p>
            <a:pPr lvl="1"/>
            <a:r>
              <a:rPr lang="en-US" dirty="0"/>
              <a:t>1.4% would seek legal advice</a:t>
            </a:r>
          </a:p>
          <a:p>
            <a:pPr lvl="1"/>
            <a:r>
              <a:rPr lang="en-US" dirty="0"/>
              <a:t>0.7% would consider a legal action</a:t>
            </a:r>
          </a:p>
          <a:p>
            <a:pPr lvl="1"/>
            <a:r>
              <a:rPr lang="en-US" dirty="0"/>
              <a:t>1.7% said they would just pay the fee</a:t>
            </a:r>
          </a:p>
          <a:p>
            <a:r>
              <a:rPr lang="en-US" sz="2400" dirty="0"/>
              <a:t>57% would cancel/threaten to cancel their account</a:t>
            </a:r>
          </a:p>
          <a:p>
            <a:r>
              <a:rPr lang="en-US" altLang="en-US" sz="2400" dirty="0"/>
              <a:t>68% of complaints/refund requests at a regional bank resulted in full refund</a:t>
            </a:r>
            <a:endParaRPr lang="en-US" sz="2400" dirty="0"/>
          </a:p>
        </p:txBody>
      </p:sp>
      <p:pic>
        <p:nvPicPr>
          <p:cNvPr id="4" name="Picture 3">
            <a:extLst>
              <a:ext uri="{FF2B5EF4-FFF2-40B4-BE49-F238E27FC236}">
                <a16:creationId xmlns:a16="http://schemas.microsoft.com/office/drawing/2014/main" id="{120F223E-9419-4463-BEBD-A015F915EA75}"/>
              </a:ext>
            </a:extLst>
          </p:cNvPr>
          <p:cNvPicPr>
            <a:picLocks noChangeAspect="1"/>
          </p:cNvPicPr>
          <p:nvPr/>
        </p:nvPicPr>
        <p:blipFill>
          <a:blip r:embed="rId2"/>
          <a:stretch>
            <a:fillRect/>
          </a:stretch>
        </p:blipFill>
        <p:spPr>
          <a:xfrm>
            <a:off x="609600" y="1643063"/>
            <a:ext cx="6823222" cy="1938337"/>
          </a:xfrm>
          <a:prstGeom prst="rect">
            <a:avLst/>
          </a:prstGeom>
        </p:spPr>
      </p:pic>
    </p:spTree>
    <p:extLst>
      <p:ext uri="{BB962C8B-B14F-4D97-AF65-F5344CB8AC3E}">
        <p14:creationId xmlns:p14="http://schemas.microsoft.com/office/powerpoint/2010/main" val="469410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a:latin typeface="Arial" panose="020B0604020202020204" pitchFamily="34" charset="0"/>
              </a:rPr>
              <a:t>The Good Old Days</a:t>
            </a:r>
          </a:p>
        </p:txBody>
      </p:sp>
      <p:sp>
        <p:nvSpPr>
          <p:cNvPr id="5123" name="Rectangle 3"/>
          <p:cNvSpPr>
            <a:spLocks noGrp="1" noChangeArrowheads="1"/>
          </p:cNvSpPr>
          <p:nvPr>
            <p:ph type="body" idx="1"/>
          </p:nvPr>
        </p:nvSpPr>
        <p:spPr>
          <a:xfrm>
            <a:off x="457200" y="1752600"/>
            <a:ext cx="8229600" cy="4378325"/>
          </a:xfrm>
        </p:spPr>
        <p:txBody>
          <a:bodyPr/>
          <a:lstStyle/>
          <a:p>
            <a:pPr>
              <a:lnSpc>
                <a:spcPct val="90000"/>
              </a:lnSpc>
            </a:pPr>
            <a:r>
              <a:rPr lang="en-US" altLang="en-US" sz="2800">
                <a:latin typeface="Arial" panose="020B0604020202020204" pitchFamily="34" charset="0"/>
              </a:rPr>
              <a:t>Elizabeth Warren (2004): “The [credit card] industry has no evidence that people were being turned down for loans in the early 1980s. What they have is evidence that people more often in the early 1980s preferred to pay cash than to pay on credit.”</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95656-924C-41A8-B263-2AF6897CDC28}"/>
              </a:ext>
            </a:extLst>
          </p:cNvPr>
          <p:cNvSpPr>
            <a:spLocks noGrp="1"/>
          </p:cNvSpPr>
          <p:nvPr>
            <p:ph type="title"/>
          </p:nvPr>
        </p:nvSpPr>
        <p:spPr/>
        <p:txBody>
          <a:bodyPr/>
          <a:lstStyle/>
          <a:p>
            <a:r>
              <a:rPr lang="en-US" sz="2800" dirty="0"/>
              <a:t>Changing World of Information</a:t>
            </a:r>
          </a:p>
        </p:txBody>
      </p:sp>
      <p:pic>
        <p:nvPicPr>
          <p:cNvPr id="5" name="Content Placeholder 4">
            <a:extLst>
              <a:ext uri="{FF2B5EF4-FFF2-40B4-BE49-F238E27FC236}">
                <a16:creationId xmlns:a16="http://schemas.microsoft.com/office/drawing/2014/main" id="{FE608628-2AA7-4E7B-B5A2-075ABB5FB1E5}"/>
              </a:ext>
            </a:extLst>
          </p:cNvPr>
          <p:cNvPicPr>
            <a:picLocks noGrp="1" noChangeAspect="1"/>
          </p:cNvPicPr>
          <p:nvPr>
            <p:ph idx="1"/>
          </p:nvPr>
        </p:nvPicPr>
        <p:blipFill>
          <a:blip r:embed="rId2"/>
          <a:stretch>
            <a:fillRect/>
          </a:stretch>
        </p:blipFill>
        <p:spPr>
          <a:xfrm>
            <a:off x="381000" y="1643063"/>
            <a:ext cx="8229600" cy="1557338"/>
          </a:xfrm>
        </p:spPr>
      </p:pic>
      <p:pic>
        <p:nvPicPr>
          <p:cNvPr id="7" name="Picture 6">
            <a:extLst>
              <a:ext uri="{FF2B5EF4-FFF2-40B4-BE49-F238E27FC236}">
                <a16:creationId xmlns:a16="http://schemas.microsoft.com/office/drawing/2014/main" id="{0B7F6F35-213E-42AC-B5AE-77E3819958EF}"/>
              </a:ext>
            </a:extLst>
          </p:cNvPr>
          <p:cNvPicPr>
            <a:picLocks noChangeAspect="1"/>
          </p:cNvPicPr>
          <p:nvPr/>
        </p:nvPicPr>
        <p:blipFill>
          <a:blip r:embed="rId3"/>
          <a:stretch>
            <a:fillRect/>
          </a:stretch>
        </p:blipFill>
        <p:spPr>
          <a:xfrm>
            <a:off x="533400" y="3386140"/>
            <a:ext cx="8077199" cy="2895598"/>
          </a:xfrm>
          <a:prstGeom prst="rect">
            <a:avLst/>
          </a:prstGeom>
        </p:spPr>
      </p:pic>
    </p:spTree>
    <p:extLst>
      <p:ext uri="{BB962C8B-B14F-4D97-AF65-F5344CB8AC3E}">
        <p14:creationId xmlns:p14="http://schemas.microsoft.com/office/powerpoint/2010/main" val="688904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DE6B0EB2-D0ED-49EF-9F7B-59AC8EA87296}"/>
              </a:ext>
            </a:extLst>
          </p:cNvPr>
          <p:cNvSpPr>
            <a:spLocks noGrp="1" noChangeArrowheads="1"/>
          </p:cNvSpPr>
          <p:nvPr>
            <p:ph type="title"/>
          </p:nvPr>
        </p:nvSpPr>
        <p:spPr/>
        <p:txBody>
          <a:bodyPr/>
          <a:lstStyle/>
          <a:p>
            <a:pPr eaLnBrk="1" hangingPunct="1"/>
            <a:r>
              <a:rPr lang="en-US" altLang="en-US" sz="2800" dirty="0"/>
              <a:t>Yelp</a:t>
            </a:r>
          </a:p>
        </p:txBody>
      </p:sp>
      <p:sp>
        <p:nvSpPr>
          <p:cNvPr id="38915" name="Rectangle 3">
            <a:extLst>
              <a:ext uri="{FF2B5EF4-FFF2-40B4-BE49-F238E27FC236}">
                <a16:creationId xmlns:a16="http://schemas.microsoft.com/office/drawing/2014/main" id="{2CF104E3-1D01-4E2B-9478-04280F4F4F60}"/>
              </a:ext>
            </a:extLst>
          </p:cNvPr>
          <p:cNvSpPr>
            <a:spLocks noGrp="1" noChangeArrowheads="1"/>
          </p:cNvSpPr>
          <p:nvPr>
            <p:ph type="body" idx="1"/>
          </p:nvPr>
        </p:nvSpPr>
        <p:spPr>
          <a:xfrm>
            <a:off x="457200" y="1643063"/>
            <a:ext cx="8229600" cy="4487862"/>
          </a:xfrm>
        </p:spPr>
        <p:txBody>
          <a:bodyPr/>
          <a:lstStyle/>
          <a:p>
            <a:pPr eaLnBrk="1" hangingPunct="1">
              <a:lnSpc>
                <a:spcPct val="80000"/>
              </a:lnSpc>
            </a:pPr>
            <a:r>
              <a:rPr lang="en-US" altLang="en-US" sz="2400" dirty="0"/>
              <a:t>Anderson &amp; Magruder (2012): studied 148,000 Yelp reviews for 328 restaurants in the San Francisco Bay area. </a:t>
            </a:r>
          </a:p>
          <a:p>
            <a:pPr eaLnBrk="1" hangingPunct="1">
              <a:lnSpc>
                <a:spcPct val="80000"/>
              </a:lnSpc>
            </a:pPr>
            <a:r>
              <a:rPr lang="en-US" altLang="en-US" sz="2400" dirty="0"/>
              <a:t>Typical restaurant earns $2000 per week pre-tax profit. Increasing Yelp score increases profit by approximately $864 per week</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a:extLst>
              <a:ext uri="{FF2B5EF4-FFF2-40B4-BE49-F238E27FC236}">
                <a16:creationId xmlns:a16="http://schemas.microsoft.com/office/drawing/2014/main" id="{B5220569-092D-4F6C-B81D-E92098B3F351}"/>
              </a:ext>
            </a:extLst>
          </p:cNvPr>
          <p:cNvSpPr>
            <a:spLocks noGrp="1" noChangeArrowheads="1"/>
          </p:cNvSpPr>
          <p:nvPr>
            <p:ph type="title"/>
          </p:nvPr>
        </p:nvSpPr>
        <p:spPr/>
        <p:txBody>
          <a:bodyPr/>
          <a:lstStyle/>
          <a:p>
            <a:r>
              <a:rPr lang="en-US" altLang="en-US" sz="2800" dirty="0"/>
              <a:t>Effects of Yelp Rating</a:t>
            </a:r>
          </a:p>
        </p:txBody>
      </p:sp>
      <p:sp>
        <p:nvSpPr>
          <p:cNvPr id="39939" name="Content Placeholder 2">
            <a:extLst>
              <a:ext uri="{FF2B5EF4-FFF2-40B4-BE49-F238E27FC236}">
                <a16:creationId xmlns:a16="http://schemas.microsoft.com/office/drawing/2014/main" id="{49A9C02D-D08F-4E5D-B428-8CCE27727B78}"/>
              </a:ext>
            </a:extLst>
          </p:cNvPr>
          <p:cNvSpPr>
            <a:spLocks noGrp="1" noChangeArrowheads="1"/>
          </p:cNvSpPr>
          <p:nvPr>
            <p:ph idx="1"/>
          </p:nvPr>
        </p:nvSpPr>
        <p:spPr/>
        <p:txBody>
          <a:bodyPr/>
          <a:lstStyle/>
          <a:p>
            <a:pPr marL="0" indent="0">
              <a:buFont typeface="Wingdings" panose="05000000000000000000" pitchFamily="2" charset="2"/>
              <a:buNone/>
            </a:pPr>
            <a:r>
              <a:rPr lang="en-US" altLang="en-US"/>
              <a:t> </a:t>
            </a:r>
          </a:p>
        </p:txBody>
      </p:sp>
      <p:pic>
        <p:nvPicPr>
          <p:cNvPr id="39940" name="Picture 4">
            <a:extLst>
              <a:ext uri="{FF2B5EF4-FFF2-40B4-BE49-F238E27FC236}">
                <a16:creationId xmlns:a16="http://schemas.microsoft.com/office/drawing/2014/main" id="{573830B8-2698-4217-AE8B-58B8AEBA542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83820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FDD1E-0A2B-4BAE-A01A-3CCB133EA8B8}"/>
              </a:ext>
            </a:extLst>
          </p:cNvPr>
          <p:cNvSpPr>
            <a:spLocks noGrp="1"/>
          </p:cNvSpPr>
          <p:nvPr>
            <p:ph type="title"/>
          </p:nvPr>
        </p:nvSpPr>
        <p:spPr/>
        <p:txBody>
          <a:bodyPr/>
          <a:lstStyle/>
          <a:p>
            <a:r>
              <a:rPr lang="en-US" dirty="0"/>
              <a:t>Reputation</a:t>
            </a:r>
          </a:p>
        </p:txBody>
      </p:sp>
      <p:sp>
        <p:nvSpPr>
          <p:cNvPr id="3" name="Content Placeholder 2">
            <a:extLst>
              <a:ext uri="{FF2B5EF4-FFF2-40B4-BE49-F238E27FC236}">
                <a16:creationId xmlns:a16="http://schemas.microsoft.com/office/drawing/2014/main" id="{55B5A679-6716-46B2-A8BB-EC0D34DD964E}"/>
              </a:ext>
            </a:extLst>
          </p:cNvPr>
          <p:cNvSpPr>
            <a:spLocks noGrp="1"/>
          </p:cNvSpPr>
          <p:nvPr>
            <p:ph idx="1"/>
          </p:nvPr>
        </p:nvSpPr>
        <p:spPr/>
        <p:txBody>
          <a:bodyPr/>
          <a:lstStyle/>
          <a:p>
            <a:r>
              <a:rPr lang="en-US" dirty="0"/>
              <a:t>Consumer decision-making for credit cards (CFPB Arbitration Report)</a:t>
            </a:r>
          </a:p>
          <a:p>
            <a:pPr lvl="1"/>
            <a:r>
              <a:rPr lang="en-US" dirty="0"/>
              <a:t>First Factor: Acceptance by merchants</a:t>
            </a:r>
          </a:p>
          <a:p>
            <a:pPr lvl="1"/>
            <a:r>
              <a:rPr lang="en-US" dirty="0"/>
              <a:t>Second Factor: </a:t>
            </a:r>
            <a:r>
              <a:rPr lang="en-US"/>
              <a:t>Issuer Reputation</a:t>
            </a:r>
            <a:endParaRPr lang="en-US" dirty="0"/>
          </a:p>
        </p:txBody>
      </p:sp>
    </p:spTree>
    <p:extLst>
      <p:ext uri="{BB962C8B-B14F-4D97-AF65-F5344CB8AC3E}">
        <p14:creationId xmlns:p14="http://schemas.microsoft.com/office/powerpoint/2010/main" val="263704484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06C39B77-6453-4AB5-98A8-AC7ADB4E1E57}"/>
              </a:ext>
            </a:extLst>
          </p:cNvPr>
          <p:cNvSpPr>
            <a:spLocks noGrp="1" noChangeArrowheads="1"/>
          </p:cNvSpPr>
          <p:nvPr>
            <p:ph type="title"/>
          </p:nvPr>
        </p:nvSpPr>
        <p:spPr/>
        <p:txBody>
          <a:bodyPr/>
          <a:lstStyle/>
          <a:p>
            <a:pPr eaLnBrk="1" hangingPunct="1"/>
            <a:r>
              <a:rPr lang="en-US" altLang="en-US" sz="2800" dirty="0"/>
              <a:t>Third Party Analysis</a:t>
            </a:r>
          </a:p>
        </p:txBody>
      </p:sp>
      <p:sp>
        <p:nvSpPr>
          <p:cNvPr id="40963" name="Rectangle 3">
            <a:extLst>
              <a:ext uri="{FF2B5EF4-FFF2-40B4-BE49-F238E27FC236}">
                <a16:creationId xmlns:a16="http://schemas.microsoft.com/office/drawing/2014/main" id="{69FA369D-8C3B-4192-B694-59C3ACBA1045}"/>
              </a:ext>
            </a:extLst>
          </p:cNvPr>
          <p:cNvSpPr>
            <a:spLocks noGrp="1" noChangeArrowheads="1"/>
          </p:cNvSpPr>
          <p:nvPr>
            <p:ph type="body" idx="1"/>
          </p:nvPr>
        </p:nvSpPr>
        <p:spPr>
          <a:xfrm>
            <a:off x="457200" y="1752600"/>
            <a:ext cx="8229600" cy="4378325"/>
          </a:xfrm>
        </p:spPr>
        <p:txBody>
          <a:bodyPr/>
          <a:lstStyle/>
          <a:p>
            <a:pPr eaLnBrk="1" hangingPunct="1"/>
            <a:r>
              <a:rPr lang="en-US" altLang="en-US" sz="2400" dirty="0"/>
              <a:t>Information is costly</a:t>
            </a:r>
          </a:p>
          <a:p>
            <a:pPr eaLnBrk="1" hangingPunct="1"/>
            <a:r>
              <a:rPr lang="en-US" altLang="en-US" sz="2400" dirty="0"/>
              <a:t>Some products can’t be easily verified</a:t>
            </a:r>
          </a:p>
          <a:p>
            <a:pPr eaLnBrk="1" hangingPunct="1"/>
            <a:r>
              <a:rPr lang="en-US" altLang="en-US" sz="2400" dirty="0"/>
              <a:t>Some products require some sophistication or experience to evaluate accurately</a:t>
            </a:r>
          </a:p>
          <a:p>
            <a:pPr eaLnBrk="1" hangingPunct="1"/>
            <a:r>
              <a:rPr lang="en-US" altLang="en-US" sz="2400" dirty="0"/>
              <a:t>Creates a market for reliable third-party verification, especially for big-ticket items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4D9F35DA-76AD-42CD-8B5C-52A70F19A7ED}"/>
              </a:ext>
            </a:extLst>
          </p:cNvPr>
          <p:cNvSpPr>
            <a:spLocks noGrp="1" noChangeArrowheads="1"/>
          </p:cNvSpPr>
          <p:nvPr>
            <p:ph type="title"/>
          </p:nvPr>
        </p:nvSpPr>
        <p:spPr/>
        <p:txBody>
          <a:bodyPr/>
          <a:lstStyle/>
          <a:p>
            <a:pPr eaLnBrk="1" hangingPunct="1"/>
            <a:r>
              <a:rPr lang="en-US" altLang="en-US" sz="2800" dirty="0"/>
              <a:t>Underwriter’s Laboratory (1894)</a:t>
            </a:r>
          </a:p>
        </p:txBody>
      </p:sp>
      <p:sp>
        <p:nvSpPr>
          <p:cNvPr id="41987" name="Rectangle 3">
            <a:extLst>
              <a:ext uri="{FF2B5EF4-FFF2-40B4-BE49-F238E27FC236}">
                <a16:creationId xmlns:a16="http://schemas.microsoft.com/office/drawing/2014/main" id="{2E7AD1E6-918B-4D35-99C3-3419A1E14305}"/>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 </a:t>
            </a:r>
          </a:p>
        </p:txBody>
      </p:sp>
      <p:pic>
        <p:nvPicPr>
          <p:cNvPr id="41988" name="Picture 5" descr="ul">
            <a:extLst>
              <a:ext uri="{FF2B5EF4-FFF2-40B4-BE49-F238E27FC236}">
                <a16:creationId xmlns:a16="http://schemas.microsoft.com/office/drawing/2014/main" id="{7384F337-5EF0-48A6-BED8-9805A3527F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2514600"/>
            <a:ext cx="2057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DA7E94B7-6393-4A91-B9A5-42BF05871BED}"/>
              </a:ext>
            </a:extLst>
          </p:cNvPr>
          <p:cNvSpPr>
            <a:spLocks noGrp="1" noChangeArrowheads="1"/>
          </p:cNvSpPr>
          <p:nvPr>
            <p:ph type="title"/>
          </p:nvPr>
        </p:nvSpPr>
        <p:spPr/>
        <p:txBody>
          <a:bodyPr/>
          <a:lstStyle/>
          <a:p>
            <a:pPr eaLnBrk="1" hangingPunct="1"/>
            <a:r>
              <a:rPr lang="en-US" altLang="en-US" sz="3800"/>
              <a:t>Good Housekeeping Seal of Approval (1909)</a:t>
            </a:r>
          </a:p>
        </p:txBody>
      </p:sp>
      <p:sp>
        <p:nvSpPr>
          <p:cNvPr id="43011" name="Rectangle 3">
            <a:extLst>
              <a:ext uri="{FF2B5EF4-FFF2-40B4-BE49-F238E27FC236}">
                <a16:creationId xmlns:a16="http://schemas.microsoft.com/office/drawing/2014/main" id="{C64E27A1-CAF6-4E64-AAB0-F5094F603101}"/>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 </a:t>
            </a:r>
          </a:p>
        </p:txBody>
      </p:sp>
      <p:pic>
        <p:nvPicPr>
          <p:cNvPr id="43012" name="Picture 5" descr="ANd9GcTjTyEUlZnfuB3JUWW7V8bw9rEwJGZnRUp6bqJggo9tyjrP_U2cnw">
            <a:extLst>
              <a:ext uri="{FF2B5EF4-FFF2-40B4-BE49-F238E27FC236}">
                <a16:creationId xmlns:a16="http://schemas.microsoft.com/office/drawing/2014/main" id="{6F270D53-FB50-4A52-B931-290FFD30E4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36220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9B7E1612-1341-4D77-A7B5-161EC22489FF}"/>
              </a:ext>
            </a:extLst>
          </p:cNvPr>
          <p:cNvSpPr>
            <a:spLocks noGrp="1" noChangeArrowheads="1"/>
          </p:cNvSpPr>
          <p:nvPr>
            <p:ph type="title"/>
          </p:nvPr>
        </p:nvSpPr>
        <p:spPr/>
        <p:txBody>
          <a:bodyPr/>
          <a:lstStyle/>
          <a:p>
            <a:pPr eaLnBrk="1" hangingPunct="1"/>
            <a:r>
              <a:rPr lang="en-US" altLang="en-US" sz="2800" dirty="0"/>
              <a:t>Consumer Reports (1936)</a:t>
            </a:r>
          </a:p>
        </p:txBody>
      </p:sp>
      <p:sp>
        <p:nvSpPr>
          <p:cNvPr id="44035" name="Rectangle 3">
            <a:extLst>
              <a:ext uri="{FF2B5EF4-FFF2-40B4-BE49-F238E27FC236}">
                <a16:creationId xmlns:a16="http://schemas.microsoft.com/office/drawing/2014/main" id="{F37D0A6E-F9CB-445C-9985-274923E957F2}"/>
              </a:ext>
            </a:extLst>
          </p:cNvPr>
          <p:cNvSpPr>
            <a:spLocks noGrp="1" noChangeArrowheads="1"/>
          </p:cNvSpPr>
          <p:nvPr>
            <p:ph type="body" idx="1"/>
          </p:nvPr>
        </p:nvSpPr>
        <p:spPr/>
        <p:txBody>
          <a:bodyPr/>
          <a:lstStyle/>
          <a:p>
            <a:pPr eaLnBrk="1" hangingPunct="1">
              <a:buFont typeface="Wingdings" panose="05000000000000000000" pitchFamily="2" charset="2"/>
              <a:buNone/>
            </a:pPr>
            <a:r>
              <a:rPr lang="en-US" altLang="en-US"/>
              <a:t> </a:t>
            </a:r>
          </a:p>
        </p:txBody>
      </p:sp>
      <p:pic>
        <p:nvPicPr>
          <p:cNvPr id="44036" name="Picture 5" descr="ANd9GcS4u4EhfSvX8Z3AP0QLzdfkfMEBEyiqlyUXDb_wAnpOoQksuVmC">
            <a:extLst>
              <a:ext uri="{FF2B5EF4-FFF2-40B4-BE49-F238E27FC236}">
                <a16:creationId xmlns:a16="http://schemas.microsoft.com/office/drawing/2014/main" id="{D6F30ADF-4242-46B0-B7AF-2849EDE3DC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209800"/>
            <a:ext cx="4419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28D13-EEFE-4D60-B33C-16FCA6F9E692}"/>
              </a:ext>
            </a:extLst>
          </p:cNvPr>
          <p:cNvSpPr>
            <a:spLocks noGrp="1"/>
          </p:cNvSpPr>
          <p:nvPr>
            <p:ph type="title"/>
          </p:nvPr>
        </p:nvSpPr>
        <p:spPr/>
        <p:txBody>
          <a:bodyPr/>
          <a:lstStyle/>
          <a:p>
            <a:r>
              <a:rPr lang="en-US" dirty="0"/>
              <a:t>Credit Cards</a:t>
            </a:r>
          </a:p>
        </p:txBody>
      </p:sp>
      <p:sp>
        <p:nvSpPr>
          <p:cNvPr id="6" name="Content Placeholder 5">
            <a:extLst>
              <a:ext uri="{FF2B5EF4-FFF2-40B4-BE49-F238E27FC236}">
                <a16:creationId xmlns:a16="http://schemas.microsoft.com/office/drawing/2014/main" id="{B339393C-48CB-4DAC-8AD9-1E78982742A5}"/>
              </a:ext>
            </a:extLst>
          </p:cNvPr>
          <p:cNvSpPr>
            <a:spLocks noGrp="1"/>
          </p:cNvSpPr>
          <p:nvPr>
            <p:ph idx="1"/>
          </p:nvPr>
        </p:nvSpPr>
        <p:spPr/>
        <p:txBody>
          <a:bodyPr/>
          <a:lstStyle/>
          <a:p>
            <a:pPr marL="0" indent="0">
              <a:buNone/>
            </a:pPr>
            <a:r>
              <a:rPr lang="en-US" dirty="0"/>
              <a:t> </a:t>
            </a:r>
          </a:p>
        </p:txBody>
      </p:sp>
      <p:pic>
        <p:nvPicPr>
          <p:cNvPr id="8" name="Picture 7">
            <a:extLst>
              <a:ext uri="{FF2B5EF4-FFF2-40B4-BE49-F238E27FC236}">
                <a16:creationId xmlns:a16="http://schemas.microsoft.com/office/drawing/2014/main" id="{CE5F716D-6276-42FB-8C08-BF822C7EA448}"/>
              </a:ext>
            </a:extLst>
          </p:cNvPr>
          <p:cNvPicPr>
            <a:picLocks noChangeAspect="1"/>
          </p:cNvPicPr>
          <p:nvPr/>
        </p:nvPicPr>
        <p:blipFill>
          <a:blip r:embed="rId2"/>
          <a:stretch>
            <a:fillRect/>
          </a:stretch>
        </p:blipFill>
        <p:spPr>
          <a:xfrm>
            <a:off x="381000" y="1752600"/>
            <a:ext cx="8382000" cy="4708650"/>
          </a:xfrm>
          <a:prstGeom prst="rect">
            <a:avLst/>
          </a:prstGeom>
        </p:spPr>
      </p:pic>
    </p:spTree>
    <p:extLst>
      <p:ext uri="{BB962C8B-B14F-4D97-AF65-F5344CB8AC3E}">
        <p14:creationId xmlns:p14="http://schemas.microsoft.com/office/powerpoint/2010/main" val="19637957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DB7D10A-36C4-47E3-B18B-DA9A8D747743}"/>
              </a:ext>
            </a:extLst>
          </p:cNvPr>
          <p:cNvSpPr>
            <a:spLocks noGrp="1" noChangeArrowheads="1"/>
          </p:cNvSpPr>
          <p:nvPr>
            <p:ph type="title"/>
          </p:nvPr>
        </p:nvSpPr>
        <p:spPr/>
        <p:txBody>
          <a:bodyPr/>
          <a:lstStyle/>
          <a:p>
            <a:pPr eaLnBrk="1" hangingPunct="1"/>
            <a:r>
              <a:rPr lang="en-US" altLang="en-US" sz="2800" dirty="0"/>
              <a:t>Market Failure</a:t>
            </a:r>
          </a:p>
        </p:txBody>
      </p:sp>
      <p:sp>
        <p:nvSpPr>
          <p:cNvPr id="45059" name="Rectangle 3">
            <a:extLst>
              <a:ext uri="{FF2B5EF4-FFF2-40B4-BE49-F238E27FC236}">
                <a16:creationId xmlns:a16="http://schemas.microsoft.com/office/drawing/2014/main" id="{F38ACA22-81C0-4752-8E86-5FD09CAEA098}"/>
              </a:ext>
            </a:extLst>
          </p:cNvPr>
          <p:cNvSpPr>
            <a:spLocks noGrp="1" noChangeArrowheads="1"/>
          </p:cNvSpPr>
          <p:nvPr>
            <p:ph type="body" idx="1"/>
          </p:nvPr>
        </p:nvSpPr>
        <p:spPr>
          <a:xfrm>
            <a:off x="457200" y="1752600"/>
            <a:ext cx="8229600" cy="4378325"/>
          </a:xfrm>
        </p:spPr>
        <p:txBody>
          <a:bodyPr/>
          <a:lstStyle/>
          <a:p>
            <a:pPr eaLnBrk="1" hangingPunct="1"/>
            <a:r>
              <a:rPr lang="en-US" altLang="en-US" sz="2400" dirty="0"/>
              <a:t>“Credence Goods”</a:t>
            </a:r>
          </a:p>
          <a:p>
            <a:pPr eaLnBrk="1" hangingPunct="1"/>
            <a:r>
              <a:rPr lang="en-US" altLang="en-US" sz="2400" dirty="0"/>
              <a:t>Information costly</a:t>
            </a:r>
          </a:p>
          <a:p>
            <a:pPr eaLnBrk="1" hangingPunct="1"/>
            <a:r>
              <a:rPr lang="en-US" altLang="en-US" sz="2400" dirty="0"/>
              <a:t>Information Asymmetry</a:t>
            </a:r>
            <a:endParaRPr lang="en-US" altLang="en-US" sz="2200" dirty="0"/>
          </a:p>
          <a:p>
            <a:pPr eaLnBrk="1" hangingPunct="1"/>
            <a:r>
              <a:rPr lang="en-US" altLang="en-US" sz="2400" dirty="0"/>
              <a:t>Limits to Repeat Dealing and Reputation</a:t>
            </a:r>
          </a:p>
          <a:p>
            <a:pPr lvl="1" eaLnBrk="1" hangingPunct="1"/>
            <a:r>
              <a:rPr lang="en-US" altLang="en-US" sz="2200" dirty="0"/>
              <a:t>Information Asymmetry: Defects may be difficult to detect</a:t>
            </a:r>
          </a:p>
          <a:p>
            <a:pPr lvl="1" eaLnBrk="1" hangingPunct="1"/>
            <a:r>
              <a:rPr lang="en-US" altLang="en-US" sz="2200" dirty="0"/>
              <a:t>Tourist areas/airports: “Junk fees”</a:t>
            </a:r>
          </a:p>
          <a:p>
            <a:pPr lvl="1" eaLnBrk="1" hangingPunct="1"/>
            <a:r>
              <a:rPr lang="en-US" altLang="en-US" sz="2200" dirty="0"/>
              <a:t>Gains to cheating may &gt; cooperating (</a:t>
            </a:r>
            <a:r>
              <a:rPr lang="en-US" altLang="en-US" sz="2200" i="1" dirty="0"/>
              <a:t>Margin Call</a:t>
            </a:r>
            <a:r>
              <a:rPr lang="en-US" altLang="en-US" sz="2200" dirty="0"/>
              <a:t>)</a:t>
            </a:r>
          </a:p>
          <a:p>
            <a:pPr eaLnBrk="1" hangingPunct="1"/>
            <a:r>
              <a:rPr lang="en-US" altLang="en-US" sz="2400" dirty="0"/>
              <a:t>Market Power</a:t>
            </a:r>
          </a:p>
          <a:p>
            <a:pPr eaLnBrk="1" hangingPunct="1"/>
            <a:r>
              <a:rPr lang="en-US" altLang="en-US" sz="2400" dirty="0"/>
              <a:t>Not all market failures will automatically be corrected:</a:t>
            </a:r>
            <a:endParaRPr lang="en-US" altLang="en-US" sz="2200" dirty="0"/>
          </a:p>
        </p:txBody>
      </p:sp>
    </p:spTree>
    <p:extLst>
      <p:ext uri="{BB962C8B-B14F-4D97-AF65-F5344CB8AC3E}">
        <p14:creationId xmlns:p14="http://schemas.microsoft.com/office/powerpoint/2010/main" val="130182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1000" y="576263"/>
            <a:ext cx="7772400" cy="666750"/>
          </a:xfrm>
        </p:spPr>
        <p:txBody>
          <a:bodyPr/>
          <a:lstStyle/>
          <a:p>
            <a:r>
              <a:rPr lang="en-US" altLang="en-US" sz="2000">
                <a:latin typeface="Arial" panose="020B0604020202020204" pitchFamily="34" charset="0"/>
              </a:rPr>
              <a:t>“Easy Credit” (NY World Oct 1888)</a:t>
            </a:r>
          </a:p>
        </p:txBody>
      </p:sp>
      <p:sp>
        <p:nvSpPr>
          <p:cNvPr id="6147" name="Rectangle 3"/>
          <p:cNvSpPr>
            <a:spLocks noGrp="1" noChangeArrowheads="1"/>
          </p:cNvSpPr>
          <p:nvPr>
            <p:ph type="body" idx="1"/>
          </p:nvPr>
        </p:nvSpPr>
        <p:spPr/>
        <p:txBody>
          <a:bodyPr/>
          <a:lstStyle/>
          <a:p>
            <a:pPr>
              <a:buFont typeface="Wingdings" panose="05000000000000000000" pitchFamily="2" charset="2"/>
              <a:buNone/>
            </a:pPr>
            <a:r>
              <a:rPr lang="en-US" altLang="en-US" sz="500">
                <a:latin typeface="Arial" panose="020B0604020202020204" pitchFamily="34" charset="0"/>
              </a:rPr>
              <a:t>.</a:t>
            </a:r>
          </a:p>
        </p:txBody>
      </p:sp>
      <p:pic>
        <p:nvPicPr>
          <p:cNvPr id="6148" name="Picture 4" descr="Piser-Haris-Credit-18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219200"/>
            <a:ext cx="5305425"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8DB7D10A-36C4-47E3-B18B-DA9A8D747743}"/>
              </a:ext>
            </a:extLst>
          </p:cNvPr>
          <p:cNvSpPr>
            <a:spLocks noGrp="1" noChangeArrowheads="1"/>
          </p:cNvSpPr>
          <p:nvPr>
            <p:ph type="title"/>
          </p:nvPr>
        </p:nvSpPr>
        <p:spPr/>
        <p:txBody>
          <a:bodyPr/>
          <a:lstStyle/>
          <a:p>
            <a:pPr eaLnBrk="1" hangingPunct="1"/>
            <a:r>
              <a:rPr lang="en-US" altLang="en-US" sz="2800" dirty="0"/>
              <a:t>Common Law</a:t>
            </a:r>
          </a:p>
        </p:txBody>
      </p:sp>
      <p:sp>
        <p:nvSpPr>
          <p:cNvPr id="45059" name="Rectangle 3">
            <a:extLst>
              <a:ext uri="{FF2B5EF4-FFF2-40B4-BE49-F238E27FC236}">
                <a16:creationId xmlns:a16="http://schemas.microsoft.com/office/drawing/2014/main" id="{F38ACA22-81C0-4752-8E86-5FD09CAEA098}"/>
              </a:ext>
            </a:extLst>
          </p:cNvPr>
          <p:cNvSpPr>
            <a:spLocks noGrp="1" noChangeArrowheads="1"/>
          </p:cNvSpPr>
          <p:nvPr>
            <p:ph type="body" idx="1"/>
          </p:nvPr>
        </p:nvSpPr>
        <p:spPr>
          <a:xfrm>
            <a:off x="457200" y="1752600"/>
            <a:ext cx="8229600" cy="4378325"/>
          </a:xfrm>
        </p:spPr>
        <p:txBody>
          <a:bodyPr/>
          <a:lstStyle/>
          <a:p>
            <a:pPr eaLnBrk="1" hangingPunct="1"/>
            <a:r>
              <a:rPr lang="en-US" altLang="en-US" sz="2400" dirty="0"/>
              <a:t>Not all market failures will automatically be corrected</a:t>
            </a:r>
          </a:p>
          <a:p>
            <a:pPr lvl="1" eaLnBrk="1" hangingPunct="1"/>
            <a:r>
              <a:rPr lang="en-US" altLang="en-US" sz="2200" dirty="0"/>
              <a:t>Such as nonrepeat customers or atypical fees (“junk fees”)</a:t>
            </a:r>
          </a:p>
          <a:p>
            <a:pPr eaLnBrk="1" hangingPunct="1"/>
            <a:r>
              <a:rPr lang="en-US" altLang="en-US" sz="2400" dirty="0"/>
              <a:t>Courts can create default rules to reduce transaction costs of contracting and protect consumers</a:t>
            </a:r>
          </a:p>
          <a:p>
            <a:pPr eaLnBrk="1" hangingPunct="1"/>
            <a:r>
              <a:rPr lang="en-US" altLang="en-US" sz="2400" dirty="0"/>
              <a:t>Warranties</a:t>
            </a:r>
          </a:p>
          <a:p>
            <a:pPr eaLnBrk="1" hangingPunct="1"/>
            <a:r>
              <a:rPr lang="en-US" altLang="en-US" sz="2400" dirty="0"/>
              <a:t>Tort: Products Liability</a:t>
            </a:r>
          </a:p>
          <a:p>
            <a:pPr eaLnBrk="1" hangingPunct="1"/>
            <a:r>
              <a:rPr lang="en-US" altLang="en-US" sz="2400" dirty="0"/>
              <a:t>Fraud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5A24E-B012-451A-A0CD-CE79540CE0A5}"/>
              </a:ext>
            </a:extLst>
          </p:cNvPr>
          <p:cNvSpPr>
            <a:spLocks noGrp="1"/>
          </p:cNvSpPr>
          <p:nvPr>
            <p:ph type="title"/>
          </p:nvPr>
        </p:nvSpPr>
        <p:spPr/>
        <p:txBody>
          <a:bodyPr/>
          <a:lstStyle/>
          <a:p>
            <a:r>
              <a:rPr lang="en-US" sz="2800" dirty="0"/>
              <a:t>Common Law “Failure”</a:t>
            </a:r>
          </a:p>
        </p:txBody>
      </p:sp>
      <p:sp>
        <p:nvSpPr>
          <p:cNvPr id="3" name="Content Placeholder 2">
            <a:extLst>
              <a:ext uri="{FF2B5EF4-FFF2-40B4-BE49-F238E27FC236}">
                <a16:creationId xmlns:a16="http://schemas.microsoft.com/office/drawing/2014/main" id="{50931D18-A8C4-4184-80FE-73341AE63F90}"/>
              </a:ext>
            </a:extLst>
          </p:cNvPr>
          <p:cNvSpPr>
            <a:spLocks noGrp="1"/>
          </p:cNvSpPr>
          <p:nvPr>
            <p:ph idx="1"/>
          </p:nvPr>
        </p:nvSpPr>
        <p:spPr>
          <a:xfrm>
            <a:off x="381000" y="1643063"/>
            <a:ext cx="8382000" cy="4757737"/>
          </a:xfrm>
        </p:spPr>
        <p:txBody>
          <a:bodyPr/>
          <a:lstStyle/>
          <a:p>
            <a:r>
              <a:rPr lang="en-US" sz="2400" dirty="0"/>
              <a:t>Many consumers receive small harms not large enough to sue or hard to detect</a:t>
            </a:r>
          </a:p>
          <a:p>
            <a:r>
              <a:rPr lang="en-US" sz="2400" dirty="0"/>
              <a:t>Some may complain and get a refund, but others may not notice or complain</a:t>
            </a:r>
          </a:p>
          <a:p>
            <a:r>
              <a:rPr lang="en-US" sz="2400" dirty="0"/>
              <a:t>Class Actions can potentially aggregate claims</a:t>
            </a:r>
          </a:p>
          <a:p>
            <a:r>
              <a:rPr lang="en-US" sz="2400" i="1" dirty="0"/>
              <a:t>But</a:t>
            </a:r>
            <a:r>
              <a:rPr lang="en-US" sz="2400" dirty="0"/>
              <a:t> similar concerning incentive structure—each individual lacks sufficient incentive to sue—applies to monitoring the class action attorney to make sure they are acting in the client’s best interest</a:t>
            </a:r>
          </a:p>
          <a:p>
            <a:pPr lvl="1"/>
            <a:r>
              <a:rPr lang="en-US" sz="2200" dirty="0"/>
              <a:t>Settlements may benefit lawyers more than clients</a:t>
            </a:r>
          </a:p>
          <a:p>
            <a:r>
              <a:rPr lang="en-US" sz="2400" dirty="0"/>
              <a:t>Excess liability risk may discourage innovation and R&amp;D (</a:t>
            </a:r>
            <a:r>
              <a:rPr lang="en-US" sz="2400" dirty="0" err="1"/>
              <a:t>Viscusi</a:t>
            </a:r>
            <a:r>
              <a:rPr lang="en-US" sz="2400" dirty="0"/>
              <a:t>/Hersch)</a:t>
            </a:r>
          </a:p>
        </p:txBody>
      </p:sp>
    </p:spTree>
    <p:extLst>
      <p:ext uri="{BB962C8B-B14F-4D97-AF65-F5344CB8AC3E}">
        <p14:creationId xmlns:p14="http://schemas.microsoft.com/office/powerpoint/2010/main" val="39287856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E671472-33F0-4C47-AE2E-E3EBAE4AA495}"/>
              </a:ext>
            </a:extLst>
          </p:cNvPr>
          <p:cNvSpPr>
            <a:spLocks noGrp="1" noChangeArrowheads="1"/>
          </p:cNvSpPr>
          <p:nvPr>
            <p:ph type="title"/>
          </p:nvPr>
        </p:nvSpPr>
        <p:spPr/>
        <p:txBody>
          <a:bodyPr/>
          <a:lstStyle/>
          <a:p>
            <a:pPr eaLnBrk="1" hangingPunct="1"/>
            <a:r>
              <a:rPr lang="en-US" altLang="en-US" sz="2800" dirty="0"/>
              <a:t>Regulation and Public Enforcement</a:t>
            </a:r>
          </a:p>
        </p:txBody>
      </p:sp>
      <p:sp>
        <p:nvSpPr>
          <p:cNvPr id="46083" name="Rectangle 3">
            <a:extLst>
              <a:ext uri="{FF2B5EF4-FFF2-40B4-BE49-F238E27FC236}">
                <a16:creationId xmlns:a16="http://schemas.microsoft.com/office/drawing/2014/main" id="{880DE43B-3D80-43F8-81AA-E1DCB62E16A4}"/>
              </a:ext>
            </a:extLst>
          </p:cNvPr>
          <p:cNvSpPr>
            <a:spLocks noGrp="1" noChangeArrowheads="1"/>
          </p:cNvSpPr>
          <p:nvPr>
            <p:ph type="body" idx="1"/>
          </p:nvPr>
        </p:nvSpPr>
        <p:spPr>
          <a:xfrm>
            <a:off x="381000" y="1752601"/>
            <a:ext cx="8305800" cy="4529136"/>
          </a:xfrm>
        </p:spPr>
        <p:txBody>
          <a:bodyPr/>
          <a:lstStyle/>
          <a:p>
            <a:pPr eaLnBrk="1" hangingPunct="1"/>
            <a:r>
              <a:rPr lang="en-US" altLang="en-US" sz="2400" dirty="0"/>
              <a:t>Regulation an alternative to markets and common law</a:t>
            </a:r>
          </a:p>
          <a:p>
            <a:pPr eaLnBrk="1" hangingPunct="1"/>
            <a:r>
              <a:rPr lang="en-US" altLang="en-US" sz="2400" dirty="0"/>
              <a:t>Useful where detection is difficult or many consumers affected: Can calibrate deterrence</a:t>
            </a:r>
          </a:p>
          <a:p>
            <a:pPr eaLnBrk="1" hangingPunct="1"/>
            <a:r>
              <a:rPr lang="en-US" altLang="en-US" sz="2400" i="1" dirty="0"/>
              <a:t>But</a:t>
            </a:r>
            <a:endParaRPr lang="en-US" altLang="en-US" sz="2000" i="1" dirty="0"/>
          </a:p>
          <a:p>
            <a:pPr eaLnBrk="1" hangingPunct="1"/>
            <a:r>
              <a:rPr lang="en-US" altLang="en-US" sz="2400" dirty="0"/>
              <a:t>Changes Slowly</a:t>
            </a:r>
          </a:p>
          <a:p>
            <a:pPr eaLnBrk="1" hangingPunct="1"/>
            <a:r>
              <a:rPr lang="en-US" altLang="en-US" sz="2400" dirty="0"/>
              <a:t>One-Size-Fits-All</a:t>
            </a:r>
          </a:p>
          <a:p>
            <a:pPr eaLnBrk="1" hangingPunct="1"/>
            <a:r>
              <a:rPr lang="en-US" altLang="en-US" sz="2400" dirty="0"/>
              <a:t>Unintended Consequences</a:t>
            </a:r>
          </a:p>
          <a:p>
            <a:pPr eaLnBrk="1" hangingPunct="1"/>
            <a:r>
              <a:rPr lang="en-US" altLang="en-US" sz="2400" dirty="0"/>
              <a:t>Typically should be thought of as a last rather than first resort</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2D96CE-D427-45B8-B4DE-CEB48A0384CD}"/>
              </a:ext>
            </a:extLst>
          </p:cNvPr>
          <p:cNvSpPr>
            <a:spLocks noGrp="1"/>
          </p:cNvSpPr>
          <p:nvPr>
            <p:ph type="title"/>
          </p:nvPr>
        </p:nvSpPr>
        <p:spPr/>
        <p:txBody>
          <a:bodyPr/>
          <a:lstStyle/>
          <a:p>
            <a:r>
              <a:rPr lang="en-US" sz="2800" dirty="0"/>
              <a:t>When To Regulate</a:t>
            </a:r>
          </a:p>
        </p:txBody>
      </p:sp>
      <p:sp>
        <p:nvSpPr>
          <p:cNvPr id="3" name="Content Placeholder 2">
            <a:extLst>
              <a:ext uri="{FF2B5EF4-FFF2-40B4-BE49-F238E27FC236}">
                <a16:creationId xmlns:a16="http://schemas.microsoft.com/office/drawing/2014/main" id="{7B7C8FDD-B53D-49CB-956A-357E4E9FA86A}"/>
              </a:ext>
            </a:extLst>
          </p:cNvPr>
          <p:cNvSpPr>
            <a:spLocks noGrp="1"/>
          </p:cNvSpPr>
          <p:nvPr>
            <p:ph idx="1"/>
          </p:nvPr>
        </p:nvSpPr>
        <p:spPr/>
        <p:txBody>
          <a:bodyPr/>
          <a:lstStyle/>
          <a:p>
            <a:r>
              <a:rPr lang="en-US" altLang="en-US" sz="2400" dirty="0"/>
              <a:t>(1) A market failure that cannot be adequately addressed by private ordering or common law at efficient cost</a:t>
            </a:r>
          </a:p>
          <a:p>
            <a:r>
              <a:rPr lang="en-US" altLang="en-US" sz="2400" dirty="0"/>
              <a:t>(2) A potential solution exists that is tailored to the market failure—i.e., an information solution for an information problem, not a substantive problem</a:t>
            </a:r>
          </a:p>
          <a:p>
            <a:r>
              <a:rPr lang="en-US" altLang="en-US" sz="2400" dirty="0"/>
              <a:t>(3) Marginal benefits intervention &gt; marginal costs (including unintended costs)</a:t>
            </a:r>
          </a:p>
        </p:txBody>
      </p:sp>
    </p:spTree>
    <p:extLst>
      <p:ext uri="{BB962C8B-B14F-4D97-AF65-F5344CB8AC3E}">
        <p14:creationId xmlns:p14="http://schemas.microsoft.com/office/powerpoint/2010/main" val="2733343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sz="2850"/>
              <a:t>How To Regulate: Market-Reinforcing v. Market-Replacing Regulation</a:t>
            </a:r>
          </a:p>
        </p:txBody>
      </p:sp>
      <p:sp>
        <p:nvSpPr>
          <p:cNvPr id="34819" name="Rectangle 3"/>
          <p:cNvSpPr>
            <a:spLocks noGrp="1" noChangeArrowheads="1"/>
          </p:cNvSpPr>
          <p:nvPr>
            <p:ph type="body" idx="1"/>
          </p:nvPr>
        </p:nvSpPr>
        <p:spPr/>
        <p:txBody>
          <a:bodyPr/>
          <a:lstStyle/>
          <a:p>
            <a:pPr eaLnBrk="1" hangingPunct="1"/>
            <a:r>
              <a:rPr lang="en-US" altLang="en-US"/>
              <a:t>Using regulation to make competition and consumer choice work better rather than replacing it with central planning</a:t>
            </a:r>
          </a:p>
          <a:p>
            <a:pPr eaLnBrk="1" hangingPunct="1"/>
            <a:r>
              <a:rPr lang="en-US" altLang="en-US"/>
              <a:t>Example: Truth in Lending Act</a:t>
            </a:r>
          </a:p>
          <a:p>
            <a:pPr eaLnBrk="1" hangingPunct="1"/>
            <a:r>
              <a:rPr lang="en-US" altLang="en-US"/>
              <a:t>FDA Labels</a:t>
            </a:r>
          </a:p>
        </p:txBody>
      </p:sp>
    </p:spTree>
    <p:extLst>
      <p:ext uri="{BB962C8B-B14F-4D97-AF65-F5344CB8AC3E}">
        <p14:creationId xmlns:p14="http://schemas.microsoft.com/office/powerpoint/2010/main" val="4007621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14CBB43A-FB02-482A-A43B-7D55A1DCF7CC}"/>
              </a:ext>
            </a:extLst>
          </p:cNvPr>
          <p:cNvSpPr>
            <a:spLocks noGrp="1" noChangeArrowheads="1"/>
          </p:cNvSpPr>
          <p:nvPr>
            <p:ph type="title"/>
          </p:nvPr>
        </p:nvSpPr>
        <p:spPr/>
        <p:txBody>
          <a:bodyPr/>
          <a:lstStyle/>
          <a:p>
            <a:pPr eaLnBrk="1" hangingPunct="1"/>
            <a:r>
              <a:rPr lang="en-US" altLang="en-US" sz="2800" dirty="0"/>
              <a:t>How To Regulate: Market-Reinforcing v. Market-Replacing Regulation</a:t>
            </a:r>
          </a:p>
        </p:txBody>
      </p:sp>
      <p:sp>
        <p:nvSpPr>
          <p:cNvPr id="50179" name="Rectangle 3">
            <a:extLst>
              <a:ext uri="{FF2B5EF4-FFF2-40B4-BE49-F238E27FC236}">
                <a16:creationId xmlns:a16="http://schemas.microsoft.com/office/drawing/2014/main" id="{96F3BE08-4871-4B62-B27A-21B4E4FB6498}"/>
              </a:ext>
            </a:extLst>
          </p:cNvPr>
          <p:cNvSpPr>
            <a:spLocks noGrp="1" noChangeArrowheads="1"/>
          </p:cNvSpPr>
          <p:nvPr>
            <p:ph type="body" idx="1"/>
          </p:nvPr>
        </p:nvSpPr>
        <p:spPr>
          <a:xfrm>
            <a:off x="381000" y="1752600"/>
            <a:ext cx="8305800" cy="4343400"/>
          </a:xfrm>
        </p:spPr>
        <p:txBody>
          <a:bodyPr/>
          <a:lstStyle/>
          <a:p>
            <a:pPr eaLnBrk="1" hangingPunct="1"/>
            <a:r>
              <a:rPr lang="en-US" altLang="en-US" sz="2400" dirty="0"/>
              <a:t>Using regulation to make competition and consumer choice work better rather than replacing it with central planning</a:t>
            </a:r>
          </a:p>
          <a:p>
            <a:pPr eaLnBrk="1" hangingPunct="1"/>
            <a:r>
              <a:rPr lang="en-US" altLang="en-US" sz="2400" dirty="0"/>
              <a:t>Treat Institutions as Complements</a:t>
            </a:r>
          </a:p>
          <a:p>
            <a:pPr eaLnBrk="1" hangingPunct="1"/>
            <a:r>
              <a:rPr lang="en-US" altLang="en-US" sz="2400" dirty="0"/>
              <a:t>Example: Truth in Lending Act</a:t>
            </a:r>
          </a:p>
          <a:p>
            <a:pPr lvl="1" eaLnBrk="1" hangingPunct="1"/>
            <a:r>
              <a:rPr lang="en-US" altLang="en-US" sz="2200" dirty="0"/>
              <a:t>Increased consumer understanding of relevant loan terms</a:t>
            </a:r>
          </a:p>
          <a:p>
            <a:pPr lvl="1" eaLnBrk="1" hangingPunct="1"/>
            <a:r>
              <a:rPr lang="en-US" altLang="en-US" sz="2200" dirty="0"/>
              <a:t>Increased competition by making comparison shopping easier</a:t>
            </a:r>
          </a:p>
          <a:p>
            <a:pPr lvl="1" eaLnBrk="1" hangingPunct="1"/>
            <a:r>
              <a:rPr lang="en-US" altLang="en-US" sz="2200" dirty="0"/>
              <a:t>But later became more complicated</a:t>
            </a:r>
          </a:p>
          <a:p>
            <a:pPr eaLnBrk="1" hangingPunct="1"/>
            <a:r>
              <a:rPr lang="en-US" altLang="en-US" sz="2400" dirty="0"/>
              <a:t>FDA Labels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57DD2-09F5-41B1-B5EE-2144A302973D}"/>
              </a:ext>
            </a:extLst>
          </p:cNvPr>
          <p:cNvSpPr>
            <a:spLocks noGrp="1"/>
          </p:cNvSpPr>
          <p:nvPr>
            <p:ph type="title"/>
          </p:nvPr>
        </p:nvSpPr>
        <p:spPr/>
        <p:txBody>
          <a:bodyPr/>
          <a:lstStyle/>
          <a:p>
            <a:r>
              <a:rPr lang="en-US" dirty="0"/>
              <a:t>Goal of Consumer Finance Regulation</a:t>
            </a:r>
          </a:p>
        </p:txBody>
      </p:sp>
      <p:sp>
        <p:nvSpPr>
          <p:cNvPr id="3" name="Content Placeholder 2">
            <a:extLst>
              <a:ext uri="{FF2B5EF4-FFF2-40B4-BE49-F238E27FC236}">
                <a16:creationId xmlns:a16="http://schemas.microsoft.com/office/drawing/2014/main" id="{EBEFAA53-1BAB-44F9-95E4-25B7F0F8789A}"/>
              </a:ext>
            </a:extLst>
          </p:cNvPr>
          <p:cNvSpPr>
            <a:spLocks noGrp="1"/>
          </p:cNvSpPr>
          <p:nvPr>
            <p:ph idx="1"/>
          </p:nvPr>
        </p:nvSpPr>
        <p:spPr>
          <a:xfrm>
            <a:off x="381000" y="1752600"/>
            <a:ext cx="8229600" cy="4343400"/>
          </a:xfrm>
        </p:spPr>
        <p:txBody>
          <a:bodyPr/>
          <a:lstStyle/>
          <a:p>
            <a:r>
              <a:rPr lang="en-US" dirty="0"/>
              <a:t>Maximize Welfare of Consumers, Industry, and Economy</a:t>
            </a:r>
          </a:p>
          <a:p>
            <a:r>
              <a:rPr lang="en-US" dirty="0"/>
              <a:t>Move beyond the “more v less regulation” binary</a:t>
            </a:r>
          </a:p>
          <a:p>
            <a:r>
              <a:rPr lang="en-US" dirty="0"/>
              <a:t>Example: Debt Collection</a:t>
            </a:r>
          </a:p>
          <a:p>
            <a:endParaRPr lang="en-US" dirty="0"/>
          </a:p>
        </p:txBody>
      </p:sp>
      <p:pic>
        <p:nvPicPr>
          <p:cNvPr id="4" name="Content Placeholder 4">
            <a:extLst>
              <a:ext uri="{FF2B5EF4-FFF2-40B4-BE49-F238E27FC236}">
                <a16:creationId xmlns:a16="http://schemas.microsoft.com/office/drawing/2014/main" id="{9BC5807D-1F02-42DD-A830-52B56397A374}"/>
              </a:ext>
            </a:extLst>
          </p:cNvPr>
          <p:cNvPicPr>
            <a:picLocks noChangeAspect="1"/>
          </p:cNvPicPr>
          <p:nvPr/>
        </p:nvPicPr>
        <p:blipFill>
          <a:blip r:embed="rId2"/>
          <a:stretch>
            <a:fillRect/>
          </a:stretch>
        </p:blipFill>
        <p:spPr bwMode="auto">
          <a:xfrm>
            <a:off x="2157118" y="3047999"/>
            <a:ext cx="4220164" cy="323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72627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B386BE2B-0F38-43F8-8E89-F54171A4F018}"/>
              </a:ext>
            </a:extLst>
          </p:cNvPr>
          <p:cNvSpPr>
            <a:spLocks noGrp="1" noChangeArrowheads="1"/>
          </p:cNvSpPr>
          <p:nvPr>
            <p:ph type="title"/>
          </p:nvPr>
        </p:nvSpPr>
        <p:spPr/>
        <p:txBody>
          <a:bodyPr/>
          <a:lstStyle/>
          <a:p>
            <a:pPr eaLnBrk="1" hangingPunct="1"/>
            <a:r>
              <a:rPr lang="en-US" altLang="en-US" sz="2800" dirty="0"/>
              <a:t>Make Sure that Regulation Fits the </a:t>
            </a:r>
            <a:br>
              <a:rPr lang="en-US" altLang="en-US" sz="2800" dirty="0"/>
            </a:br>
            <a:r>
              <a:rPr lang="en-US" altLang="en-US" sz="2800" dirty="0"/>
              <a:t>Problems</a:t>
            </a:r>
          </a:p>
        </p:txBody>
      </p:sp>
      <p:sp>
        <p:nvSpPr>
          <p:cNvPr id="51203" name="Rectangle 3">
            <a:extLst>
              <a:ext uri="{FF2B5EF4-FFF2-40B4-BE49-F238E27FC236}">
                <a16:creationId xmlns:a16="http://schemas.microsoft.com/office/drawing/2014/main" id="{FCE25258-8A2C-4A99-9F0C-6A6CA66F7DDD}"/>
              </a:ext>
            </a:extLst>
          </p:cNvPr>
          <p:cNvSpPr>
            <a:spLocks noGrp="1" noChangeArrowheads="1"/>
          </p:cNvSpPr>
          <p:nvPr>
            <p:ph type="body" idx="1"/>
          </p:nvPr>
        </p:nvSpPr>
        <p:spPr/>
        <p:txBody>
          <a:bodyPr/>
          <a:lstStyle/>
          <a:p>
            <a:pPr eaLnBrk="1" hangingPunct="1"/>
            <a:r>
              <a:rPr lang="en-US" altLang="en-US" sz="2400" dirty="0"/>
              <a:t>Consumer lending: substantive regulation v. disclosure regulation</a:t>
            </a:r>
          </a:p>
          <a:p>
            <a:pPr eaLnBrk="1" hangingPunct="1"/>
            <a:r>
              <a:rPr lang="en-US" altLang="en-US" sz="2400" dirty="0"/>
              <a:t>Don’t try to fix substantive concerns with disclosure regulation and don’t try to use disclosure to change substantive behavior</a:t>
            </a:r>
          </a:p>
          <a:p>
            <a:pPr eaLnBrk="1" hangingPunct="1"/>
            <a:r>
              <a:rPr lang="en-US" altLang="en-US" sz="2400" dirty="0"/>
              <a:t>“Normative Disclosure”</a:t>
            </a:r>
          </a:p>
          <a:p>
            <a:pPr eaLnBrk="1" hangingPunct="1"/>
            <a:endParaRPr lang="en-US" alt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F7F92-343F-4B5D-BF0E-238BEB70515D}"/>
              </a:ext>
            </a:extLst>
          </p:cNvPr>
          <p:cNvSpPr>
            <a:spLocks noGrp="1"/>
          </p:cNvSpPr>
          <p:nvPr>
            <p:ph type="title"/>
          </p:nvPr>
        </p:nvSpPr>
        <p:spPr/>
        <p:txBody>
          <a:bodyPr/>
          <a:lstStyle/>
          <a:p>
            <a:r>
              <a:rPr lang="en-US" dirty="0"/>
              <a:t>Credit Card “Minimum Payment Warning”</a:t>
            </a:r>
          </a:p>
        </p:txBody>
      </p:sp>
      <p:sp>
        <p:nvSpPr>
          <p:cNvPr id="3" name="Content Placeholder 2">
            <a:extLst>
              <a:ext uri="{FF2B5EF4-FFF2-40B4-BE49-F238E27FC236}">
                <a16:creationId xmlns:a16="http://schemas.microsoft.com/office/drawing/2014/main" id="{EC29701C-1DCE-41EB-8859-46D122E35803}"/>
              </a:ext>
            </a:extLst>
          </p:cNvPr>
          <p:cNvSpPr>
            <a:spLocks noGrp="1"/>
          </p:cNvSpPr>
          <p:nvPr>
            <p:ph idx="1"/>
          </p:nvPr>
        </p:nvSpPr>
        <p:spPr/>
        <p:txBody>
          <a:bodyPr/>
          <a:lstStyle/>
          <a:p>
            <a:pPr marL="0" indent="0">
              <a:buNone/>
            </a:pP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a:p>
            <a:pPr marL="0" indent="0">
              <a:buNone/>
            </a:pPr>
            <a:endParaRPr lang="en-US" dirty="0"/>
          </a:p>
          <a:p>
            <a:r>
              <a:rPr lang="en-US" sz="2400" dirty="0"/>
              <a:t>Relevant to 4% of consumers</a:t>
            </a:r>
          </a:p>
          <a:p>
            <a:r>
              <a:rPr lang="en-US" sz="2400" dirty="0"/>
              <a:t>Actually </a:t>
            </a:r>
            <a:r>
              <a:rPr lang="en-US" sz="2400" i="1" dirty="0"/>
              <a:t>increased</a:t>
            </a:r>
            <a:r>
              <a:rPr lang="en-US" sz="2400" dirty="0"/>
              <a:t> the number of people making only minimum payments</a:t>
            </a:r>
          </a:p>
        </p:txBody>
      </p:sp>
      <p:pic>
        <p:nvPicPr>
          <p:cNvPr id="4" name="Content Placeholder 4">
            <a:extLst>
              <a:ext uri="{FF2B5EF4-FFF2-40B4-BE49-F238E27FC236}">
                <a16:creationId xmlns:a16="http://schemas.microsoft.com/office/drawing/2014/main" id="{29E3D469-54A3-46AA-AC53-E1F4AD7B0756}"/>
              </a:ext>
            </a:extLst>
          </p:cNvPr>
          <p:cNvPicPr>
            <a:picLocks noChangeAspect="1"/>
          </p:cNvPicPr>
          <p:nvPr/>
        </p:nvPicPr>
        <p:blipFill>
          <a:blip r:embed="rId2"/>
          <a:stretch>
            <a:fillRect/>
          </a:stretch>
        </p:blipFill>
        <p:spPr bwMode="auto">
          <a:xfrm>
            <a:off x="1295400" y="1643064"/>
            <a:ext cx="5791200" cy="334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254347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0037D9-AC8E-445B-843B-1E34CF941A1B}"/>
              </a:ext>
            </a:extLst>
          </p:cNvPr>
          <p:cNvSpPr>
            <a:spLocks noGrp="1"/>
          </p:cNvSpPr>
          <p:nvPr>
            <p:ph type="title"/>
          </p:nvPr>
        </p:nvSpPr>
        <p:spPr/>
        <p:txBody>
          <a:bodyPr/>
          <a:lstStyle/>
          <a:p>
            <a:r>
              <a:rPr lang="en-US" dirty="0"/>
              <a:t>Markets Where Contracting Impossible or High</a:t>
            </a:r>
            <a:br>
              <a:rPr lang="en-US" dirty="0"/>
            </a:br>
            <a:r>
              <a:rPr lang="en-US" dirty="0"/>
              <a:t>Transaction Costs and Markets Imperfect</a:t>
            </a:r>
          </a:p>
        </p:txBody>
      </p:sp>
      <p:sp>
        <p:nvSpPr>
          <p:cNvPr id="3" name="Content Placeholder 2">
            <a:extLst>
              <a:ext uri="{FF2B5EF4-FFF2-40B4-BE49-F238E27FC236}">
                <a16:creationId xmlns:a16="http://schemas.microsoft.com/office/drawing/2014/main" id="{575BA726-B8FC-4DB9-BAF2-1F2CA98A6A23}"/>
              </a:ext>
            </a:extLst>
          </p:cNvPr>
          <p:cNvSpPr>
            <a:spLocks noGrp="1"/>
          </p:cNvSpPr>
          <p:nvPr>
            <p:ph idx="1"/>
          </p:nvPr>
        </p:nvSpPr>
        <p:spPr>
          <a:xfrm>
            <a:off x="381000" y="1643063"/>
            <a:ext cx="8229600" cy="4757737"/>
          </a:xfrm>
        </p:spPr>
        <p:txBody>
          <a:bodyPr/>
          <a:lstStyle/>
          <a:p>
            <a:r>
              <a:rPr lang="en-US" dirty="0"/>
              <a:t>Debt Collection: Contracting for your own collector</a:t>
            </a:r>
          </a:p>
          <a:p>
            <a:r>
              <a:rPr lang="en-US" dirty="0"/>
              <a:t>Credit Reporting, Mortgage Servicing</a:t>
            </a:r>
          </a:p>
          <a:p>
            <a:r>
              <a:rPr lang="en-US" dirty="0"/>
              <a:t>Technology: Telephone</a:t>
            </a:r>
          </a:p>
          <a:p>
            <a:endParaRPr lang="en-US" dirty="0"/>
          </a:p>
        </p:txBody>
      </p:sp>
    </p:spTree>
    <p:extLst>
      <p:ext uri="{BB962C8B-B14F-4D97-AF65-F5344CB8AC3E}">
        <p14:creationId xmlns:p14="http://schemas.microsoft.com/office/powerpoint/2010/main" val="3111245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81000" y="576263"/>
            <a:ext cx="7772400" cy="809625"/>
          </a:xfrm>
        </p:spPr>
        <p:txBody>
          <a:bodyPr/>
          <a:lstStyle/>
          <a:p>
            <a:r>
              <a:rPr lang="en-US" altLang="en-US">
                <a:latin typeface="Arial" panose="020B0604020202020204" pitchFamily="34" charset="0"/>
              </a:rPr>
              <a:t>“Easy Credit” (NY Times, Oct 1895)</a:t>
            </a:r>
          </a:p>
        </p:txBody>
      </p:sp>
      <p:sp>
        <p:nvSpPr>
          <p:cNvPr id="7171" name="Rectangle 3"/>
          <p:cNvSpPr>
            <a:spLocks noGrp="1" noChangeArrowheads="1"/>
          </p:cNvSpPr>
          <p:nvPr>
            <p:ph type="body" idx="1"/>
          </p:nvPr>
        </p:nvSpPr>
        <p:spPr/>
        <p:txBody>
          <a:bodyPr/>
          <a:lstStyle/>
          <a:p>
            <a:pPr>
              <a:buFont typeface="Wingdings" panose="05000000000000000000" pitchFamily="2" charset="2"/>
              <a:buNone/>
            </a:pPr>
            <a:r>
              <a:rPr lang="en-US" altLang="en-US" sz="500">
                <a:latin typeface="Arial" panose="020B0604020202020204" pitchFamily="34" charset="0"/>
              </a:rPr>
              <a:t>.</a:t>
            </a:r>
          </a:p>
        </p:txBody>
      </p:sp>
      <p:pic>
        <p:nvPicPr>
          <p:cNvPr id="7172" name="Picture 4" descr="Cowperthwaits-18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1371600"/>
            <a:ext cx="3800475"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a:extLst>
              <a:ext uri="{FF2B5EF4-FFF2-40B4-BE49-F238E27FC236}">
                <a16:creationId xmlns:a16="http://schemas.microsoft.com/office/drawing/2014/main" id="{57403932-1B20-4ADA-A05F-19008C359893}"/>
              </a:ext>
            </a:extLst>
          </p:cNvPr>
          <p:cNvSpPr>
            <a:spLocks noGrp="1" noChangeArrowheads="1"/>
          </p:cNvSpPr>
          <p:nvPr>
            <p:ph type="title"/>
          </p:nvPr>
        </p:nvSpPr>
        <p:spPr/>
        <p:txBody>
          <a:bodyPr/>
          <a:lstStyle/>
          <a:p>
            <a:r>
              <a:rPr lang="en-US" altLang="en-US" sz="2800" dirty="0"/>
              <a:t>Federalism: Who Should Regulate?</a:t>
            </a:r>
          </a:p>
        </p:txBody>
      </p:sp>
      <p:sp>
        <p:nvSpPr>
          <p:cNvPr id="54275" name="Content Placeholder 2">
            <a:extLst>
              <a:ext uri="{FF2B5EF4-FFF2-40B4-BE49-F238E27FC236}">
                <a16:creationId xmlns:a16="http://schemas.microsoft.com/office/drawing/2014/main" id="{700AEFAA-5A28-4E98-9BFE-34783CB9E4BD}"/>
              </a:ext>
            </a:extLst>
          </p:cNvPr>
          <p:cNvSpPr>
            <a:spLocks noGrp="1" noChangeArrowheads="1"/>
          </p:cNvSpPr>
          <p:nvPr>
            <p:ph idx="1"/>
          </p:nvPr>
        </p:nvSpPr>
        <p:spPr/>
        <p:txBody>
          <a:bodyPr/>
          <a:lstStyle/>
          <a:p>
            <a:r>
              <a:rPr lang="en-US" altLang="en-US" sz="2400" dirty="0"/>
              <a:t>Why growth of federal regulation?</a:t>
            </a:r>
          </a:p>
          <a:p>
            <a:r>
              <a:rPr lang="en-US" altLang="en-US" sz="2400" dirty="0"/>
              <a:t>Interstate commerce: </a:t>
            </a:r>
          </a:p>
          <a:p>
            <a:pPr lvl="1"/>
            <a:r>
              <a:rPr lang="en-US" altLang="en-US" sz="2400" dirty="0"/>
              <a:t>Department Stores</a:t>
            </a:r>
          </a:p>
          <a:p>
            <a:pPr lvl="1"/>
            <a:r>
              <a:rPr lang="en-US" altLang="en-US" sz="2400" i="1" dirty="0"/>
              <a:t>Marquette</a:t>
            </a:r>
          </a:p>
          <a:p>
            <a:r>
              <a:rPr lang="en-US" altLang="en-US" sz="2400" dirty="0"/>
              <a:t>Technology: Communications and Long-Distance Phone</a:t>
            </a:r>
          </a:p>
          <a:p>
            <a:pPr lvl="1"/>
            <a:r>
              <a:rPr lang="en-US" altLang="en-US" sz="2200" dirty="0"/>
              <a:t>Debt Collection</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F814E-3400-4AF9-9AC0-C36CD1845667}"/>
              </a:ext>
            </a:extLst>
          </p:cNvPr>
          <p:cNvSpPr>
            <a:spLocks noGrp="1"/>
          </p:cNvSpPr>
          <p:nvPr>
            <p:ph type="title"/>
          </p:nvPr>
        </p:nvSpPr>
        <p:spPr/>
        <p:txBody>
          <a:bodyPr/>
          <a:lstStyle/>
          <a:p>
            <a:r>
              <a:rPr lang="en-US" sz="2400" dirty="0"/>
              <a:t>Wobbly 3-Legged Stool</a:t>
            </a:r>
          </a:p>
        </p:txBody>
      </p:sp>
      <p:sp>
        <p:nvSpPr>
          <p:cNvPr id="3" name="Content Placeholder 2">
            <a:extLst>
              <a:ext uri="{FF2B5EF4-FFF2-40B4-BE49-F238E27FC236}">
                <a16:creationId xmlns:a16="http://schemas.microsoft.com/office/drawing/2014/main" id="{B0BE07D2-7DAA-4BC5-A892-D4AB44AF41C5}"/>
              </a:ext>
            </a:extLst>
          </p:cNvPr>
          <p:cNvSpPr>
            <a:spLocks noGrp="1"/>
          </p:cNvSpPr>
          <p:nvPr>
            <p:ph idx="1"/>
          </p:nvPr>
        </p:nvSpPr>
        <p:spPr>
          <a:xfrm>
            <a:off x="381000" y="1828800"/>
            <a:ext cx="8229600" cy="4452937"/>
          </a:xfrm>
        </p:spPr>
        <p:txBody>
          <a:bodyPr/>
          <a:lstStyle/>
          <a:p>
            <a:r>
              <a:rPr lang="en-US" sz="2400" dirty="0"/>
              <a:t>Federalism Gone Wild: Federalism and Cost Externalization vs Interjurisdictional Competition</a:t>
            </a:r>
          </a:p>
          <a:p>
            <a:r>
              <a:rPr lang="en-US" sz="2400" dirty="0"/>
              <a:t>State laws that regulate interstate commerce and protect in-state interest groups</a:t>
            </a:r>
          </a:p>
          <a:p>
            <a:r>
              <a:rPr lang="en-US" sz="2400" dirty="0"/>
              <a:t>“Little FTC Acts”</a:t>
            </a:r>
          </a:p>
          <a:p>
            <a:r>
              <a:rPr lang="en-US" sz="2400" dirty="0"/>
              <a:t>Loans Made Elsewhere</a:t>
            </a:r>
          </a:p>
          <a:p>
            <a:r>
              <a:rPr lang="en-US" sz="2400" dirty="0"/>
              <a:t>Common Law Gone Wild: Mass Torts, Class Actions</a:t>
            </a:r>
          </a:p>
          <a:p>
            <a:r>
              <a:rPr lang="en-US" sz="2400" dirty="0"/>
              <a:t>Preemption and Dormant Commerce Clause: Federal Retrenchment</a:t>
            </a:r>
          </a:p>
        </p:txBody>
      </p:sp>
    </p:spTree>
    <p:extLst>
      <p:ext uri="{BB962C8B-B14F-4D97-AF65-F5344CB8AC3E}">
        <p14:creationId xmlns:p14="http://schemas.microsoft.com/office/powerpoint/2010/main" val="5427877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dirty="0">
                <a:latin typeface="Arial" panose="020B0604020202020204" pitchFamily="34" charset="0"/>
              </a:rPr>
              <a:t>Cycles of Consumer Credit Regulation: Summary</a:t>
            </a:r>
          </a:p>
        </p:txBody>
      </p:sp>
      <p:sp>
        <p:nvSpPr>
          <p:cNvPr id="53251" name="Rectangle 3"/>
          <p:cNvSpPr>
            <a:spLocks noGrp="1" noChangeArrowheads="1"/>
          </p:cNvSpPr>
          <p:nvPr>
            <p:ph type="body" idx="1"/>
          </p:nvPr>
        </p:nvSpPr>
        <p:spPr>
          <a:xfrm>
            <a:off x="381000" y="1643064"/>
            <a:ext cx="8305800" cy="4638674"/>
          </a:xfrm>
        </p:spPr>
        <p:txBody>
          <a:bodyPr/>
          <a:lstStyle/>
          <a:p>
            <a:pPr>
              <a:lnSpc>
                <a:spcPct val="90000"/>
              </a:lnSpc>
            </a:pPr>
            <a:r>
              <a:rPr lang="en-US" altLang="en-US" dirty="0">
                <a:latin typeface="Arial" panose="020B0604020202020204" pitchFamily="34" charset="0"/>
              </a:rPr>
              <a:t>19</a:t>
            </a:r>
            <a:r>
              <a:rPr lang="en-US" altLang="en-US" baseline="30000" dirty="0">
                <a:latin typeface="Arial" panose="020B0604020202020204" pitchFamily="34" charset="0"/>
              </a:rPr>
              <a:t>th</a:t>
            </a:r>
            <a:r>
              <a:rPr lang="en-US" altLang="en-US" dirty="0">
                <a:latin typeface="Arial" panose="020B0604020202020204" pitchFamily="34" charset="0"/>
              </a:rPr>
              <a:t> Century and Before: Usury ceilings</a:t>
            </a:r>
          </a:p>
          <a:p>
            <a:pPr>
              <a:lnSpc>
                <a:spcPct val="90000"/>
              </a:lnSpc>
            </a:pPr>
            <a:r>
              <a:rPr lang="en-US" altLang="en-US" dirty="0">
                <a:latin typeface="Arial" panose="020B0604020202020204" pitchFamily="34" charset="0"/>
              </a:rPr>
              <a:t>Early 20</a:t>
            </a:r>
            <a:r>
              <a:rPr lang="en-US" altLang="en-US" baseline="30000" dirty="0">
                <a:latin typeface="Arial" panose="020B0604020202020204" pitchFamily="34" charset="0"/>
              </a:rPr>
              <a:t>th</a:t>
            </a:r>
            <a:r>
              <a:rPr lang="en-US" altLang="en-US" dirty="0">
                <a:latin typeface="Arial" panose="020B0604020202020204" pitchFamily="34" charset="0"/>
              </a:rPr>
              <a:t> Century: Urban industrial economy with wage labor/unemployment</a:t>
            </a:r>
          </a:p>
          <a:p>
            <a:pPr>
              <a:lnSpc>
                <a:spcPct val="90000"/>
              </a:lnSpc>
            </a:pPr>
            <a:r>
              <a:rPr lang="en-US" altLang="en-US" dirty="0">
                <a:latin typeface="Arial" panose="020B0604020202020204" pitchFamily="34" charset="0"/>
              </a:rPr>
              <a:t>Deregulation: Russell-Sage Foundation and Uniform Small Loan Law</a:t>
            </a:r>
          </a:p>
          <a:p>
            <a:pPr>
              <a:lnSpc>
                <a:spcPct val="90000"/>
              </a:lnSpc>
            </a:pPr>
            <a:r>
              <a:rPr lang="en-US" altLang="en-US" dirty="0">
                <a:latin typeface="Arial" panose="020B0604020202020204" pitchFamily="34" charset="0"/>
              </a:rPr>
              <a:t>The Great Depression and the Response</a:t>
            </a:r>
          </a:p>
          <a:p>
            <a:pPr>
              <a:lnSpc>
                <a:spcPct val="90000"/>
              </a:lnSpc>
            </a:pPr>
            <a:r>
              <a:rPr lang="en-US" altLang="en-US" dirty="0">
                <a:latin typeface="Arial" panose="020B0604020202020204" pitchFamily="34" charset="0"/>
              </a:rPr>
              <a:t>1960s &amp; 70s: Return of loan sharks, growing importance of credit and movement toward deregulation and market competition</a:t>
            </a:r>
          </a:p>
          <a:p>
            <a:pPr>
              <a:lnSpc>
                <a:spcPct val="90000"/>
              </a:lnSpc>
            </a:pPr>
            <a:r>
              <a:rPr lang="en-US" altLang="en-US" dirty="0">
                <a:latin typeface="Arial" panose="020B0604020202020204" pitchFamily="34" charset="0"/>
              </a:rPr>
              <a:t>2008 financial crisis and aftermath spurs new restrictions</a:t>
            </a:r>
          </a:p>
          <a:p>
            <a:pPr>
              <a:lnSpc>
                <a:spcPct val="90000"/>
              </a:lnSpc>
            </a:pPr>
            <a:r>
              <a:rPr lang="en-US" altLang="en-US" dirty="0">
                <a:latin typeface="Arial" panose="020B0604020202020204" pitchFamily="34" charset="0"/>
              </a:rPr>
              <a:t>Today</a:t>
            </a:r>
          </a:p>
        </p:txBody>
      </p:sp>
    </p:spTree>
    <p:extLst>
      <p:ext uri="{BB962C8B-B14F-4D97-AF65-F5344CB8AC3E}">
        <p14:creationId xmlns:p14="http://schemas.microsoft.com/office/powerpoint/2010/main" val="28844022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08E838-1BC1-4955-A684-6CAE2975F09C}"/>
              </a:ext>
            </a:extLst>
          </p:cNvPr>
          <p:cNvSpPr>
            <a:spLocks noGrp="1"/>
          </p:cNvSpPr>
          <p:nvPr>
            <p:ph type="title"/>
          </p:nvPr>
        </p:nvSpPr>
        <p:spPr/>
        <p:txBody>
          <a:bodyPr/>
          <a:lstStyle/>
          <a:p>
            <a:r>
              <a:rPr lang="en-US" dirty="0"/>
              <a:t>Pre-19</a:t>
            </a:r>
            <a:r>
              <a:rPr lang="en-US" baseline="30000" dirty="0"/>
              <a:t>th</a:t>
            </a:r>
            <a:r>
              <a:rPr lang="en-US" dirty="0"/>
              <a:t> Century(“Pre-Modern”)</a:t>
            </a:r>
          </a:p>
        </p:txBody>
      </p:sp>
      <p:sp>
        <p:nvSpPr>
          <p:cNvPr id="3" name="Content Placeholder 2">
            <a:extLst>
              <a:ext uri="{FF2B5EF4-FFF2-40B4-BE49-F238E27FC236}">
                <a16:creationId xmlns:a16="http://schemas.microsoft.com/office/drawing/2014/main" id="{C535A126-F845-49B5-8098-8FA9AD08D7D3}"/>
              </a:ext>
            </a:extLst>
          </p:cNvPr>
          <p:cNvSpPr>
            <a:spLocks noGrp="1"/>
          </p:cNvSpPr>
          <p:nvPr>
            <p:ph idx="1"/>
          </p:nvPr>
        </p:nvSpPr>
        <p:spPr/>
        <p:txBody>
          <a:bodyPr/>
          <a:lstStyle/>
          <a:p>
            <a:pPr>
              <a:lnSpc>
                <a:spcPct val="90000"/>
              </a:lnSpc>
            </a:pPr>
            <a:r>
              <a:rPr lang="en-US" altLang="en-US" dirty="0">
                <a:latin typeface="Arial" panose="020B0604020202020204" pitchFamily="34" charset="0"/>
              </a:rPr>
              <a:t>19</a:t>
            </a:r>
            <a:r>
              <a:rPr lang="en-US" altLang="en-US" baseline="30000" dirty="0">
                <a:latin typeface="Arial" panose="020B0604020202020204" pitchFamily="34" charset="0"/>
              </a:rPr>
              <a:t>th</a:t>
            </a:r>
            <a:r>
              <a:rPr lang="en-US" altLang="en-US" dirty="0">
                <a:latin typeface="Arial" panose="020B0604020202020204" pitchFamily="34" charset="0"/>
              </a:rPr>
              <a:t> Century and Before: Usury ceilings</a:t>
            </a:r>
          </a:p>
          <a:p>
            <a:pPr lvl="1">
              <a:lnSpc>
                <a:spcPct val="90000"/>
              </a:lnSpc>
            </a:pPr>
            <a:r>
              <a:rPr lang="en-US" altLang="en-US" dirty="0">
                <a:latin typeface="Arial" panose="020B0604020202020204" pitchFamily="34" charset="0"/>
              </a:rPr>
              <a:t>Distinction between business and consumer borrowing: “Productive” vs “consumption”</a:t>
            </a:r>
          </a:p>
          <a:p>
            <a:pPr lvl="1">
              <a:lnSpc>
                <a:spcPct val="90000"/>
              </a:lnSpc>
            </a:pPr>
            <a:r>
              <a:rPr lang="en-US" altLang="en-US" dirty="0">
                <a:latin typeface="Arial" panose="020B0604020202020204" pitchFamily="34" charset="0"/>
              </a:rPr>
              <a:t>Cyclical theory of economic progress (“eating seed corn”)</a:t>
            </a:r>
          </a:p>
          <a:p>
            <a:r>
              <a:rPr lang="en-US" dirty="0"/>
              <a:t>Usury ceilings often evaded and not enforced</a:t>
            </a:r>
          </a:p>
          <a:p>
            <a:r>
              <a:rPr lang="en-US" dirty="0"/>
              <a:t>Western states in US allowed higher interest rates in order to attract capital to the frontier:</a:t>
            </a:r>
          </a:p>
          <a:p>
            <a:pPr lvl="1"/>
            <a:r>
              <a:rPr lang="en-US" dirty="0"/>
              <a:t>Example: National Bank Act prohibited national usury ceiling</a:t>
            </a:r>
          </a:p>
        </p:txBody>
      </p:sp>
    </p:spTree>
    <p:extLst>
      <p:ext uri="{BB962C8B-B14F-4D97-AF65-F5344CB8AC3E}">
        <p14:creationId xmlns:p14="http://schemas.microsoft.com/office/powerpoint/2010/main" val="150064992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9D04D-4226-4453-AF1C-D678E7ACA9C1}"/>
              </a:ext>
            </a:extLst>
          </p:cNvPr>
          <p:cNvSpPr>
            <a:spLocks noGrp="1"/>
          </p:cNvSpPr>
          <p:nvPr>
            <p:ph type="title"/>
          </p:nvPr>
        </p:nvSpPr>
        <p:spPr/>
        <p:txBody>
          <a:bodyPr/>
          <a:lstStyle/>
          <a:p>
            <a:r>
              <a:rPr lang="en-US" dirty="0"/>
              <a:t>First Wave: Early 20</a:t>
            </a:r>
            <a:r>
              <a:rPr lang="en-US" baseline="30000" dirty="0"/>
              <a:t>th</a:t>
            </a:r>
            <a:r>
              <a:rPr lang="en-US" dirty="0"/>
              <a:t> Century</a:t>
            </a:r>
          </a:p>
        </p:txBody>
      </p:sp>
      <p:sp>
        <p:nvSpPr>
          <p:cNvPr id="3" name="Content Placeholder 2">
            <a:extLst>
              <a:ext uri="{FF2B5EF4-FFF2-40B4-BE49-F238E27FC236}">
                <a16:creationId xmlns:a16="http://schemas.microsoft.com/office/drawing/2014/main" id="{9FBB6AB7-E184-476B-B3D8-D1B2D48B34C3}"/>
              </a:ext>
            </a:extLst>
          </p:cNvPr>
          <p:cNvSpPr>
            <a:spLocks noGrp="1"/>
          </p:cNvSpPr>
          <p:nvPr>
            <p:ph idx="1"/>
          </p:nvPr>
        </p:nvSpPr>
        <p:spPr>
          <a:xfrm>
            <a:off x="381000" y="1752600"/>
            <a:ext cx="8229600" cy="4343400"/>
          </a:xfrm>
        </p:spPr>
        <p:txBody>
          <a:bodyPr/>
          <a:lstStyle/>
          <a:p>
            <a:pPr>
              <a:lnSpc>
                <a:spcPct val="90000"/>
              </a:lnSpc>
            </a:pPr>
            <a:r>
              <a:rPr lang="en-US" altLang="en-US" dirty="0">
                <a:latin typeface="Arial" panose="020B0604020202020204" pitchFamily="34" charset="0"/>
              </a:rPr>
              <a:t>Collision between old rules and new urban wage economy</a:t>
            </a:r>
          </a:p>
          <a:p>
            <a:pPr>
              <a:lnSpc>
                <a:spcPct val="90000"/>
              </a:lnSpc>
            </a:pPr>
            <a:r>
              <a:rPr lang="en-US" altLang="en-US" dirty="0">
                <a:latin typeface="Arial" panose="020B0604020202020204" pitchFamily="34" charset="0"/>
              </a:rPr>
              <a:t>Early 20</a:t>
            </a:r>
            <a:r>
              <a:rPr lang="en-US" altLang="en-US" baseline="30000" dirty="0">
                <a:latin typeface="Arial" panose="020B0604020202020204" pitchFamily="34" charset="0"/>
              </a:rPr>
              <a:t>th</a:t>
            </a:r>
            <a:r>
              <a:rPr lang="en-US" altLang="en-US" dirty="0">
                <a:latin typeface="Arial" panose="020B0604020202020204" pitchFamily="34" charset="0"/>
              </a:rPr>
              <a:t> Century: Urban industrial economy with wage labor/unemployment</a:t>
            </a:r>
          </a:p>
          <a:p>
            <a:pPr lvl="1">
              <a:lnSpc>
                <a:spcPct val="90000"/>
              </a:lnSpc>
            </a:pPr>
            <a:r>
              <a:rPr lang="en-US" altLang="en-US" dirty="0">
                <a:latin typeface="Arial" panose="020B0604020202020204" pitchFamily="34" charset="0"/>
              </a:rPr>
              <a:t>Creates need for credit for unexpected expenses and income interruptions</a:t>
            </a:r>
          </a:p>
          <a:p>
            <a:pPr lvl="1">
              <a:lnSpc>
                <a:spcPct val="90000"/>
              </a:lnSpc>
            </a:pPr>
            <a:r>
              <a:rPr lang="en-US" altLang="en-US" dirty="0">
                <a:latin typeface="Arial" panose="020B0604020202020204" pitchFamily="34" charset="0"/>
              </a:rPr>
              <a:t>Future wages are most valuable asset (not farms)</a:t>
            </a:r>
          </a:p>
          <a:p>
            <a:pPr lvl="1">
              <a:lnSpc>
                <a:spcPct val="90000"/>
              </a:lnSpc>
            </a:pPr>
            <a:r>
              <a:rPr lang="en-US" altLang="en-US" dirty="0">
                <a:latin typeface="Arial" panose="020B0604020202020204" pitchFamily="34" charset="0"/>
              </a:rPr>
              <a:t>Unsecured loans to workers can’t be made at prevailing usury ceilings</a:t>
            </a:r>
          </a:p>
          <a:p>
            <a:pPr lvl="1">
              <a:lnSpc>
                <a:spcPct val="90000"/>
              </a:lnSpc>
            </a:pPr>
            <a:r>
              <a:rPr lang="en-US" altLang="en-US" dirty="0">
                <a:latin typeface="Arial" panose="020B0604020202020204" pitchFamily="34" charset="0"/>
              </a:rPr>
              <a:t>Creates widespread illegal lending/loan sharks</a:t>
            </a:r>
          </a:p>
          <a:p>
            <a:pPr lvl="1">
              <a:lnSpc>
                <a:spcPct val="90000"/>
              </a:lnSpc>
            </a:pPr>
            <a:r>
              <a:rPr lang="en-US" altLang="en-US" sz="1500" dirty="0">
                <a:latin typeface="Arial" panose="020B0604020202020204" pitchFamily="34" charset="0"/>
              </a:rPr>
              <a:t>1911: 35 percent of New York City’s employees owed money to illegal loan sharks </a:t>
            </a:r>
          </a:p>
          <a:p>
            <a:pPr lvl="1">
              <a:lnSpc>
                <a:spcPct val="90000"/>
              </a:lnSpc>
            </a:pPr>
            <a:r>
              <a:rPr lang="en-US" altLang="en-US" sz="1500" dirty="0">
                <a:latin typeface="Arial" panose="020B0604020202020204" pitchFamily="34" charset="0"/>
              </a:rPr>
              <a:t>Alan Greenspan: “virtual serfdom”</a:t>
            </a:r>
            <a:endParaRPr lang="en-US" altLang="en-US" dirty="0">
              <a:latin typeface="Arial" panose="020B0604020202020204" pitchFamily="34" charset="0"/>
            </a:endParaRPr>
          </a:p>
          <a:p>
            <a:pPr>
              <a:lnSpc>
                <a:spcPct val="90000"/>
              </a:lnSpc>
            </a:pPr>
            <a:r>
              <a:rPr lang="en-US" altLang="en-US" dirty="0">
                <a:latin typeface="Arial" panose="020B0604020202020204" pitchFamily="34" charset="0"/>
              </a:rPr>
              <a:t>Consumers need access to credit: Encourage competition in fair and transparent markets rather than usury restrictions to control terms</a:t>
            </a:r>
          </a:p>
          <a:p>
            <a:pPr>
              <a:lnSpc>
                <a:spcPct val="90000"/>
              </a:lnSpc>
            </a:pPr>
            <a:r>
              <a:rPr lang="en-US" altLang="en-US" dirty="0">
                <a:latin typeface="Arial" panose="020B0604020202020204" pitchFamily="34" charset="0"/>
              </a:rPr>
              <a:t>Deregulation: Russell Sage Foundation and Uniform Small Loan Law</a:t>
            </a:r>
          </a:p>
          <a:p>
            <a:pPr>
              <a:lnSpc>
                <a:spcPct val="90000"/>
              </a:lnSpc>
            </a:pPr>
            <a:r>
              <a:rPr lang="en-US" altLang="en-US" dirty="0">
                <a:latin typeface="Arial" panose="020B0604020202020204" pitchFamily="34" charset="0"/>
              </a:rPr>
              <a:t>36% Interest</a:t>
            </a:r>
          </a:p>
          <a:p>
            <a:pPr>
              <a:lnSpc>
                <a:spcPct val="90000"/>
              </a:lnSpc>
            </a:pPr>
            <a:endParaRPr lang="en-US" altLang="en-US" dirty="0">
              <a:latin typeface="Arial" panose="020B0604020202020204" pitchFamily="34" charset="0"/>
            </a:endParaRPr>
          </a:p>
          <a:p>
            <a:pPr marL="0" indent="0">
              <a:buNone/>
            </a:pPr>
            <a:endParaRPr lang="en-US" dirty="0"/>
          </a:p>
        </p:txBody>
      </p:sp>
    </p:spTree>
    <p:extLst>
      <p:ext uri="{BB962C8B-B14F-4D97-AF65-F5344CB8AC3E}">
        <p14:creationId xmlns:p14="http://schemas.microsoft.com/office/powerpoint/2010/main" val="10713858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3B0E-03EB-4EF1-87C2-7E6AD74DF738}"/>
              </a:ext>
            </a:extLst>
          </p:cNvPr>
          <p:cNvSpPr>
            <a:spLocks noGrp="1"/>
          </p:cNvSpPr>
          <p:nvPr>
            <p:ph type="title"/>
          </p:nvPr>
        </p:nvSpPr>
        <p:spPr/>
        <p:txBody>
          <a:bodyPr/>
          <a:lstStyle/>
          <a:p>
            <a:r>
              <a:rPr lang="en-US" dirty="0"/>
              <a:t>Great Depression and Response</a:t>
            </a:r>
          </a:p>
        </p:txBody>
      </p:sp>
      <p:sp>
        <p:nvSpPr>
          <p:cNvPr id="3" name="Content Placeholder 2">
            <a:extLst>
              <a:ext uri="{FF2B5EF4-FFF2-40B4-BE49-F238E27FC236}">
                <a16:creationId xmlns:a16="http://schemas.microsoft.com/office/drawing/2014/main" id="{0C5DBB7A-63FE-41E2-8CDA-64F65026EB43}"/>
              </a:ext>
            </a:extLst>
          </p:cNvPr>
          <p:cNvSpPr>
            <a:spLocks noGrp="1"/>
          </p:cNvSpPr>
          <p:nvPr>
            <p:ph idx="1"/>
          </p:nvPr>
        </p:nvSpPr>
        <p:spPr>
          <a:xfrm>
            <a:off x="381000" y="1676400"/>
            <a:ext cx="8229600" cy="4419600"/>
          </a:xfrm>
        </p:spPr>
        <p:txBody>
          <a:bodyPr/>
          <a:lstStyle/>
          <a:p>
            <a:r>
              <a:rPr lang="en-US" dirty="0"/>
              <a:t>Blamed on “Too Much” Consumer Credit</a:t>
            </a:r>
          </a:p>
          <a:p>
            <a:r>
              <a:rPr lang="en-US" dirty="0"/>
              <a:t>Theories of Market Failure</a:t>
            </a:r>
          </a:p>
          <a:p>
            <a:pPr lvl="1"/>
            <a:r>
              <a:rPr lang="en-US" dirty="0"/>
              <a:t>Excessive Competition</a:t>
            </a:r>
          </a:p>
          <a:p>
            <a:pPr lvl="1"/>
            <a:r>
              <a:rPr lang="en-US" dirty="0"/>
              <a:t>Inefficiently Small Companies Competing for Bad Risks</a:t>
            </a:r>
          </a:p>
          <a:p>
            <a:r>
              <a:rPr lang="en-US" dirty="0"/>
              <a:t>Natural Monopoly and Public Utility Theories</a:t>
            </a:r>
          </a:p>
          <a:p>
            <a:r>
              <a:rPr lang="en-US" dirty="0"/>
              <a:t>Certificate of Convenience and Advantage Requirements</a:t>
            </a:r>
          </a:p>
          <a:p>
            <a:r>
              <a:rPr lang="en-US" dirty="0"/>
              <a:t>Return of Usury Ceilings</a:t>
            </a:r>
          </a:p>
          <a:p>
            <a:r>
              <a:rPr lang="en-US" dirty="0"/>
              <a:t>End of Prohibition eliminates organized crime’s major revenue source</a:t>
            </a:r>
            <a:endParaRPr lang="en-US" altLang="en-US" dirty="0">
              <a:latin typeface="Arial" panose="020B0604020202020204" pitchFamily="34" charset="0"/>
            </a:endParaRPr>
          </a:p>
          <a:p>
            <a:endParaRPr lang="en-US" dirty="0"/>
          </a:p>
        </p:txBody>
      </p:sp>
    </p:spTree>
    <p:extLst>
      <p:ext uri="{BB962C8B-B14F-4D97-AF65-F5344CB8AC3E}">
        <p14:creationId xmlns:p14="http://schemas.microsoft.com/office/powerpoint/2010/main" val="37582830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Second Wave</a:t>
            </a:r>
          </a:p>
        </p:txBody>
      </p:sp>
      <p:sp>
        <p:nvSpPr>
          <p:cNvPr id="3" name="Content Placeholder 2"/>
          <p:cNvSpPr>
            <a:spLocks noGrp="1"/>
          </p:cNvSpPr>
          <p:nvPr>
            <p:ph idx="1"/>
          </p:nvPr>
        </p:nvSpPr>
        <p:spPr>
          <a:xfrm>
            <a:off x="381000" y="1752600"/>
            <a:ext cx="8534400" cy="4648200"/>
          </a:xfrm>
        </p:spPr>
        <p:txBody>
          <a:bodyPr/>
          <a:lstStyle/>
          <a:p>
            <a:r>
              <a:rPr lang="en-US" dirty="0"/>
              <a:t>Return of loan sharks</a:t>
            </a:r>
          </a:p>
          <a:p>
            <a:r>
              <a:rPr lang="en-US" dirty="0"/>
              <a:t>Mafia diversifies into loan sharking</a:t>
            </a:r>
          </a:p>
          <a:p>
            <a:r>
              <a:rPr lang="en-US" dirty="0"/>
              <a:t>1969 Estimate of $10 billion = $69 billion today</a:t>
            </a:r>
          </a:p>
          <a:p>
            <a:r>
              <a:rPr lang="en-US" dirty="0"/>
              <a:t>Compare to US Payday Loan market (total) = $32 billion</a:t>
            </a:r>
          </a:p>
          <a:p>
            <a:r>
              <a:rPr lang="en-US" dirty="0"/>
              <a:t>1964 New York State Legislative Committee statement of Senator-elect Robert F. Kennedy recommended “altering the state laws on usury so an insolvent person who needs money for legitimate purposes might borrow it at rates that were not exorbitant.”</a:t>
            </a:r>
          </a:p>
          <a:p>
            <a:r>
              <a:rPr lang="en-US" altLang="en-US" dirty="0">
                <a:latin typeface="Arial" panose="020B0604020202020204" pitchFamily="34" charset="0"/>
              </a:rPr>
              <a:t>Richard Nixon 1968 Presidential Nomination Acceptance Speech (Miami, FL): “I pledge to you that the new Attorney General of the United States will be an active belligerent against the loan sharks and the numbers racketeers that rob the urban poor in our cities.“</a:t>
            </a:r>
          </a:p>
          <a:p>
            <a:endParaRPr lang="en-US" dirty="0"/>
          </a:p>
        </p:txBody>
      </p:sp>
    </p:spTree>
    <p:extLst>
      <p:ext uri="{BB962C8B-B14F-4D97-AF65-F5344CB8AC3E}">
        <p14:creationId xmlns:p14="http://schemas.microsoft.com/office/powerpoint/2010/main" val="316096887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D6CC8-0B88-4DF1-AB3E-E4679326BDDA}"/>
              </a:ext>
            </a:extLst>
          </p:cNvPr>
          <p:cNvSpPr>
            <a:spLocks noGrp="1"/>
          </p:cNvSpPr>
          <p:nvPr>
            <p:ph type="title"/>
          </p:nvPr>
        </p:nvSpPr>
        <p:spPr/>
        <p:txBody>
          <a:bodyPr/>
          <a:lstStyle/>
          <a:p>
            <a:r>
              <a:rPr lang="en-US" dirty="0"/>
              <a:t>Second wave: Rise of National Markets</a:t>
            </a:r>
          </a:p>
        </p:txBody>
      </p:sp>
      <p:sp>
        <p:nvSpPr>
          <p:cNvPr id="3" name="Content Placeholder 2">
            <a:extLst>
              <a:ext uri="{FF2B5EF4-FFF2-40B4-BE49-F238E27FC236}">
                <a16:creationId xmlns:a16="http://schemas.microsoft.com/office/drawing/2014/main" id="{33553E25-BEEF-42A8-BD74-9E8A7593923E}"/>
              </a:ext>
            </a:extLst>
          </p:cNvPr>
          <p:cNvSpPr>
            <a:spLocks noGrp="1"/>
          </p:cNvSpPr>
          <p:nvPr>
            <p:ph idx="1"/>
          </p:nvPr>
        </p:nvSpPr>
        <p:spPr/>
        <p:txBody>
          <a:bodyPr/>
          <a:lstStyle/>
          <a:p>
            <a:r>
              <a:rPr lang="en-US" dirty="0"/>
              <a:t>Development of Interstate Markets</a:t>
            </a:r>
          </a:p>
          <a:p>
            <a:r>
              <a:rPr lang="en-US" dirty="0"/>
              <a:t>Department Stores</a:t>
            </a:r>
          </a:p>
          <a:p>
            <a:r>
              <a:rPr lang="en-US" dirty="0"/>
              <a:t>Credit Cards</a:t>
            </a:r>
          </a:p>
          <a:p>
            <a:r>
              <a:rPr lang="en-US" dirty="0"/>
              <a:t>Mobile Population</a:t>
            </a:r>
          </a:p>
          <a:p>
            <a:r>
              <a:rPr lang="en-US" dirty="0"/>
              <a:t>Interstate Highway System and Air Travel</a:t>
            </a:r>
          </a:p>
          <a:p>
            <a:r>
              <a:rPr lang="en-US" dirty="0"/>
              <a:t>Telephones</a:t>
            </a:r>
          </a:p>
          <a:p>
            <a:r>
              <a:rPr lang="en-US" dirty="0"/>
              <a:t>Early Computers</a:t>
            </a:r>
          </a:p>
        </p:txBody>
      </p:sp>
    </p:spTree>
    <p:extLst>
      <p:ext uri="{BB962C8B-B14F-4D97-AF65-F5344CB8AC3E}">
        <p14:creationId xmlns:p14="http://schemas.microsoft.com/office/powerpoint/2010/main" val="388039744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8A0C-6013-4261-B714-5FB73B3DF96E}"/>
              </a:ext>
            </a:extLst>
          </p:cNvPr>
          <p:cNvSpPr>
            <a:spLocks noGrp="1"/>
          </p:cNvSpPr>
          <p:nvPr>
            <p:ph type="title"/>
          </p:nvPr>
        </p:nvSpPr>
        <p:spPr/>
        <p:txBody>
          <a:bodyPr/>
          <a:lstStyle/>
          <a:p>
            <a:r>
              <a:rPr lang="en-US" dirty="0"/>
              <a:t>National Commission on Consumer Finance (1972)</a:t>
            </a:r>
          </a:p>
        </p:txBody>
      </p:sp>
      <p:sp>
        <p:nvSpPr>
          <p:cNvPr id="3" name="Content Placeholder 2">
            <a:extLst>
              <a:ext uri="{FF2B5EF4-FFF2-40B4-BE49-F238E27FC236}">
                <a16:creationId xmlns:a16="http://schemas.microsoft.com/office/drawing/2014/main" id="{9F4ED022-F005-46F6-BFB5-9A95531AE32D}"/>
              </a:ext>
            </a:extLst>
          </p:cNvPr>
          <p:cNvSpPr>
            <a:spLocks noGrp="1"/>
          </p:cNvSpPr>
          <p:nvPr>
            <p:ph idx="1"/>
          </p:nvPr>
        </p:nvSpPr>
        <p:spPr>
          <a:xfrm>
            <a:off x="381000" y="1643063"/>
            <a:ext cx="8305800" cy="4638674"/>
          </a:xfrm>
        </p:spPr>
        <p:txBody>
          <a:bodyPr/>
          <a:lstStyle/>
          <a:p>
            <a:r>
              <a:rPr lang="en-US" dirty="0"/>
              <a:t>Political Dynamics: Johnson to Nixon</a:t>
            </a:r>
          </a:p>
          <a:p>
            <a:r>
              <a:rPr lang="en-US" dirty="0"/>
              <a:t>Three charges:</a:t>
            </a:r>
          </a:p>
          <a:p>
            <a:pPr lvl="1"/>
            <a:r>
              <a:rPr lang="en-US" dirty="0"/>
              <a:t>“report on the adequacy of existing arrangements to provide consumer credit at reasonable rates”</a:t>
            </a:r>
          </a:p>
          <a:p>
            <a:pPr lvl="1"/>
            <a:r>
              <a:rPr lang="en-US" dirty="0"/>
              <a:t>“the adequacy of existing supervisory and regulatory mechanism to protect against unfair practices and ensure the informed use of consumer credit”</a:t>
            </a:r>
          </a:p>
          <a:p>
            <a:pPr lvl="1"/>
            <a:r>
              <a:rPr lang="en-US" dirty="0"/>
              <a:t>“the desirability of federal chartering or other Federal regulatory measures”</a:t>
            </a:r>
          </a:p>
          <a:p>
            <a:r>
              <a:rPr lang="en-US" dirty="0"/>
              <a:t>Four Principles:</a:t>
            </a:r>
          </a:p>
          <a:p>
            <a:pPr marL="0" indent="0">
              <a:buNone/>
            </a:pPr>
            <a:endParaRPr lang="en-US" dirty="0"/>
          </a:p>
        </p:txBody>
      </p:sp>
      <p:pic>
        <p:nvPicPr>
          <p:cNvPr id="5" name="Picture 4">
            <a:extLst>
              <a:ext uri="{FF2B5EF4-FFF2-40B4-BE49-F238E27FC236}">
                <a16:creationId xmlns:a16="http://schemas.microsoft.com/office/drawing/2014/main" id="{030CAF3B-239D-495E-B80E-CFFBD6998878}"/>
              </a:ext>
            </a:extLst>
          </p:cNvPr>
          <p:cNvPicPr>
            <a:picLocks noChangeAspect="1"/>
          </p:cNvPicPr>
          <p:nvPr/>
        </p:nvPicPr>
        <p:blipFill>
          <a:blip r:embed="rId2"/>
          <a:stretch>
            <a:fillRect/>
          </a:stretch>
        </p:blipFill>
        <p:spPr>
          <a:xfrm>
            <a:off x="762000" y="4038600"/>
            <a:ext cx="7696200" cy="2381593"/>
          </a:xfrm>
          <a:prstGeom prst="rect">
            <a:avLst/>
          </a:prstGeom>
        </p:spPr>
      </p:pic>
    </p:spTree>
    <p:extLst>
      <p:ext uri="{BB962C8B-B14F-4D97-AF65-F5344CB8AC3E}">
        <p14:creationId xmlns:p14="http://schemas.microsoft.com/office/powerpoint/2010/main" val="223155510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017BF-FA1F-4D63-9A82-79693CDB5D9C}"/>
              </a:ext>
            </a:extLst>
          </p:cNvPr>
          <p:cNvSpPr>
            <a:spLocks noGrp="1"/>
          </p:cNvSpPr>
          <p:nvPr>
            <p:ph type="title"/>
          </p:nvPr>
        </p:nvSpPr>
        <p:spPr/>
        <p:txBody>
          <a:bodyPr/>
          <a:lstStyle/>
          <a:p>
            <a:r>
              <a:rPr lang="en-US" dirty="0"/>
              <a:t>Competition Not Controls</a:t>
            </a:r>
          </a:p>
        </p:txBody>
      </p:sp>
      <p:sp>
        <p:nvSpPr>
          <p:cNvPr id="3" name="Content Placeholder 2">
            <a:extLst>
              <a:ext uri="{FF2B5EF4-FFF2-40B4-BE49-F238E27FC236}">
                <a16:creationId xmlns:a16="http://schemas.microsoft.com/office/drawing/2014/main" id="{A1A8F76C-6DA6-4DB9-8A3A-B8D055381A19}"/>
              </a:ext>
            </a:extLst>
          </p:cNvPr>
          <p:cNvSpPr>
            <a:spLocks noGrp="1"/>
          </p:cNvSpPr>
          <p:nvPr>
            <p:ph idx="1"/>
          </p:nvPr>
        </p:nvSpPr>
        <p:spPr>
          <a:xfrm>
            <a:off x="381000" y="1752600"/>
            <a:ext cx="8229600" cy="4343400"/>
          </a:xfrm>
        </p:spPr>
        <p:txBody>
          <a:bodyPr/>
          <a:lstStyle/>
          <a:p>
            <a:r>
              <a:rPr lang="en-US" dirty="0"/>
              <a:t>“report on the adequacy of existing arrangements to provide consumer credit at reasonable rates”</a:t>
            </a:r>
          </a:p>
          <a:p>
            <a:pPr lvl="1"/>
            <a:r>
              <a:rPr lang="en-US" dirty="0"/>
              <a:t>Rates and access should be set by competition like any other product</a:t>
            </a:r>
          </a:p>
          <a:p>
            <a:pPr lvl="1"/>
            <a:r>
              <a:rPr lang="en-US" dirty="0"/>
              <a:t>“Unfortunately, the Commission has been able to devise no empirical method for determining who should get credit, how much credit, what kind of credit and at what price.”</a:t>
            </a:r>
          </a:p>
          <a:p>
            <a:pPr lvl="1"/>
            <a:r>
              <a:rPr lang="en-US" dirty="0"/>
              <a:t>“Nor can it say that the price of hamburger or shoes was ‘fair’ at any given time, or that more of either might be better.”</a:t>
            </a:r>
          </a:p>
          <a:p>
            <a:pPr lvl="1"/>
            <a:endParaRPr lang="en-US" dirty="0"/>
          </a:p>
        </p:txBody>
      </p:sp>
      <p:pic>
        <p:nvPicPr>
          <p:cNvPr id="5" name="Picture 4">
            <a:extLst>
              <a:ext uri="{FF2B5EF4-FFF2-40B4-BE49-F238E27FC236}">
                <a16:creationId xmlns:a16="http://schemas.microsoft.com/office/drawing/2014/main" id="{2FC118BC-5215-4554-9229-26B92F99D7B9}"/>
              </a:ext>
            </a:extLst>
          </p:cNvPr>
          <p:cNvPicPr>
            <a:picLocks noChangeAspect="1"/>
          </p:cNvPicPr>
          <p:nvPr/>
        </p:nvPicPr>
        <p:blipFill>
          <a:blip r:embed="rId2"/>
          <a:stretch>
            <a:fillRect/>
          </a:stretch>
        </p:blipFill>
        <p:spPr>
          <a:xfrm>
            <a:off x="990600" y="4114799"/>
            <a:ext cx="7086600" cy="2090737"/>
          </a:xfrm>
          <a:prstGeom prst="rect">
            <a:avLst/>
          </a:prstGeom>
        </p:spPr>
      </p:pic>
    </p:spTree>
    <p:extLst>
      <p:ext uri="{BB962C8B-B14F-4D97-AF65-F5344CB8AC3E}">
        <p14:creationId xmlns:p14="http://schemas.microsoft.com/office/powerpoint/2010/main" val="1597375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81000" y="576263"/>
            <a:ext cx="7772400" cy="881062"/>
          </a:xfrm>
        </p:spPr>
        <p:txBody>
          <a:bodyPr/>
          <a:lstStyle/>
          <a:p>
            <a:r>
              <a:rPr lang="en-US" altLang="en-US">
                <a:latin typeface="Arial" panose="020B0604020202020204" pitchFamily="34" charset="0"/>
              </a:rPr>
              <a:t>Retail Store Credit</a:t>
            </a:r>
          </a:p>
        </p:txBody>
      </p:sp>
      <p:sp>
        <p:nvSpPr>
          <p:cNvPr id="8195" name="Rectangle 3"/>
          <p:cNvSpPr>
            <a:spLocks noGrp="1" noChangeArrowheads="1"/>
          </p:cNvSpPr>
          <p:nvPr>
            <p:ph type="body" idx="1"/>
          </p:nvPr>
        </p:nvSpPr>
        <p:spPr>
          <a:xfrm>
            <a:off x="457200" y="1752600"/>
            <a:ext cx="8229600" cy="4378325"/>
          </a:xfrm>
        </p:spPr>
        <p:txBody>
          <a:bodyPr/>
          <a:lstStyle/>
          <a:p>
            <a:r>
              <a:rPr lang="en-US" altLang="en-US" sz="1600">
                <a:latin typeface="Arial" panose="020B0604020202020204" pitchFamily="34" charset="0"/>
              </a:rPr>
              <a:t>1900-1939: total consumer nonmortgage installment debt quadrupled in real dollars, increasing 2-1/2 times during the decade of the 1920 alone.</a:t>
            </a:r>
          </a:p>
          <a:p>
            <a:r>
              <a:rPr lang="en-US" altLang="en-US" sz="1600">
                <a:latin typeface="Arial" panose="020B0604020202020204" pitchFamily="34" charset="0"/>
              </a:rPr>
              <a:t>1930s: majority of sales of household furniture, appliances, radios, cameras, and jewelry were credit sales, as were a substantial percentage of rugs, hardware, sporting goods, and books, such as encyclopedia and other book sets. Pianos and sewing machines.</a:t>
            </a:r>
          </a:p>
          <a:p>
            <a:r>
              <a:rPr lang="en-US" altLang="en-US" sz="1600">
                <a:latin typeface="Arial" panose="020B0604020202020204" pitchFamily="34" charset="0"/>
              </a:rPr>
              <a:t>David Caplovitz (1963) study of low income households: 75 to 90 percent of their sales on installment credit. Two-thirds of families who relocated into public housing projects in the 1960s purchased their new furniture and major appliances on credit. </a:t>
            </a:r>
          </a:p>
          <a:p>
            <a:r>
              <a:rPr lang="en-US" altLang="en-US" sz="1600">
                <a:latin typeface="Arial" panose="020B0604020202020204" pitchFamily="34" charset="0"/>
              </a:rPr>
              <a:t>More than 70 percent of households used credit to purchase a television set and that lower and higher-income families were just as likely to use credit. </a:t>
            </a:r>
          </a:p>
          <a:p>
            <a:r>
              <a:rPr lang="en-US" altLang="en-US" sz="1600">
                <a:latin typeface="Arial" panose="020B0604020202020204" pitchFamily="34" charset="0"/>
              </a:rPr>
              <a:t>Caplovitz found that 81 percent of low-income families in his study used credit</a:t>
            </a:r>
          </a:p>
          <a:p>
            <a:r>
              <a:rPr lang="en-US" altLang="en-US" sz="1600">
                <a:latin typeface="Arial" panose="020B0604020202020204" pitchFamily="34" charset="0"/>
              </a:rPr>
              <a:t>FTC (1968): 93% of household goods sales to low-income households on credit</a:t>
            </a:r>
          </a:p>
          <a:p>
            <a:r>
              <a:rPr lang="en-US" altLang="en-US" sz="1600">
                <a:latin typeface="Arial" panose="020B0604020202020204" pitchFamily="34" charset="0"/>
              </a:rPr>
              <a:t>Retailers required that consumers make weekly or monthly payments: Forced consumers to visit the store to make payments so retailers could sell still further goods and put the consumer into still further indebtedness.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CC489-ECF1-46AC-9670-5D064A90AF3C}"/>
              </a:ext>
            </a:extLst>
          </p:cNvPr>
          <p:cNvSpPr>
            <a:spLocks noGrp="1"/>
          </p:cNvSpPr>
          <p:nvPr>
            <p:ph type="title"/>
          </p:nvPr>
        </p:nvSpPr>
        <p:spPr/>
        <p:txBody>
          <a:bodyPr/>
          <a:lstStyle/>
          <a:p>
            <a:r>
              <a:rPr lang="en-US" dirty="0"/>
              <a:t>Adequacy of Regulatory Framework</a:t>
            </a:r>
          </a:p>
        </p:txBody>
      </p:sp>
      <p:sp>
        <p:nvSpPr>
          <p:cNvPr id="3" name="Content Placeholder 2">
            <a:extLst>
              <a:ext uri="{FF2B5EF4-FFF2-40B4-BE49-F238E27FC236}">
                <a16:creationId xmlns:a16="http://schemas.microsoft.com/office/drawing/2014/main" id="{2D1ECEA6-D36C-491D-9D33-BD654602C5A5}"/>
              </a:ext>
            </a:extLst>
          </p:cNvPr>
          <p:cNvSpPr>
            <a:spLocks noGrp="1"/>
          </p:cNvSpPr>
          <p:nvPr>
            <p:ph idx="1"/>
          </p:nvPr>
        </p:nvSpPr>
        <p:spPr>
          <a:xfrm>
            <a:off x="381000" y="1752600"/>
            <a:ext cx="8229600" cy="4343400"/>
          </a:xfrm>
        </p:spPr>
        <p:txBody>
          <a:bodyPr/>
          <a:lstStyle/>
          <a:p>
            <a:r>
              <a:rPr lang="en-US" dirty="0"/>
              <a:t>“the adequacy of existing supervisory and regulatory mechanism to protect against unfair practices and ensure the informed use of consumer credit”</a:t>
            </a:r>
          </a:p>
          <a:p>
            <a:pPr lvl="1"/>
            <a:r>
              <a:rPr lang="en-US" dirty="0"/>
              <a:t>Unfair collection practices</a:t>
            </a:r>
          </a:p>
          <a:p>
            <a:pPr lvl="1"/>
            <a:r>
              <a:rPr lang="en-US" dirty="0"/>
              <a:t>Discrimination</a:t>
            </a:r>
          </a:p>
          <a:p>
            <a:pPr lvl="1"/>
            <a:endParaRPr lang="en-US" dirty="0"/>
          </a:p>
        </p:txBody>
      </p:sp>
      <p:pic>
        <p:nvPicPr>
          <p:cNvPr id="5" name="Picture 4">
            <a:extLst>
              <a:ext uri="{FF2B5EF4-FFF2-40B4-BE49-F238E27FC236}">
                <a16:creationId xmlns:a16="http://schemas.microsoft.com/office/drawing/2014/main" id="{39F81D61-AE88-48B7-B19A-9F91CC367D5A}"/>
              </a:ext>
            </a:extLst>
          </p:cNvPr>
          <p:cNvPicPr>
            <a:picLocks noChangeAspect="1"/>
          </p:cNvPicPr>
          <p:nvPr/>
        </p:nvPicPr>
        <p:blipFill>
          <a:blip r:embed="rId2"/>
          <a:stretch>
            <a:fillRect/>
          </a:stretch>
        </p:blipFill>
        <p:spPr>
          <a:xfrm>
            <a:off x="609600" y="3124200"/>
            <a:ext cx="8001000" cy="3287525"/>
          </a:xfrm>
          <a:prstGeom prst="rect">
            <a:avLst/>
          </a:prstGeom>
        </p:spPr>
      </p:pic>
    </p:spTree>
    <p:extLst>
      <p:ext uri="{BB962C8B-B14F-4D97-AF65-F5344CB8AC3E}">
        <p14:creationId xmlns:p14="http://schemas.microsoft.com/office/powerpoint/2010/main" val="20881740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54298-653C-4E6D-B395-489B16F0B20A}"/>
              </a:ext>
            </a:extLst>
          </p:cNvPr>
          <p:cNvSpPr>
            <a:spLocks noGrp="1"/>
          </p:cNvSpPr>
          <p:nvPr>
            <p:ph type="title"/>
          </p:nvPr>
        </p:nvSpPr>
        <p:spPr/>
        <p:txBody>
          <a:bodyPr/>
          <a:lstStyle/>
          <a:p>
            <a:r>
              <a:rPr lang="en-US" dirty="0"/>
              <a:t>Inclusion and Federal Chartering</a:t>
            </a:r>
          </a:p>
        </p:txBody>
      </p:sp>
      <p:sp>
        <p:nvSpPr>
          <p:cNvPr id="3" name="Content Placeholder 2">
            <a:extLst>
              <a:ext uri="{FF2B5EF4-FFF2-40B4-BE49-F238E27FC236}">
                <a16:creationId xmlns:a16="http://schemas.microsoft.com/office/drawing/2014/main" id="{5802928A-C929-414B-9E94-EC25CB196A35}"/>
              </a:ext>
            </a:extLst>
          </p:cNvPr>
          <p:cNvSpPr>
            <a:spLocks noGrp="1"/>
          </p:cNvSpPr>
          <p:nvPr>
            <p:ph idx="1"/>
          </p:nvPr>
        </p:nvSpPr>
        <p:spPr>
          <a:xfrm>
            <a:off x="381000" y="1752600"/>
            <a:ext cx="8153400" cy="4343400"/>
          </a:xfrm>
        </p:spPr>
        <p:txBody>
          <a:bodyPr/>
          <a:lstStyle/>
          <a:p>
            <a:r>
              <a:rPr lang="en-US" dirty="0"/>
              <a:t>“the desirability of federal chartering or other Federal regulatory measures”</a:t>
            </a:r>
          </a:p>
          <a:p>
            <a:pPr lvl="1"/>
            <a:r>
              <a:rPr lang="en-US" dirty="0"/>
              <a:t>Recommends Consumer Protection Agency with Bureau of Consumer Credit or Bureau of Consumer Financial Protection</a:t>
            </a:r>
          </a:p>
          <a:p>
            <a:pPr lvl="1"/>
            <a:r>
              <a:rPr lang="en-US" dirty="0"/>
              <a:t>States need to reform antiquated laws that limit competition</a:t>
            </a:r>
          </a:p>
          <a:p>
            <a:pPr lvl="1"/>
            <a:r>
              <a:rPr lang="en-US" dirty="0"/>
              <a:t>Endorses national chartering of consumer finance companies if states do not eliminate archaic barriers</a:t>
            </a:r>
          </a:p>
          <a:p>
            <a:pPr lvl="1"/>
            <a:endParaRPr lang="en-US" dirty="0"/>
          </a:p>
        </p:txBody>
      </p:sp>
      <p:pic>
        <p:nvPicPr>
          <p:cNvPr id="5" name="Picture 4">
            <a:extLst>
              <a:ext uri="{FF2B5EF4-FFF2-40B4-BE49-F238E27FC236}">
                <a16:creationId xmlns:a16="http://schemas.microsoft.com/office/drawing/2014/main" id="{D2F8F10A-7B10-4C6E-ABFB-2CCF645D66C8}"/>
              </a:ext>
            </a:extLst>
          </p:cNvPr>
          <p:cNvPicPr>
            <a:picLocks noChangeAspect="1"/>
          </p:cNvPicPr>
          <p:nvPr/>
        </p:nvPicPr>
        <p:blipFill>
          <a:blip r:embed="rId2"/>
          <a:stretch>
            <a:fillRect/>
          </a:stretch>
        </p:blipFill>
        <p:spPr>
          <a:xfrm>
            <a:off x="990599" y="3581400"/>
            <a:ext cx="7239001" cy="423937"/>
          </a:xfrm>
          <a:prstGeom prst="rect">
            <a:avLst/>
          </a:prstGeom>
        </p:spPr>
      </p:pic>
      <p:pic>
        <p:nvPicPr>
          <p:cNvPr id="7" name="Picture 6">
            <a:extLst>
              <a:ext uri="{FF2B5EF4-FFF2-40B4-BE49-F238E27FC236}">
                <a16:creationId xmlns:a16="http://schemas.microsoft.com/office/drawing/2014/main" id="{F5C96FFE-514D-46F5-927C-91D26C550683}"/>
              </a:ext>
            </a:extLst>
          </p:cNvPr>
          <p:cNvPicPr>
            <a:picLocks noChangeAspect="1"/>
          </p:cNvPicPr>
          <p:nvPr/>
        </p:nvPicPr>
        <p:blipFill>
          <a:blip r:embed="rId3"/>
          <a:stretch>
            <a:fillRect/>
          </a:stretch>
        </p:blipFill>
        <p:spPr>
          <a:xfrm>
            <a:off x="1066800" y="4005337"/>
            <a:ext cx="7391399" cy="2316741"/>
          </a:xfrm>
          <a:prstGeom prst="rect">
            <a:avLst/>
          </a:prstGeom>
        </p:spPr>
      </p:pic>
    </p:spTree>
    <p:extLst>
      <p:ext uri="{BB962C8B-B14F-4D97-AF65-F5344CB8AC3E}">
        <p14:creationId xmlns:p14="http://schemas.microsoft.com/office/powerpoint/2010/main" val="17317182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A1F1F-97F3-490C-A349-843B5BD419EA}"/>
              </a:ext>
            </a:extLst>
          </p:cNvPr>
          <p:cNvSpPr>
            <a:spLocks noGrp="1"/>
          </p:cNvSpPr>
          <p:nvPr>
            <p:ph type="title"/>
          </p:nvPr>
        </p:nvSpPr>
        <p:spPr/>
        <p:txBody>
          <a:bodyPr/>
          <a:lstStyle/>
          <a:p>
            <a:r>
              <a:rPr lang="en-US" dirty="0"/>
              <a:t>Consumer Information and Choice</a:t>
            </a:r>
          </a:p>
        </p:txBody>
      </p:sp>
      <p:sp>
        <p:nvSpPr>
          <p:cNvPr id="3" name="Content Placeholder 2">
            <a:extLst>
              <a:ext uri="{FF2B5EF4-FFF2-40B4-BE49-F238E27FC236}">
                <a16:creationId xmlns:a16="http://schemas.microsoft.com/office/drawing/2014/main" id="{68B41AFE-247C-4221-8E8B-B713B280F2EE}"/>
              </a:ext>
            </a:extLst>
          </p:cNvPr>
          <p:cNvSpPr>
            <a:spLocks noGrp="1"/>
          </p:cNvSpPr>
          <p:nvPr>
            <p:ph idx="1"/>
          </p:nvPr>
        </p:nvSpPr>
        <p:spPr>
          <a:xfrm>
            <a:off x="381000" y="1752600"/>
            <a:ext cx="8229600" cy="4343400"/>
          </a:xfrm>
        </p:spPr>
        <p:txBody>
          <a:bodyPr/>
          <a:lstStyle/>
          <a:p>
            <a:r>
              <a:rPr lang="en-US" dirty="0"/>
              <a:t>Replace existing regulatory framework with one based on Disclosure/information and market competition</a:t>
            </a:r>
          </a:p>
          <a:p>
            <a:r>
              <a:rPr lang="en-US" dirty="0"/>
              <a:t>Solicited numerous studies on markets, regulation, and Truth in Lending</a:t>
            </a:r>
          </a:p>
          <a:p>
            <a:r>
              <a:rPr lang="en-US" dirty="0"/>
              <a:t>Senator Paul Douglass and TILA</a:t>
            </a:r>
          </a:p>
          <a:p>
            <a:endParaRPr lang="en-US" dirty="0"/>
          </a:p>
        </p:txBody>
      </p:sp>
      <p:pic>
        <p:nvPicPr>
          <p:cNvPr id="5" name="Picture 4">
            <a:extLst>
              <a:ext uri="{FF2B5EF4-FFF2-40B4-BE49-F238E27FC236}">
                <a16:creationId xmlns:a16="http://schemas.microsoft.com/office/drawing/2014/main" id="{E31C0BCB-F606-4D77-9085-8F1A04594D94}"/>
              </a:ext>
            </a:extLst>
          </p:cNvPr>
          <p:cNvPicPr>
            <a:picLocks noChangeAspect="1"/>
          </p:cNvPicPr>
          <p:nvPr/>
        </p:nvPicPr>
        <p:blipFill>
          <a:blip r:embed="rId2"/>
          <a:stretch>
            <a:fillRect/>
          </a:stretch>
        </p:blipFill>
        <p:spPr>
          <a:xfrm>
            <a:off x="762000" y="3429000"/>
            <a:ext cx="7391400" cy="2667000"/>
          </a:xfrm>
          <a:prstGeom prst="rect">
            <a:avLst/>
          </a:prstGeom>
        </p:spPr>
      </p:pic>
    </p:spTree>
    <p:extLst>
      <p:ext uri="{BB962C8B-B14F-4D97-AF65-F5344CB8AC3E}">
        <p14:creationId xmlns:p14="http://schemas.microsoft.com/office/powerpoint/2010/main" val="161394002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B6BAA-6DBE-4612-8927-8A763C030F57}"/>
              </a:ext>
            </a:extLst>
          </p:cNvPr>
          <p:cNvSpPr>
            <a:spLocks noGrp="1"/>
          </p:cNvSpPr>
          <p:nvPr>
            <p:ph type="title"/>
          </p:nvPr>
        </p:nvSpPr>
        <p:spPr/>
        <p:txBody>
          <a:bodyPr/>
          <a:lstStyle/>
          <a:p>
            <a:r>
              <a:rPr lang="en-US" dirty="0"/>
              <a:t>Deregulation</a:t>
            </a:r>
          </a:p>
        </p:txBody>
      </p:sp>
      <p:sp>
        <p:nvSpPr>
          <p:cNvPr id="3" name="Content Placeholder 2">
            <a:extLst>
              <a:ext uri="{FF2B5EF4-FFF2-40B4-BE49-F238E27FC236}">
                <a16:creationId xmlns:a16="http://schemas.microsoft.com/office/drawing/2014/main" id="{B141E158-7732-4F7F-B7C8-3B993FBFC96A}"/>
              </a:ext>
            </a:extLst>
          </p:cNvPr>
          <p:cNvSpPr>
            <a:spLocks noGrp="1"/>
          </p:cNvSpPr>
          <p:nvPr>
            <p:ph idx="1"/>
          </p:nvPr>
        </p:nvSpPr>
        <p:spPr>
          <a:xfrm>
            <a:off x="381000" y="1752600"/>
            <a:ext cx="8153400" cy="4343400"/>
          </a:xfrm>
        </p:spPr>
        <p:txBody>
          <a:bodyPr/>
          <a:lstStyle/>
          <a:p>
            <a:r>
              <a:rPr lang="en-US" dirty="0"/>
              <a:t>Gradual elimination of usury ceilings</a:t>
            </a:r>
          </a:p>
          <a:p>
            <a:r>
              <a:rPr lang="en-US" i="1" dirty="0"/>
              <a:t>Marquette National Bank </a:t>
            </a:r>
            <a:r>
              <a:rPr lang="en-US" dirty="0"/>
              <a:t>(1978) effectively deregulated credit card interest rates</a:t>
            </a:r>
          </a:p>
          <a:p>
            <a:r>
              <a:rPr lang="en-US" dirty="0"/>
              <a:t>Deregulation of mortgage usury after S&amp;L crisis: high interest rates to attract capital with price-controls on mortgages</a:t>
            </a:r>
          </a:p>
          <a:p>
            <a:r>
              <a:rPr lang="en-US" dirty="0"/>
              <a:t>Deregulation of interstate branch banking</a:t>
            </a:r>
          </a:p>
          <a:p>
            <a:r>
              <a:rPr lang="en-US" dirty="0"/>
              <a:t>Introduction of debit cards in place of checks led to expansion of access to free checking and bank accounts</a:t>
            </a:r>
          </a:p>
        </p:txBody>
      </p:sp>
    </p:spTree>
    <p:extLst>
      <p:ext uri="{BB962C8B-B14F-4D97-AF65-F5344CB8AC3E}">
        <p14:creationId xmlns:p14="http://schemas.microsoft.com/office/powerpoint/2010/main" val="29062995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850B6-646D-430D-AEB4-B8F85A78B4A9}"/>
              </a:ext>
            </a:extLst>
          </p:cNvPr>
          <p:cNvSpPr>
            <a:spLocks noGrp="1"/>
          </p:cNvSpPr>
          <p:nvPr>
            <p:ph type="title"/>
          </p:nvPr>
        </p:nvSpPr>
        <p:spPr/>
        <p:txBody>
          <a:bodyPr/>
          <a:lstStyle/>
          <a:p>
            <a:r>
              <a:rPr lang="en-US" dirty="0"/>
              <a:t>Third Wave: 2008 Financial Crisis</a:t>
            </a:r>
          </a:p>
        </p:txBody>
      </p:sp>
      <p:sp>
        <p:nvSpPr>
          <p:cNvPr id="3" name="Content Placeholder 2">
            <a:extLst>
              <a:ext uri="{FF2B5EF4-FFF2-40B4-BE49-F238E27FC236}">
                <a16:creationId xmlns:a16="http://schemas.microsoft.com/office/drawing/2014/main" id="{AEB2CAE9-9F3D-400D-8911-8610BC526F64}"/>
              </a:ext>
            </a:extLst>
          </p:cNvPr>
          <p:cNvSpPr>
            <a:spLocks noGrp="1"/>
          </p:cNvSpPr>
          <p:nvPr>
            <p:ph idx="1"/>
          </p:nvPr>
        </p:nvSpPr>
        <p:spPr>
          <a:xfrm>
            <a:off x="381000" y="1828800"/>
            <a:ext cx="8077200" cy="4267200"/>
          </a:xfrm>
        </p:spPr>
        <p:txBody>
          <a:bodyPr/>
          <a:lstStyle/>
          <a:p>
            <a:r>
              <a:rPr lang="en-US" dirty="0"/>
              <a:t>2008 Financial Crisis</a:t>
            </a:r>
          </a:p>
          <a:p>
            <a:r>
              <a:rPr lang="en-US" dirty="0"/>
              <a:t>Subprime Mortgages (Not really): Narrative that deregulation led to “predatory lending” that led to foreclosure and mortgage market collapse</a:t>
            </a:r>
          </a:p>
          <a:p>
            <a:r>
              <a:rPr lang="en-US" dirty="0"/>
              <a:t>Arose during 2008 Presidential Campaign</a:t>
            </a:r>
          </a:p>
          <a:p>
            <a:r>
              <a:rPr lang="en-US" dirty="0"/>
              <a:t>Dodd-Frank</a:t>
            </a:r>
          </a:p>
          <a:p>
            <a:r>
              <a:rPr lang="en-US" dirty="0"/>
              <a:t>Created CFPB</a:t>
            </a:r>
          </a:p>
          <a:p>
            <a:r>
              <a:rPr lang="en-US" dirty="0"/>
              <a:t>The Financial Crisis Inquiry Report: Report written after Dodd-Frank Passed</a:t>
            </a:r>
          </a:p>
          <a:p>
            <a:r>
              <a:rPr lang="en-US" dirty="0"/>
              <a:t>Development of behavioral economics in place of traditional paternalism</a:t>
            </a:r>
          </a:p>
          <a:p>
            <a:endParaRPr lang="en-US" dirty="0"/>
          </a:p>
        </p:txBody>
      </p:sp>
    </p:spTree>
    <p:extLst>
      <p:ext uri="{BB962C8B-B14F-4D97-AF65-F5344CB8AC3E}">
        <p14:creationId xmlns:p14="http://schemas.microsoft.com/office/powerpoint/2010/main" val="17718686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F41B9-70A3-48D5-9E57-5B4EB5E77235}"/>
              </a:ext>
            </a:extLst>
          </p:cNvPr>
          <p:cNvSpPr>
            <a:spLocks noGrp="1"/>
          </p:cNvSpPr>
          <p:nvPr>
            <p:ph type="title"/>
          </p:nvPr>
        </p:nvSpPr>
        <p:spPr/>
        <p:txBody>
          <a:bodyPr/>
          <a:lstStyle/>
          <a:p>
            <a:r>
              <a:rPr lang="en-US" dirty="0"/>
              <a:t>The Origins of CFPB</a:t>
            </a:r>
          </a:p>
        </p:txBody>
      </p:sp>
      <p:pic>
        <p:nvPicPr>
          <p:cNvPr id="5" name="Content Placeholder 4">
            <a:extLst>
              <a:ext uri="{FF2B5EF4-FFF2-40B4-BE49-F238E27FC236}">
                <a16:creationId xmlns:a16="http://schemas.microsoft.com/office/drawing/2014/main" id="{AD8E291B-8581-4D50-B2F4-2BD9165F940C}"/>
              </a:ext>
            </a:extLst>
          </p:cNvPr>
          <p:cNvPicPr>
            <a:picLocks noGrp="1" noChangeAspect="1"/>
          </p:cNvPicPr>
          <p:nvPr>
            <p:ph idx="1"/>
          </p:nvPr>
        </p:nvPicPr>
        <p:blipFill>
          <a:blip r:embed="rId2"/>
          <a:stretch>
            <a:fillRect/>
          </a:stretch>
        </p:blipFill>
        <p:spPr>
          <a:xfrm>
            <a:off x="2134001" y="1981200"/>
            <a:ext cx="4266397" cy="4114800"/>
          </a:xfrm>
        </p:spPr>
      </p:pic>
    </p:spTree>
    <p:extLst>
      <p:ext uri="{BB962C8B-B14F-4D97-AF65-F5344CB8AC3E}">
        <p14:creationId xmlns:p14="http://schemas.microsoft.com/office/powerpoint/2010/main" val="30838655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52A37D-881C-4CA6-B92E-49CBE3678C96}"/>
              </a:ext>
            </a:extLst>
          </p:cNvPr>
          <p:cNvSpPr>
            <a:spLocks noGrp="1"/>
          </p:cNvSpPr>
          <p:nvPr>
            <p:ph type="title"/>
          </p:nvPr>
        </p:nvSpPr>
        <p:spPr/>
        <p:txBody>
          <a:bodyPr/>
          <a:lstStyle/>
          <a:p>
            <a:r>
              <a:rPr lang="en-US" dirty="0"/>
              <a:t>The Idea of the CFPB is Born</a:t>
            </a:r>
          </a:p>
        </p:txBody>
      </p:sp>
      <p:pic>
        <p:nvPicPr>
          <p:cNvPr id="5" name="Content Placeholder 4">
            <a:extLst>
              <a:ext uri="{FF2B5EF4-FFF2-40B4-BE49-F238E27FC236}">
                <a16:creationId xmlns:a16="http://schemas.microsoft.com/office/drawing/2014/main" id="{1D0A9CEA-C7CE-44E3-8428-789912538545}"/>
              </a:ext>
            </a:extLst>
          </p:cNvPr>
          <p:cNvPicPr>
            <a:picLocks noGrp="1" noChangeAspect="1"/>
          </p:cNvPicPr>
          <p:nvPr>
            <p:ph idx="1"/>
          </p:nvPr>
        </p:nvPicPr>
        <p:blipFill>
          <a:blip r:embed="rId2"/>
          <a:stretch>
            <a:fillRect/>
          </a:stretch>
        </p:blipFill>
        <p:spPr>
          <a:xfrm>
            <a:off x="728168" y="2252413"/>
            <a:ext cx="7078063" cy="3572374"/>
          </a:xfrm>
        </p:spPr>
      </p:pic>
    </p:spTree>
    <p:extLst>
      <p:ext uri="{BB962C8B-B14F-4D97-AF65-F5344CB8AC3E}">
        <p14:creationId xmlns:p14="http://schemas.microsoft.com/office/powerpoint/2010/main" val="38289007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FA1BC-0ECE-438E-957D-912551708B36}"/>
              </a:ext>
            </a:extLst>
          </p:cNvPr>
          <p:cNvSpPr>
            <a:spLocks noGrp="1"/>
          </p:cNvSpPr>
          <p:nvPr>
            <p:ph type="title"/>
          </p:nvPr>
        </p:nvSpPr>
        <p:spPr/>
        <p:txBody>
          <a:bodyPr/>
          <a:lstStyle/>
          <a:p>
            <a:r>
              <a:rPr lang="en-US" dirty="0"/>
              <a:t>CFPB Meets Behavioral Economics</a:t>
            </a:r>
          </a:p>
        </p:txBody>
      </p:sp>
      <p:pic>
        <p:nvPicPr>
          <p:cNvPr id="5" name="Content Placeholder 4">
            <a:extLst>
              <a:ext uri="{FF2B5EF4-FFF2-40B4-BE49-F238E27FC236}">
                <a16:creationId xmlns:a16="http://schemas.microsoft.com/office/drawing/2014/main" id="{AE9C6118-4E1F-4529-9E08-B302887C07AD}"/>
              </a:ext>
            </a:extLst>
          </p:cNvPr>
          <p:cNvPicPr>
            <a:picLocks noGrp="1" noChangeAspect="1"/>
          </p:cNvPicPr>
          <p:nvPr>
            <p:ph idx="1"/>
          </p:nvPr>
        </p:nvPicPr>
        <p:blipFill>
          <a:blip r:embed="rId2"/>
          <a:stretch>
            <a:fillRect/>
          </a:stretch>
        </p:blipFill>
        <p:spPr>
          <a:xfrm>
            <a:off x="2119012" y="2200018"/>
            <a:ext cx="4296375" cy="3677163"/>
          </a:xfrm>
        </p:spPr>
      </p:pic>
    </p:spTree>
    <p:extLst>
      <p:ext uri="{BB962C8B-B14F-4D97-AF65-F5344CB8AC3E}">
        <p14:creationId xmlns:p14="http://schemas.microsoft.com/office/powerpoint/2010/main" val="412014553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C24F-B66C-4F7A-9A16-801CB7FDC7D7}"/>
              </a:ext>
            </a:extLst>
          </p:cNvPr>
          <p:cNvSpPr>
            <a:spLocks noGrp="1"/>
          </p:cNvSpPr>
          <p:nvPr>
            <p:ph type="title"/>
          </p:nvPr>
        </p:nvSpPr>
        <p:spPr/>
        <p:txBody>
          <a:bodyPr/>
          <a:lstStyle/>
          <a:p>
            <a:r>
              <a:rPr lang="en-US" dirty="0"/>
              <a:t>Idea Becomes Proposal: Obama</a:t>
            </a:r>
          </a:p>
        </p:txBody>
      </p:sp>
      <p:pic>
        <p:nvPicPr>
          <p:cNvPr id="5" name="Content Placeholder 4">
            <a:extLst>
              <a:ext uri="{FF2B5EF4-FFF2-40B4-BE49-F238E27FC236}">
                <a16:creationId xmlns:a16="http://schemas.microsoft.com/office/drawing/2014/main" id="{A548BE90-FC37-4B67-8BE9-F2ABB37C54D9}"/>
              </a:ext>
            </a:extLst>
          </p:cNvPr>
          <p:cNvPicPr>
            <a:picLocks noGrp="1" noChangeAspect="1"/>
          </p:cNvPicPr>
          <p:nvPr>
            <p:ph idx="1"/>
          </p:nvPr>
        </p:nvPicPr>
        <p:blipFill>
          <a:blip r:embed="rId2"/>
          <a:stretch>
            <a:fillRect/>
          </a:stretch>
        </p:blipFill>
        <p:spPr>
          <a:xfrm>
            <a:off x="2383706" y="1981200"/>
            <a:ext cx="3766987" cy="4114800"/>
          </a:xfrm>
        </p:spPr>
      </p:pic>
    </p:spTree>
    <p:extLst>
      <p:ext uri="{BB962C8B-B14F-4D97-AF65-F5344CB8AC3E}">
        <p14:creationId xmlns:p14="http://schemas.microsoft.com/office/powerpoint/2010/main" val="8349352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61224-034B-4F73-8099-24B5358FEB75}"/>
              </a:ext>
            </a:extLst>
          </p:cNvPr>
          <p:cNvSpPr>
            <a:spLocks noGrp="1"/>
          </p:cNvSpPr>
          <p:nvPr>
            <p:ph type="title"/>
          </p:nvPr>
        </p:nvSpPr>
        <p:spPr/>
        <p:txBody>
          <a:bodyPr/>
          <a:lstStyle/>
          <a:p>
            <a:r>
              <a:rPr lang="en-US" dirty="0"/>
              <a:t>Proposal Becomes Reality</a:t>
            </a:r>
          </a:p>
        </p:txBody>
      </p:sp>
      <p:sp>
        <p:nvSpPr>
          <p:cNvPr id="3" name="Content Placeholder 2">
            <a:extLst>
              <a:ext uri="{FF2B5EF4-FFF2-40B4-BE49-F238E27FC236}">
                <a16:creationId xmlns:a16="http://schemas.microsoft.com/office/drawing/2014/main" id="{B0873976-C6D4-4FB4-947E-3273247D51C9}"/>
              </a:ext>
            </a:extLst>
          </p:cNvPr>
          <p:cNvSpPr>
            <a:spLocks noGrp="1"/>
          </p:cNvSpPr>
          <p:nvPr>
            <p:ph idx="1"/>
          </p:nvPr>
        </p:nvSpPr>
        <p:spPr>
          <a:xfrm>
            <a:off x="345141" y="2057400"/>
            <a:ext cx="7772400" cy="4114800"/>
          </a:xfrm>
        </p:spPr>
        <p:txBody>
          <a:bodyPr/>
          <a:lstStyle/>
          <a:p>
            <a:endParaRPr lang="en-US" dirty="0"/>
          </a:p>
          <a:p>
            <a:endParaRPr lang="en-US" dirty="0"/>
          </a:p>
          <a:p>
            <a:endParaRPr lang="en-US" dirty="0"/>
          </a:p>
        </p:txBody>
      </p:sp>
      <p:pic>
        <p:nvPicPr>
          <p:cNvPr id="5" name="Picture 4">
            <a:extLst>
              <a:ext uri="{FF2B5EF4-FFF2-40B4-BE49-F238E27FC236}">
                <a16:creationId xmlns:a16="http://schemas.microsoft.com/office/drawing/2014/main" id="{9B9B455F-413D-4215-BBC9-818B11518C5F}"/>
              </a:ext>
            </a:extLst>
          </p:cNvPr>
          <p:cNvPicPr>
            <a:picLocks noChangeAspect="1"/>
          </p:cNvPicPr>
          <p:nvPr/>
        </p:nvPicPr>
        <p:blipFill>
          <a:blip r:embed="rId2"/>
          <a:stretch>
            <a:fillRect/>
          </a:stretch>
        </p:blipFill>
        <p:spPr>
          <a:xfrm>
            <a:off x="4343400" y="1905001"/>
            <a:ext cx="4455458" cy="4164106"/>
          </a:xfrm>
          <a:prstGeom prst="rect">
            <a:avLst/>
          </a:prstGeom>
        </p:spPr>
      </p:pic>
      <p:pic>
        <p:nvPicPr>
          <p:cNvPr id="7" name="Picture 6">
            <a:extLst>
              <a:ext uri="{FF2B5EF4-FFF2-40B4-BE49-F238E27FC236}">
                <a16:creationId xmlns:a16="http://schemas.microsoft.com/office/drawing/2014/main" id="{3F96564E-EFB4-4C21-8478-8BD6BAEC5766}"/>
              </a:ext>
            </a:extLst>
          </p:cNvPr>
          <p:cNvPicPr>
            <a:picLocks noChangeAspect="1"/>
          </p:cNvPicPr>
          <p:nvPr/>
        </p:nvPicPr>
        <p:blipFill>
          <a:blip r:embed="rId3"/>
          <a:stretch>
            <a:fillRect/>
          </a:stretch>
        </p:blipFill>
        <p:spPr>
          <a:xfrm>
            <a:off x="609600" y="1905001"/>
            <a:ext cx="3733800" cy="3972532"/>
          </a:xfrm>
          <a:prstGeom prst="rect">
            <a:avLst/>
          </a:prstGeom>
        </p:spPr>
      </p:pic>
    </p:spTree>
    <p:extLst>
      <p:ext uri="{BB962C8B-B14F-4D97-AF65-F5344CB8AC3E}">
        <p14:creationId xmlns:p14="http://schemas.microsoft.com/office/powerpoint/2010/main" val="10212037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latin typeface="Arial" panose="020B0604020202020204" pitchFamily="34" charset="0"/>
              </a:rPr>
              <a:t>Criticisms of Installment Credit</a:t>
            </a:r>
          </a:p>
        </p:txBody>
      </p:sp>
      <p:sp>
        <p:nvSpPr>
          <p:cNvPr id="9219" name="Rectangle 3"/>
          <p:cNvSpPr>
            <a:spLocks noGrp="1" noChangeArrowheads="1"/>
          </p:cNvSpPr>
          <p:nvPr>
            <p:ph type="body" idx="1"/>
          </p:nvPr>
        </p:nvSpPr>
        <p:spPr>
          <a:xfrm>
            <a:off x="457200" y="1752600"/>
            <a:ext cx="8229600" cy="4378325"/>
          </a:xfrm>
        </p:spPr>
        <p:txBody>
          <a:bodyPr/>
          <a:lstStyle/>
          <a:p>
            <a:pPr>
              <a:lnSpc>
                <a:spcPct val="90000"/>
              </a:lnSpc>
            </a:pPr>
            <a:r>
              <a:rPr lang="en-US" altLang="en-US">
                <a:latin typeface="Arial" panose="020B0604020202020204" pitchFamily="34" charset="0"/>
              </a:rPr>
              <a:t>Installment selling was criticized for allegedly inducing overconsumption by American shoppers, especially supposedly vulnerable groups such as “the poor, the immigrant, and the allegedly math-impaired female.”</a:t>
            </a:r>
          </a:p>
          <a:p>
            <a:pPr>
              <a:lnSpc>
                <a:spcPct val="90000"/>
              </a:lnSpc>
            </a:pPr>
            <a:r>
              <a:rPr lang="en-US" altLang="en-US">
                <a:latin typeface="Arial" panose="020B0604020202020204" pitchFamily="34" charset="0"/>
              </a:rPr>
              <a:t> Rapacious installment sellers were accused of extending credit to unworthy borrowers, leading them to purchase unnecessary products and generating debts beyond their means to repay.</a:t>
            </a:r>
          </a:p>
          <a:p>
            <a:pPr>
              <a:lnSpc>
                <a:spcPct val="90000"/>
              </a:lnSpc>
            </a:pPr>
            <a:r>
              <a:rPr lang="en-US" altLang="en-US">
                <a:latin typeface="Arial" panose="020B0604020202020204" pitchFamily="34" charset="0"/>
              </a:rPr>
              <a:t>Department stores were criticized for “actively goad[ing] people into contracting more debt.”</a:t>
            </a:r>
          </a:p>
          <a:p>
            <a:pPr>
              <a:lnSpc>
                <a:spcPct val="90000"/>
              </a:lnSpc>
            </a:pPr>
            <a:r>
              <a:rPr lang="en-US" altLang="en-US">
                <a:latin typeface="Arial" panose="020B0604020202020204" pitchFamily="34" charset="0"/>
              </a:rPr>
              <a:t>An 1899 report concluded that installment selling “‘lured thousands to ruin’ encouraging people to buy what they could not pay for and making debt ‘the curse of countless families.’”</a:t>
            </a:r>
          </a:p>
          <a:p>
            <a:pPr>
              <a:lnSpc>
                <a:spcPct val="90000"/>
              </a:lnSpc>
            </a:pPr>
            <a:r>
              <a:rPr lang="en-US" altLang="en-US">
                <a:latin typeface="Arial" panose="020B0604020202020204" pitchFamily="34" charset="0"/>
              </a:rPr>
              <a:t>1931 Report to the President: “The situation is well illustrated in the case of wage earners who, in large numbers, seek discharge from their debts in bankruptcy because they have been induced by one group of creditors at the expense of another to buy luxuries which they cannot afford.”</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FCAAD-71B2-48B3-A989-149D7E74427B}"/>
              </a:ext>
            </a:extLst>
          </p:cNvPr>
          <p:cNvSpPr>
            <a:spLocks noGrp="1"/>
          </p:cNvSpPr>
          <p:nvPr>
            <p:ph type="title"/>
          </p:nvPr>
        </p:nvSpPr>
        <p:spPr/>
        <p:txBody>
          <a:bodyPr/>
          <a:lstStyle/>
          <a:p>
            <a:r>
              <a:rPr lang="en-US" dirty="0"/>
              <a:t>Design of Dodd-Frank</a:t>
            </a:r>
          </a:p>
        </p:txBody>
      </p:sp>
      <p:sp>
        <p:nvSpPr>
          <p:cNvPr id="3" name="Content Placeholder 2">
            <a:extLst>
              <a:ext uri="{FF2B5EF4-FFF2-40B4-BE49-F238E27FC236}">
                <a16:creationId xmlns:a16="http://schemas.microsoft.com/office/drawing/2014/main" id="{B1129621-03B4-4EC5-9AD9-4BC6A9C1954A}"/>
              </a:ext>
            </a:extLst>
          </p:cNvPr>
          <p:cNvSpPr>
            <a:spLocks noGrp="1"/>
          </p:cNvSpPr>
          <p:nvPr>
            <p:ph idx="1"/>
          </p:nvPr>
        </p:nvSpPr>
        <p:spPr>
          <a:xfrm>
            <a:off x="381000" y="1676400"/>
            <a:ext cx="8229600" cy="4724400"/>
          </a:xfrm>
        </p:spPr>
        <p:txBody>
          <a:bodyPr/>
          <a:lstStyle/>
          <a:p>
            <a:r>
              <a:rPr lang="en-US" dirty="0"/>
              <a:t>Original Proposal</a:t>
            </a:r>
          </a:p>
          <a:p>
            <a:r>
              <a:rPr lang="en-US" dirty="0"/>
              <a:t>Final Enactment</a:t>
            </a:r>
          </a:p>
          <a:p>
            <a:r>
              <a:rPr lang="en-US" dirty="0"/>
              <a:t>Key Feature: Massive Independence</a:t>
            </a:r>
          </a:p>
          <a:p>
            <a:r>
              <a:rPr lang="en-US" dirty="0"/>
              <a:t>Single Director removable only “for cause”</a:t>
            </a:r>
          </a:p>
          <a:p>
            <a:r>
              <a:rPr lang="en-US" dirty="0"/>
              <a:t>Budget: Cap of 12% of Fed’s operating expenses ($883m for 2025)</a:t>
            </a:r>
          </a:p>
          <a:p>
            <a:pPr lvl="1"/>
            <a:r>
              <a:rPr lang="en-US" dirty="0"/>
              <a:t>Paid from “combined earnings of the Federal Reserve System”</a:t>
            </a:r>
          </a:p>
          <a:p>
            <a:r>
              <a:rPr lang="en-US" dirty="0"/>
              <a:t>Concern of Agency Capture</a:t>
            </a:r>
          </a:p>
          <a:p>
            <a:r>
              <a:rPr lang="en-US" dirty="0"/>
              <a:t>Political Hotbox Since Creation</a:t>
            </a:r>
          </a:p>
          <a:p>
            <a:pPr lvl="1"/>
            <a:r>
              <a:rPr lang="en-US" dirty="0"/>
              <a:t>Filibuster and Cordray Recess</a:t>
            </a:r>
          </a:p>
          <a:p>
            <a:pPr lvl="1"/>
            <a:r>
              <a:rPr lang="en-US" dirty="0"/>
              <a:t>Trump I: Mick Mulvaney and Kathy </a:t>
            </a:r>
            <a:r>
              <a:rPr lang="en-US" dirty="0" err="1"/>
              <a:t>Kraninger</a:t>
            </a:r>
            <a:endParaRPr lang="en-US" dirty="0"/>
          </a:p>
          <a:p>
            <a:pPr lvl="1"/>
            <a:r>
              <a:rPr lang="en-US" dirty="0"/>
              <a:t>Biden: Rohit Chopra</a:t>
            </a:r>
          </a:p>
          <a:p>
            <a:pPr lvl="1"/>
            <a:r>
              <a:rPr lang="en-US" dirty="0"/>
              <a:t>Trump II: ?</a:t>
            </a:r>
          </a:p>
          <a:p>
            <a:pPr lvl="2"/>
            <a:r>
              <a:rPr lang="en-US" dirty="0"/>
              <a:t>Director</a:t>
            </a:r>
          </a:p>
          <a:p>
            <a:pPr lvl="2"/>
            <a:r>
              <a:rPr lang="en-US" dirty="0"/>
              <a:t>Legislative Reform</a:t>
            </a:r>
          </a:p>
        </p:txBody>
      </p:sp>
    </p:spTree>
    <p:extLst>
      <p:ext uri="{BB962C8B-B14F-4D97-AF65-F5344CB8AC3E}">
        <p14:creationId xmlns:p14="http://schemas.microsoft.com/office/powerpoint/2010/main" val="40691505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DAA08-2399-4E8C-896E-DA427AEE83A4}"/>
              </a:ext>
            </a:extLst>
          </p:cNvPr>
          <p:cNvSpPr>
            <a:spLocks noGrp="1"/>
          </p:cNvSpPr>
          <p:nvPr>
            <p:ph type="title"/>
          </p:nvPr>
        </p:nvSpPr>
        <p:spPr/>
        <p:txBody>
          <a:bodyPr/>
          <a:lstStyle/>
          <a:p>
            <a:r>
              <a:rPr lang="en-US" dirty="0"/>
              <a:t>Dodd-Frank and CFPB</a:t>
            </a:r>
          </a:p>
        </p:txBody>
      </p:sp>
      <p:pic>
        <p:nvPicPr>
          <p:cNvPr id="5" name="Content Placeholder 4">
            <a:extLst>
              <a:ext uri="{FF2B5EF4-FFF2-40B4-BE49-F238E27FC236}">
                <a16:creationId xmlns:a16="http://schemas.microsoft.com/office/drawing/2014/main" id="{A49378D9-A302-49F3-B9C0-4E2E939C8FDF}"/>
              </a:ext>
            </a:extLst>
          </p:cNvPr>
          <p:cNvPicPr>
            <a:picLocks noGrp="1" noChangeAspect="1"/>
          </p:cNvPicPr>
          <p:nvPr>
            <p:ph idx="1"/>
          </p:nvPr>
        </p:nvPicPr>
        <p:blipFill>
          <a:blip r:embed="rId2"/>
          <a:stretch>
            <a:fillRect/>
          </a:stretch>
        </p:blipFill>
        <p:spPr>
          <a:xfrm>
            <a:off x="1828800" y="2057400"/>
            <a:ext cx="4867954" cy="3962400"/>
          </a:xfrm>
        </p:spPr>
      </p:pic>
    </p:spTree>
    <p:extLst>
      <p:ext uri="{BB962C8B-B14F-4D97-AF65-F5344CB8AC3E}">
        <p14:creationId xmlns:p14="http://schemas.microsoft.com/office/powerpoint/2010/main" val="230869242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603C1-A920-4901-86E2-917736472512}"/>
              </a:ext>
            </a:extLst>
          </p:cNvPr>
          <p:cNvSpPr>
            <a:spLocks noGrp="1"/>
          </p:cNvSpPr>
          <p:nvPr>
            <p:ph type="title"/>
          </p:nvPr>
        </p:nvSpPr>
        <p:spPr/>
        <p:txBody>
          <a:bodyPr/>
          <a:lstStyle/>
          <a:p>
            <a:r>
              <a:rPr lang="en-US" dirty="0"/>
              <a:t>CFPB Authorities</a:t>
            </a:r>
          </a:p>
        </p:txBody>
      </p:sp>
      <p:sp>
        <p:nvSpPr>
          <p:cNvPr id="3" name="Content Placeholder 2">
            <a:extLst>
              <a:ext uri="{FF2B5EF4-FFF2-40B4-BE49-F238E27FC236}">
                <a16:creationId xmlns:a16="http://schemas.microsoft.com/office/drawing/2014/main" id="{C5CDC25F-9D4F-49F3-9B65-4ABDA398734B}"/>
              </a:ext>
            </a:extLst>
          </p:cNvPr>
          <p:cNvSpPr>
            <a:spLocks noGrp="1"/>
          </p:cNvSpPr>
          <p:nvPr>
            <p:ph idx="1"/>
          </p:nvPr>
        </p:nvSpPr>
        <p:spPr>
          <a:xfrm>
            <a:off x="381000" y="1752600"/>
            <a:ext cx="8229600" cy="4343400"/>
          </a:xfrm>
        </p:spPr>
        <p:txBody>
          <a:bodyPr/>
          <a:lstStyle/>
          <a:p>
            <a:r>
              <a:rPr lang="en-US" dirty="0"/>
              <a:t>18 “enumerated laws” (Levitin p. 114-115)</a:t>
            </a:r>
          </a:p>
          <a:p>
            <a:r>
              <a:rPr lang="en-US" dirty="0"/>
              <a:t>“Unfair, Deceptive, </a:t>
            </a:r>
            <a:r>
              <a:rPr lang="en-US" i="1" dirty="0"/>
              <a:t>or Abusive Acts </a:t>
            </a:r>
            <a:r>
              <a:rPr lang="en-US" dirty="0"/>
              <a:t>or Practices”</a:t>
            </a:r>
          </a:p>
          <a:p>
            <a:pPr lvl="1"/>
            <a:r>
              <a:rPr lang="en-US" dirty="0"/>
              <a:t>“Abusive” is novel term</a:t>
            </a:r>
          </a:p>
          <a:p>
            <a:r>
              <a:rPr lang="en-US" dirty="0"/>
              <a:t>“Covered persons” and “service providers”</a:t>
            </a:r>
          </a:p>
        </p:txBody>
      </p:sp>
    </p:spTree>
    <p:extLst>
      <p:ext uri="{BB962C8B-B14F-4D97-AF65-F5344CB8AC3E}">
        <p14:creationId xmlns:p14="http://schemas.microsoft.com/office/powerpoint/2010/main" val="1156346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91744-5E06-4A88-A54F-241F0835F176}"/>
              </a:ext>
            </a:extLst>
          </p:cNvPr>
          <p:cNvSpPr>
            <a:spLocks noGrp="1"/>
          </p:cNvSpPr>
          <p:nvPr>
            <p:ph type="title"/>
          </p:nvPr>
        </p:nvSpPr>
        <p:spPr/>
        <p:txBody>
          <a:bodyPr/>
          <a:lstStyle/>
          <a:p>
            <a:r>
              <a:rPr lang="en-US" dirty="0"/>
              <a:t>Litigation Over CFPB’s Novel Structure</a:t>
            </a:r>
          </a:p>
        </p:txBody>
      </p:sp>
      <p:sp>
        <p:nvSpPr>
          <p:cNvPr id="3" name="Content Placeholder 2">
            <a:extLst>
              <a:ext uri="{FF2B5EF4-FFF2-40B4-BE49-F238E27FC236}">
                <a16:creationId xmlns:a16="http://schemas.microsoft.com/office/drawing/2014/main" id="{C5241BAD-C4B0-4DD4-80A8-5D49FC14D0E3}"/>
              </a:ext>
            </a:extLst>
          </p:cNvPr>
          <p:cNvSpPr>
            <a:spLocks noGrp="1"/>
          </p:cNvSpPr>
          <p:nvPr>
            <p:ph idx="1"/>
          </p:nvPr>
        </p:nvSpPr>
        <p:spPr>
          <a:xfrm>
            <a:off x="381000" y="1981199"/>
            <a:ext cx="7772400" cy="4300537"/>
          </a:xfrm>
        </p:spPr>
        <p:txBody>
          <a:bodyPr/>
          <a:lstStyle/>
          <a:p>
            <a:r>
              <a:rPr lang="en-US" i="1" dirty="0"/>
              <a:t>Noel Canning</a:t>
            </a:r>
            <a:r>
              <a:rPr lang="en-US" dirty="0"/>
              <a:t>: Recess Appointment</a:t>
            </a:r>
          </a:p>
          <a:p>
            <a:r>
              <a:rPr lang="en-US" i="1" dirty="0" err="1"/>
              <a:t>Seila</a:t>
            </a:r>
            <a:r>
              <a:rPr lang="en-US" i="1" dirty="0"/>
              <a:t> Law</a:t>
            </a:r>
            <a:r>
              <a:rPr lang="en-US" dirty="0"/>
              <a:t>: Removal of Director by President</a:t>
            </a:r>
          </a:p>
          <a:p>
            <a:r>
              <a:rPr lang="en-US" i="1" dirty="0"/>
              <a:t>CFPB v. CFSA</a:t>
            </a:r>
            <a:r>
              <a:rPr lang="en-US" dirty="0"/>
              <a:t>: Appropriations</a:t>
            </a:r>
          </a:p>
          <a:p>
            <a:r>
              <a:rPr lang="en-US" dirty="0"/>
              <a:t>Current litigation over Trump Administration’s efforts to effectively shut down the agency</a:t>
            </a:r>
          </a:p>
          <a:p>
            <a:r>
              <a:rPr lang="en-US" dirty="0"/>
              <a:t>Elon Must: “CFPB RIP” then 2</a:t>
            </a:r>
            <a:r>
              <a:rPr lang="en-US" baseline="30000" dirty="0"/>
              <a:t>nd</a:t>
            </a:r>
            <a:r>
              <a:rPr lang="en-US" dirty="0"/>
              <a:t> DOGE Agency (USAID first)</a:t>
            </a:r>
          </a:p>
          <a:p>
            <a:r>
              <a:rPr lang="en-US" dirty="0"/>
              <a:t>One Big Beautiful Bill: reduced cap on Fed from 12% to 6.5% ($446 mil)</a:t>
            </a:r>
          </a:p>
          <a:p>
            <a:pPr lvl="1"/>
            <a:r>
              <a:rPr lang="en-US" dirty="0"/>
              <a:t>Trump Admin argues that “combined earnings”=“profits” and that Fed has actually had </a:t>
            </a:r>
            <a:r>
              <a:rPr lang="en-US" i="1" dirty="0"/>
              <a:t>losses</a:t>
            </a:r>
            <a:r>
              <a:rPr lang="en-US" dirty="0"/>
              <a:t> (negative profits) the past several years</a:t>
            </a:r>
          </a:p>
          <a:p>
            <a:pPr lvl="1"/>
            <a:r>
              <a:rPr lang="en-US" dirty="0"/>
              <a:t>OLC supports this interpretation</a:t>
            </a:r>
          </a:p>
          <a:p>
            <a:pPr lvl="1"/>
            <a:r>
              <a:rPr lang="en-US" dirty="0"/>
              <a:t>Acting Director Vought said in December he was prohibited from receiving funds from Fed</a:t>
            </a:r>
          </a:p>
          <a:p>
            <a:pPr lvl="1"/>
            <a:r>
              <a:rPr lang="en-US" dirty="0"/>
              <a:t>DC District Court enjoins and Vought relented and asked for funds</a:t>
            </a:r>
          </a:p>
          <a:p>
            <a:endParaRPr lang="en-US" dirty="0"/>
          </a:p>
        </p:txBody>
      </p:sp>
    </p:spTree>
    <p:extLst>
      <p:ext uri="{BB962C8B-B14F-4D97-AF65-F5344CB8AC3E}">
        <p14:creationId xmlns:p14="http://schemas.microsoft.com/office/powerpoint/2010/main" val="17704820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AB2E3-D32D-4DD6-ADAA-FFF224C40832}"/>
              </a:ext>
            </a:extLst>
          </p:cNvPr>
          <p:cNvSpPr>
            <a:spLocks noGrp="1"/>
          </p:cNvSpPr>
          <p:nvPr>
            <p:ph type="title"/>
          </p:nvPr>
        </p:nvSpPr>
        <p:spPr/>
        <p:txBody>
          <a:bodyPr/>
          <a:lstStyle/>
          <a:p>
            <a:r>
              <a:rPr lang="en-US" dirty="0"/>
              <a:t>CFPB Regulatory Tools</a:t>
            </a:r>
          </a:p>
        </p:txBody>
      </p:sp>
      <p:sp>
        <p:nvSpPr>
          <p:cNvPr id="3" name="Content Placeholder 2">
            <a:extLst>
              <a:ext uri="{FF2B5EF4-FFF2-40B4-BE49-F238E27FC236}">
                <a16:creationId xmlns:a16="http://schemas.microsoft.com/office/drawing/2014/main" id="{4F71D4D1-F864-43F9-B45A-ED8A425FF871}"/>
              </a:ext>
            </a:extLst>
          </p:cNvPr>
          <p:cNvSpPr>
            <a:spLocks noGrp="1"/>
          </p:cNvSpPr>
          <p:nvPr>
            <p:ph idx="1"/>
          </p:nvPr>
        </p:nvSpPr>
        <p:spPr/>
        <p:txBody>
          <a:bodyPr/>
          <a:lstStyle/>
          <a:p>
            <a:r>
              <a:rPr lang="en-US" dirty="0"/>
              <a:t>Rulemaking</a:t>
            </a:r>
          </a:p>
          <a:p>
            <a:r>
              <a:rPr lang="en-US" dirty="0"/>
              <a:t>Enforcement</a:t>
            </a:r>
          </a:p>
          <a:p>
            <a:r>
              <a:rPr lang="en-US" dirty="0"/>
              <a:t>Supervision</a:t>
            </a:r>
          </a:p>
          <a:p>
            <a:r>
              <a:rPr lang="en-US" dirty="0"/>
              <a:t>Education</a:t>
            </a:r>
          </a:p>
          <a:p>
            <a:r>
              <a:rPr lang="en-US" dirty="0"/>
              <a:t>Research</a:t>
            </a:r>
          </a:p>
        </p:txBody>
      </p:sp>
    </p:spTree>
    <p:extLst>
      <p:ext uri="{BB962C8B-B14F-4D97-AF65-F5344CB8AC3E}">
        <p14:creationId xmlns:p14="http://schemas.microsoft.com/office/powerpoint/2010/main" val="2828434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9D6E-94FD-43D0-94A3-B24B5172B8A1}"/>
              </a:ext>
            </a:extLst>
          </p:cNvPr>
          <p:cNvSpPr>
            <a:spLocks noGrp="1"/>
          </p:cNvSpPr>
          <p:nvPr>
            <p:ph type="title"/>
          </p:nvPr>
        </p:nvSpPr>
        <p:spPr/>
        <p:txBody>
          <a:bodyPr/>
          <a:lstStyle/>
          <a:p>
            <a:r>
              <a:rPr lang="en-US" dirty="0"/>
              <a:t>CFPB History</a:t>
            </a:r>
          </a:p>
        </p:txBody>
      </p:sp>
      <p:sp>
        <p:nvSpPr>
          <p:cNvPr id="3" name="Content Placeholder 2">
            <a:extLst>
              <a:ext uri="{FF2B5EF4-FFF2-40B4-BE49-F238E27FC236}">
                <a16:creationId xmlns:a16="http://schemas.microsoft.com/office/drawing/2014/main" id="{B71B6C4A-CF6B-457F-8640-CDDF296553A8}"/>
              </a:ext>
            </a:extLst>
          </p:cNvPr>
          <p:cNvSpPr>
            <a:spLocks noGrp="1"/>
          </p:cNvSpPr>
          <p:nvPr>
            <p:ph idx="1"/>
          </p:nvPr>
        </p:nvSpPr>
        <p:spPr/>
        <p:txBody>
          <a:bodyPr/>
          <a:lstStyle/>
          <a:p>
            <a:r>
              <a:rPr lang="en-US" dirty="0"/>
              <a:t>Cordray: Regulation by Enforcement</a:t>
            </a:r>
          </a:p>
          <a:p>
            <a:r>
              <a:rPr lang="en-US" dirty="0" err="1"/>
              <a:t>Kraninger</a:t>
            </a:r>
            <a:r>
              <a:rPr lang="en-US" dirty="0"/>
              <a:t>: Retrenchment and stasis</a:t>
            </a:r>
          </a:p>
          <a:p>
            <a:r>
              <a:rPr lang="en-US" dirty="0"/>
              <a:t>Chopra: Regulation by supervision, guidance, public pressure</a:t>
            </a:r>
          </a:p>
          <a:p>
            <a:r>
              <a:rPr lang="en-US" dirty="0"/>
              <a:t>Today</a:t>
            </a:r>
          </a:p>
          <a:p>
            <a:pPr lvl="1"/>
            <a:r>
              <a:rPr lang="en-US" dirty="0"/>
              <a:t>Enforcement transferred to DOJ</a:t>
            </a:r>
          </a:p>
          <a:p>
            <a:pPr lvl="1"/>
            <a:r>
              <a:rPr lang="en-US" dirty="0"/>
              <a:t>Many enforcement actions dropped or vacated</a:t>
            </a:r>
          </a:p>
          <a:p>
            <a:pPr lvl="1"/>
            <a:r>
              <a:rPr lang="en-US" dirty="0"/>
              <a:t>Supervision largely dormant</a:t>
            </a:r>
          </a:p>
          <a:p>
            <a:pPr lvl="1"/>
            <a:r>
              <a:rPr lang="en-US" dirty="0"/>
              <a:t>Most rulemaking repeal or amendment to old rules</a:t>
            </a:r>
          </a:p>
          <a:p>
            <a:endParaRPr lang="en-US" dirty="0"/>
          </a:p>
        </p:txBody>
      </p:sp>
    </p:spTree>
    <p:extLst>
      <p:ext uri="{BB962C8B-B14F-4D97-AF65-F5344CB8AC3E}">
        <p14:creationId xmlns:p14="http://schemas.microsoft.com/office/powerpoint/2010/main" val="3677073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381000" y="576263"/>
            <a:ext cx="7772400" cy="881062"/>
          </a:xfrm>
        </p:spPr>
        <p:txBody>
          <a:bodyPr/>
          <a:lstStyle/>
          <a:p>
            <a:r>
              <a:rPr lang="en-US" altLang="en-US">
                <a:latin typeface="Arial" panose="020B0604020202020204" pitchFamily="34" charset="0"/>
              </a:rPr>
              <a:t>Why Businesses Use Credit</a:t>
            </a:r>
          </a:p>
        </p:txBody>
      </p:sp>
      <p:sp>
        <p:nvSpPr>
          <p:cNvPr id="10243" name="Rectangle 3"/>
          <p:cNvSpPr>
            <a:spLocks noGrp="1" noChangeArrowheads="1"/>
          </p:cNvSpPr>
          <p:nvPr>
            <p:ph type="body" idx="1"/>
          </p:nvPr>
        </p:nvSpPr>
        <p:spPr>
          <a:xfrm>
            <a:off x="457200" y="1752600"/>
            <a:ext cx="8229600" cy="4378325"/>
          </a:xfrm>
        </p:spPr>
        <p:txBody>
          <a:bodyPr/>
          <a:lstStyle/>
          <a:p>
            <a:r>
              <a:rPr lang="en-US" altLang="en-US" sz="2000">
                <a:latin typeface="Arial" panose="020B0604020202020204" pitchFamily="34" charset="0"/>
              </a:rPr>
              <a:t>Capital Goods</a:t>
            </a:r>
          </a:p>
          <a:p>
            <a:r>
              <a:rPr lang="en-US" altLang="en-US" sz="2000">
                <a:latin typeface="Arial" panose="020B0604020202020204" pitchFamily="34" charset="0"/>
              </a:rPr>
              <a:t>Smooth Revenues and Expenses</a:t>
            </a:r>
          </a:p>
          <a:p>
            <a:r>
              <a:rPr lang="en-US" altLang="en-US" sz="2000">
                <a:latin typeface="Arial" panose="020B0604020202020204" pitchFamily="34" charset="0"/>
              </a:rPr>
              <a:t>Incentives and Agency Costs</a:t>
            </a:r>
          </a:p>
        </p:txBody>
      </p:sp>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old"/>
        <a:ea typeface="ヒラギノ角ゴ Pro W3"/>
        <a:cs typeface="ヒラギノ角ゴ Pro W3"/>
      </a:majorFont>
      <a:minorFont>
        <a:latin typeface="Arial MT"/>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a:ln>
              <a:noFill/>
            </a:ln>
            <a:solidFill>
              <a:srgbClr val="000000"/>
            </a:solidFill>
            <a:effectLst/>
            <a:latin typeface="Arial MT" charset="0"/>
            <a:ea typeface="ヒラギノ角ゴ Pro W3" charset="0"/>
            <a:cs typeface="ヒラギノ角ゴ Pro W3"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7273</TotalTime>
  <Words>3762</Words>
  <Application>Microsoft Office PowerPoint</Application>
  <PresentationFormat>On-screen Show (4:3)</PresentationFormat>
  <Paragraphs>422</Paragraphs>
  <Slides>85</Slides>
  <Notes>24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2</vt:i4>
      </vt:variant>
      <vt:variant>
        <vt:lpstr>Slide Titles</vt:lpstr>
      </vt:variant>
      <vt:variant>
        <vt:i4>85</vt:i4>
      </vt:variant>
    </vt:vector>
  </HeadingPairs>
  <TitlesOfParts>
    <vt:vector size="94" baseType="lpstr">
      <vt:lpstr>Arial</vt:lpstr>
      <vt:lpstr>Arial Bold</vt:lpstr>
      <vt:lpstr>Arial MT</vt:lpstr>
      <vt:lpstr>Lucida Grande</vt:lpstr>
      <vt:lpstr>Times</vt:lpstr>
      <vt:lpstr>Wingdings</vt:lpstr>
      <vt:lpstr>Blank Presentation</vt:lpstr>
      <vt:lpstr>Chart</vt:lpstr>
      <vt:lpstr>Microsoft Excel Chart</vt:lpstr>
      <vt:lpstr>Class 1: Introduction and Origins of CFPB </vt:lpstr>
      <vt:lpstr>“The Great Tempter”</vt:lpstr>
      <vt:lpstr>“The Great Tempter”?</vt:lpstr>
      <vt:lpstr>The Good Old Days</vt:lpstr>
      <vt:lpstr>“Easy Credit” (NY World Oct 1888)</vt:lpstr>
      <vt:lpstr>“Easy Credit” (NY Times, Oct 1895)</vt:lpstr>
      <vt:lpstr>Retail Store Credit</vt:lpstr>
      <vt:lpstr>Criticisms of Installment Credit</vt:lpstr>
      <vt:lpstr>Why Businesses Use Credit</vt:lpstr>
      <vt:lpstr>Why Consumers Use Credit</vt:lpstr>
      <vt:lpstr>GMAC (1925)</vt:lpstr>
      <vt:lpstr>Ford (1925)</vt:lpstr>
      <vt:lpstr>Department Stores</vt:lpstr>
      <vt:lpstr>Who is That Guy?</vt:lpstr>
      <vt:lpstr>Credit Card Ownership: 1970-2010</vt:lpstr>
      <vt:lpstr>Credit Card Substitution</vt:lpstr>
      <vt:lpstr>Effect of Suburbanization</vt:lpstr>
      <vt:lpstr>Growth of Installment Credit</vt:lpstr>
      <vt:lpstr>Consumer Satisfaction and Use</vt:lpstr>
      <vt:lpstr>“Other Guy”</vt:lpstr>
      <vt:lpstr>The Three Legged Stool of Consumer Protection</vt:lpstr>
      <vt:lpstr>Competition and Free Markets</vt:lpstr>
      <vt:lpstr>Markets and Consumer Protection</vt:lpstr>
      <vt:lpstr>Advertising and Competition</vt:lpstr>
      <vt:lpstr>Effects</vt:lpstr>
      <vt:lpstr>Advertising</vt:lpstr>
      <vt:lpstr>Ippolito &amp; Mathios</vt:lpstr>
      <vt:lpstr>Knowledge by Education Level</vt:lpstr>
      <vt:lpstr>Who Changed the Most?</vt:lpstr>
      <vt:lpstr>Effects? </vt:lpstr>
      <vt:lpstr>Name Brands</vt:lpstr>
      <vt:lpstr>Brand Names</vt:lpstr>
      <vt:lpstr>Value of Name Brand</vt:lpstr>
      <vt:lpstr>Crisis In the Cockpit?</vt:lpstr>
      <vt:lpstr>Safe Cars?</vt:lpstr>
      <vt:lpstr>Liability and Regulation</vt:lpstr>
      <vt:lpstr>Effects of Regulation?</vt:lpstr>
      <vt:lpstr>Effects of Competition</vt:lpstr>
      <vt:lpstr>Value of Repeat Dealing/Loyalty</vt:lpstr>
      <vt:lpstr>Changing World of Information</vt:lpstr>
      <vt:lpstr>Yelp</vt:lpstr>
      <vt:lpstr>Effects of Yelp Rating</vt:lpstr>
      <vt:lpstr>Reputation</vt:lpstr>
      <vt:lpstr>Third Party Analysis</vt:lpstr>
      <vt:lpstr>Underwriter’s Laboratory (1894)</vt:lpstr>
      <vt:lpstr>Good Housekeeping Seal of Approval (1909)</vt:lpstr>
      <vt:lpstr>Consumer Reports (1936)</vt:lpstr>
      <vt:lpstr>Credit Cards</vt:lpstr>
      <vt:lpstr>Market Failure</vt:lpstr>
      <vt:lpstr>Common Law</vt:lpstr>
      <vt:lpstr>Common Law “Failure”</vt:lpstr>
      <vt:lpstr>Regulation and Public Enforcement</vt:lpstr>
      <vt:lpstr>When To Regulate</vt:lpstr>
      <vt:lpstr>How To Regulate: Market-Reinforcing v. Market-Replacing Regulation</vt:lpstr>
      <vt:lpstr>How To Regulate: Market-Reinforcing v. Market-Replacing Regulation</vt:lpstr>
      <vt:lpstr>Goal of Consumer Finance Regulation</vt:lpstr>
      <vt:lpstr>Make Sure that Regulation Fits the  Problems</vt:lpstr>
      <vt:lpstr>Credit Card “Minimum Payment Warning”</vt:lpstr>
      <vt:lpstr>Markets Where Contracting Impossible or High Transaction Costs and Markets Imperfect</vt:lpstr>
      <vt:lpstr>Federalism: Who Should Regulate?</vt:lpstr>
      <vt:lpstr>Wobbly 3-Legged Stool</vt:lpstr>
      <vt:lpstr>Cycles of Consumer Credit Regulation: Summary</vt:lpstr>
      <vt:lpstr>Pre-19th Century(“Pre-Modern”)</vt:lpstr>
      <vt:lpstr>First Wave: Early 20th Century</vt:lpstr>
      <vt:lpstr>Great Depression and Response</vt:lpstr>
      <vt:lpstr>Second Wave</vt:lpstr>
      <vt:lpstr>Second wave: Rise of National Markets</vt:lpstr>
      <vt:lpstr>National Commission on Consumer Finance (1972)</vt:lpstr>
      <vt:lpstr>Competition Not Controls</vt:lpstr>
      <vt:lpstr>Adequacy of Regulatory Framework</vt:lpstr>
      <vt:lpstr>Inclusion and Federal Chartering</vt:lpstr>
      <vt:lpstr>Consumer Information and Choice</vt:lpstr>
      <vt:lpstr>Deregulation</vt:lpstr>
      <vt:lpstr>Third Wave: 2008 Financial Crisis</vt:lpstr>
      <vt:lpstr>The Origins of CFPB</vt:lpstr>
      <vt:lpstr>The Idea of the CFPB is Born</vt:lpstr>
      <vt:lpstr>CFPB Meets Behavioral Economics</vt:lpstr>
      <vt:lpstr>Idea Becomes Proposal: Obama</vt:lpstr>
      <vt:lpstr>Proposal Becomes Reality</vt:lpstr>
      <vt:lpstr>Design of Dodd-Frank</vt:lpstr>
      <vt:lpstr>Dodd-Frank and CFPB</vt:lpstr>
      <vt:lpstr>CFPB Authorities</vt:lpstr>
      <vt:lpstr>Litigation Over CFPB’s Novel Structure</vt:lpstr>
      <vt:lpstr>CFPB Regulatory Tools</vt:lpstr>
      <vt:lpstr>CFPB History</vt:lpstr>
    </vt:vector>
  </TitlesOfParts>
  <Company>Herrmann Advertising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the Presentation  Would Go Here June 21, 2012</dc:title>
  <dc:creator>Todd</dc:creator>
  <cp:lastModifiedBy>Todd Zywicki</cp:lastModifiedBy>
  <cp:revision>139</cp:revision>
  <dcterms:modified xsi:type="dcterms:W3CDTF">2026-01-25T19:24:07Z</dcterms:modified>
</cp:coreProperties>
</file>